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1070" r:id="rId2"/>
    <p:sldId id="873" r:id="rId3"/>
    <p:sldId id="984" r:id="rId4"/>
    <p:sldId id="1018" r:id="rId5"/>
    <p:sldId id="895" r:id="rId6"/>
    <p:sldId id="986" r:id="rId7"/>
    <p:sldId id="989" r:id="rId8"/>
    <p:sldId id="991" r:id="rId9"/>
    <p:sldId id="1014" r:id="rId10"/>
    <p:sldId id="995" r:id="rId11"/>
    <p:sldId id="990" r:id="rId12"/>
    <p:sldId id="902" r:id="rId13"/>
    <p:sldId id="903" r:id="rId14"/>
    <p:sldId id="1003" r:id="rId15"/>
    <p:sldId id="1023" r:id="rId16"/>
    <p:sldId id="1019" r:id="rId17"/>
    <p:sldId id="1020" r:id="rId18"/>
    <p:sldId id="1021" r:id="rId19"/>
    <p:sldId id="1022" r:id="rId20"/>
    <p:sldId id="904" r:id="rId21"/>
    <p:sldId id="996" r:id="rId22"/>
    <p:sldId id="1011" r:id="rId23"/>
    <p:sldId id="997" r:id="rId24"/>
    <p:sldId id="907" r:id="rId25"/>
    <p:sldId id="908" r:id="rId26"/>
    <p:sldId id="909" r:id="rId27"/>
    <p:sldId id="910" r:id="rId28"/>
    <p:sldId id="1012" r:id="rId29"/>
    <p:sldId id="993" r:id="rId30"/>
    <p:sldId id="1000" r:id="rId31"/>
    <p:sldId id="1001" r:id="rId32"/>
    <p:sldId id="1002" r:id="rId33"/>
    <p:sldId id="914" r:id="rId34"/>
    <p:sldId id="994" r:id="rId35"/>
    <p:sldId id="1004" r:id="rId36"/>
    <p:sldId id="1005" r:id="rId37"/>
    <p:sldId id="917" r:id="rId38"/>
    <p:sldId id="1006" r:id="rId39"/>
    <p:sldId id="919" r:id="rId40"/>
    <p:sldId id="920" r:id="rId41"/>
    <p:sldId id="1009" r:id="rId42"/>
    <p:sldId id="921" r:id="rId43"/>
    <p:sldId id="922" r:id="rId44"/>
    <p:sldId id="946" r:id="rId45"/>
    <p:sldId id="923" r:id="rId46"/>
    <p:sldId id="924" r:id="rId47"/>
    <p:sldId id="1008" r:id="rId48"/>
    <p:sldId id="926" r:id="rId49"/>
    <p:sldId id="927" r:id="rId50"/>
    <p:sldId id="998" r:id="rId51"/>
  </p:sldIdLst>
  <p:sldSz cx="9144000" cy="6858000" type="screen4x3"/>
  <p:notesSz cx="7023100" cy="93091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5" autoAdjust="0"/>
    <p:restoredTop sz="92562" autoAdjust="0"/>
  </p:normalViewPr>
  <p:slideViewPr>
    <p:cSldViewPr>
      <p:cViewPr>
        <p:scale>
          <a:sx n="70" d="100"/>
          <a:sy n="70" d="100"/>
        </p:scale>
        <p:origin x="1638" y="34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1782"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4"/>
            <a:ext cx="3042124" cy="464839"/>
          </a:xfrm>
          <a:prstGeom prst="rect">
            <a:avLst/>
          </a:prstGeom>
          <a:noFill/>
          <a:ln w="9525">
            <a:noFill/>
            <a:miter lim="800000"/>
            <a:headEnd/>
            <a:tailEnd/>
          </a:ln>
          <a:effectLst/>
        </p:spPr>
        <p:txBody>
          <a:bodyPr vert="horz" wrap="square" lIns="93240" tIns="46619" rIns="93240" bIns="46619" numCol="1" anchor="t" anchorCtr="0" compatLnSpc="1">
            <a:prstTxWarp prst="textNoShape">
              <a:avLst/>
            </a:prstTxWarp>
          </a:bodyPr>
          <a:lstStyle>
            <a:lvl1pPr defTabSz="930936">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3980978" y="4"/>
            <a:ext cx="3042124" cy="464839"/>
          </a:xfrm>
          <a:prstGeom prst="rect">
            <a:avLst/>
          </a:prstGeom>
          <a:noFill/>
          <a:ln w="9525">
            <a:noFill/>
            <a:miter lim="800000"/>
            <a:headEnd/>
            <a:tailEnd/>
          </a:ln>
          <a:effectLst/>
        </p:spPr>
        <p:txBody>
          <a:bodyPr vert="horz" wrap="square" lIns="93240" tIns="46619" rIns="93240" bIns="46619" numCol="1" anchor="t" anchorCtr="0" compatLnSpc="1">
            <a:prstTxWarp prst="textNoShape">
              <a:avLst/>
            </a:prstTxWarp>
          </a:bodyPr>
          <a:lstStyle>
            <a:lvl1pPr algn="r" defTabSz="930936">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8844264"/>
            <a:ext cx="3042124" cy="464839"/>
          </a:xfrm>
          <a:prstGeom prst="rect">
            <a:avLst/>
          </a:prstGeom>
          <a:noFill/>
          <a:ln w="9525">
            <a:noFill/>
            <a:miter lim="800000"/>
            <a:headEnd/>
            <a:tailEnd/>
          </a:ln>
          <a:effectLst/>
        </p:spPr>
        <p:txBody>
          <a:bodyPr vert="horz" wrap="square" lIns="93240" tIns="46619" rIns="93240" bIns="46619" numCol="1" anchor="b" anchorCtr="0" compatLnSpc="1">
            <a:prstTxWarp prst="textNoShape">
              <a:avLst/>
            </a:prstTxWarp>
          </a:bodyPr>
          <a:lstStyle>
            <a:lvl1pPr defTabSz="930936">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3980978" y="8844264"/>
            <a:ext cx="3042124" cy="464839"/>
          </a:xfrm>
          <a:prstGeom prst="rect">
            <a:avLst/>
          </a:prstGeom>
          <a:noFill/>
          <a:ln w="9525">
            <a:noFill/>
            <a:miter lim="800000"/>
            <a:headEnd/>
            <a:tailEnd/>
          </a:ln>
          <a:effectLst/>
        </p:spPr>
        <p:txBody>
          <a:bodyPr vert="horz" wrap="square" lIns="93240" tIns="46619" rIns="93240" bIns="46619" numCol="1" anchor="b" anchorCtr="0" compatLnSpc="1">
            <a:prstTxWarp prst="textNoShape">
              <a:avLst/>
            </a:prstTxWarp>
          </a:bodyPr>
          <a:lstStyle>
            <a:lvl1pPr algn="r" defTabSz="930936">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4"/>
            <a:ext cx="3042124" cy="464839"/>
          </a:xfrm>
          <a:prstGeom prst="rect">
            <a:avLst/>
          </a:prstGeom>
          <a:noFill/>
          <a:ln w="9525">
            <a:noFill/>
            <a:miter lim="800000"/>
            <a:headEnd/>
            <a:tailEnd/>
          </a:ln>
          <a:effectLst/>
        </p:spPr>
        <p:txBody>
          <a:bodyPr vert="horz" wrap="square" lIns="93240" tIns="46619" rIns="93240" bIns="46619" numCol="1" anchor="t" anchorCtr="0" compatLnSpc="1">
            <a:prstTxWarp prst="textNoShape">
              <a:avLst/>
            </a:prstTxWarp>
          </a:bodyPr>
          <a:lstStyle>
            <a:lvl1pPr defTabSz="930936"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3979454" y="4"/>
            <a:ext cx="3042124" cy="464839"/>
          </a:xfrm>
          <a:prstGeom prst="rect">
            <a:avLst/>
          </a:prstGeom>
          <a:noFill/>
          <a:ln w="9525">
            <a:noFill/>
            <a:miter lim="800000"/>
            <a:headEnd/>
            <a:tailEnd/>
          </a:ln>
          <a:effectLst/>
        </p:spPr>
        <p:txBody>
          <a:bodyPr vert="horz" wrap="square" lIns="93240" tIns="46619" rIns="93240" bIns="46619" numCol="1" anchor="t" anchorCtr="0" compatLnSpc="1">
            <a:prstTxWarp prst="textNoShape">
              <a:avLst/>
            </a:prstTxWarp>
          </a:bodyPr>
          <a:lstStyle>
            <a:lvl1pPr algn="r" defTabSz="930936"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5863" y="698500"/>
            <a:ext cx="4651375" cy="34893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2618" y="4420594"/>
            <a:ext cx="5619394" cy="4189711"/>
          </a:xfrm>
          <a:prstGeom prst="rect">
            <a:avLst/>
          </a:prstGeom>
          <a:noFill/>
          <a:ln w="9525">
            <a:noFill/>
            <a:miter lim="800000"/>
            <a:headEnd/>
            <a:tailEnd/>
          </a:ln>
          <a:effectLst/>
        </p:spPr>
        <p:txBody>
          <a:bodyPr vert="horz" wrap="square" lIns="93240" tIns="46619" rIns="93240" bIns="466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42726"/>
            <a:ext cx="3042124" cy="464839"/>
          </a:xfrm>
          <a:prstGeom prst="rect">
            <a:avLst/>
          </a:prstGeom>
          <a:noFill/>
          <a:ln w="9525">
            <a:noFill/>
            <a:miter lim="800000"/>
            <a:headEnd/>
            <a:tailEnd/>
          </a:ln>
          <a:effectLst/>
        </p:spPr>
        <p:txBody>
          <a:bodyPr vert="horz" wrap="square" lIns="93240" tIns="46619" rIns="93240" bIns="46619" numCol="1" anchor="b" anchorCtr="0" compatLnSpc="1">
            <a:prstTxWarp prst="textNoShape">
              <a:avLst/>
            </a:prstTxWarp>
          </a:bodyPr>
          <a:lstStyle>
            <a:lvl1pPr defTabSz="930936"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79454" y="8842726"/>
            <a:ext cx="3042124" cy="464839"/>
          </a:xfrm>
          <a:prstGeom prst="rect">
            <a:avLst/>
          </a:prstGeom>
          <a:noFill/>
          <a:ln w="9525">
            <a:noFill/>
            <a:miter lim="800000"/>
            <a:headEnd/>
            <a:tailEnd/>
          </a:ln>
          <a:effectLst/>
        </p:spPr>
        <p:txBody>
          <a:bodyPr vert="horz" wrap="square" lIns="93240" tIns="46619" rIns="93240" bIns="46619" numCol="1" anchor="b" anchorCtr="0" compatLnSpc="1">
            <a:prstTxWarp prst="textNoShape">
              <a:avLst/>
            </a:prstTxWarp>
          </a:bodyPr>
          <a:lstStyle>
            <a:lvl1pPr algn="r" defTabSz="930936"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30127"/>
            <a:fld id="{2CF7154E-FE2C-4094-9169-5F6DACF2D87A}" type="slidenum">
              <a:rPr lang="en-US" smtClean="0"/>
              <a:pPr defTabSz="930127"/>
              <a:t>4</a:t>
            </a:fld>
            <a:endParaRPr lang="en-US"/>
          </a:p>
        </p:txBody>
      </p:sp>
      <p:sp>
        <p:nvSpPr>
          <p:cNvPr id="55299" name="Text Box 2"/>
          <p:cNvSpPr txBox="1">
            <a:spLocks noChangeArrowheads="1"/>
          </p:cNvSpPr>
          <p:nvPr/>
        </p:nvSpPr>
        <p:spPr bwMode="auto">
          <a:xfrm>
            <a:off x="1170518" y="698800"/>
            <a:ext cx="4682067" cy="3489374"/>
          </a:xfrm>
          <a:prstGeom prst="rect">
            <a:avLst/>
          </a:prstGeom>
          <a:solidFill>
            <a:srgbClr val="FFFFFF"/>
          </a:solidFill>
          <a:ln w="9360">
            <a:solidFill>
              <a:srgbClr val="000000"/>
            </a:solidFill>
            <a:miter lim="800000"/>
            <a:headEnd/>
            <a:tailEnd/>
          </a:ln>
        </p:spPr>
        <p:txBody>
          <a:bodyPr wrap="none" lIns="91361" tIns="45681" rIns="91361" bIns="45681" anchor="ctr"/>
          <a:lstStyle/>
          <a:p>
            <a:endParaRPr lang="en-US"/>
          </a:p>
        </p:txBody>
      </p:sp>
      <p:sp>
        <p:nvSpPr>
          <p:cNvPr id="55300" name="Rectangle 3"/>
          <p:cNvSpPr>
            <a:spLocks noGrp="1" noChangeArrowheads="1"/>
          </p:cNvSpPr>
          <p:nvPr>
            <p:ph type="body"/>
          </p:nvPr>
        </p:nvSpPr>
        <p:spPr>
          <a:xfrm>
            <a:off x="702617" y="4422133"/>
            <a:ext cx="5611774" cy="4188171"/>
          </a:xfrm>
          <a:noFill/>
          <a:ln/>
        </p:spPr>
        <p:txBody>
          <a:bodyPr wrap="none" anchor="ctr"/>
          <a:lstStyle/>
          <a:p>
            <a:pPr eaLnBrk="1" hangingPunct="1"/>
            <a:endParaRPr lang="en-US"/>
          </a:p>
        </p:txBody>
      </p:sp>
    </p:spTree>
    <p:extLst>
      <p:ext uri="{BB962C8B-B14F-4D97-AF65-F5344CB8AC3E}">
        <p14:creationId xmlns:p14="http://schemas.microsoft.com/office/powerpoint/2010/main" val="1339497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30127"/>
            <a:fld id="{2CF7154E-FE2C-4094-9169-5F6DACF2D87A}" type="slidenum">
              <a:rPr lang="en-US" smtClean="0"/>
              <a:pPr defTabSz="930127"/>
              <a:t>50</a:t>
            </a:fld>
            <a:endParaRPr lang="en-US"/>
          </a:p>
        </p:txBody>
      </p:sp>
      <p:sp>
        <p:nvSpPr>
          <p:cNvPr id="55299" name="Text Box 2"/>
          <p:cNvSpPr txBox="1">
            <a:spLocks noChangeArrowheads="1"/>
          </p:cNvSpPr>
          <p:nvPr/>
        </p:nvSpPr>
        <p:spPr bwMode="auto">
          <a:xfrm>
            <a:off x="1170518" y="698800"/>
            <a:ext cx="4682067" cy="3489374"/>
          </a:xfrm>
          <a:prstGeom prst="rect">
            <a:avLst/>
          </a:prstGeom>
          <a:solidFill>
            <a:srgbClr val="FFFFFF"/>
          </a:solidFill>
          <a:ln w="9360">
            <a:solidFill>
              <a:srgbClr val="000000"/>
            </a:solidFill>
            <a:miter lim="800000"/>
            <a:headEnd/>
            <a:tailEnd/>
          </a:ln>
        </p:spPr>
        <p:txBody>
          <a:bodyPr wrap="none" lIns="91361" tIns="45681" rIns="91361" bIns="45681" anchor="ctr"/>
          <a:lstStyle/>
          <a:p>
            <a:endParaRPr lang="en-US"/>
          </a:p>
        </p:txBody>
      </p:sp>
      <p:sp>
        <p:nvSpPr>
          <p:cNvPr id="55300" name="Rectangle 3"/>
          <p:cNvSpPr>
            <a:spLocks noGrp="1" noChangeArrowheads="1"/>
          </p:cNvSpPr>
          <p:nvPr>
            <p:ph type="body"/>
          </p:nvPr>
        </p:nvSpPr>
        <p:spPr>
          <a:xfrm>
            <a:off x="702617" y="4422133"/>
            <a:ext cx="5611774" cy="4188171"/>
          </a:xfrm>
          <a:noFill/>
          <a:ln/>
        </p:spPr>
        <p:txBody>
          <a:bodyPr wrap="none" anchor="ctr"/>
          <a:lstStyle/>
          <a:p>
            <a:pPr eaLnBrk="1" hangingPunct="1"/>
            <a:endParaRPr lang="en-US"/>
          </a:p>
        </p:txBody>
      </p:sp>
    </p:spTree>
    <p:extLst>
      <p:ext uri="{BB962C8B-B14F-4D97-AF65-F5344CB8AC3E}">
        <p14:creationId xmlns:p14="http://schemas.microsoft.com/office/powerpoint/2010/main" val="139372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9"/>
          <p:cNvSpPr>
            <a:spLocks noGrp="1" noChangeArrowheads="1"/>
          </p:cNvSpPr>
          <p:nvPr>
            <p:ph type="sldNum" sz="quarter" idx="5"/>
          </p:nvPr>
        </p:nvSpPr>
        <p:spPr>
          <a:noFill/>
        </p:spPr>
        <p:txBody>
          <a:bodyPr/>
          <a:lstStyle/>
          <a:p>
            <a:pPr defTabSz="930127"/>
            <a:fld id="{F3593648-B6B4-48DF-B44C-E3693731EC71}" type="slidenum">
              <a:rPr lang="en-GB" smtClean="0"/>
              <a:pPr defTabSz="930127"/>
              <a:t>5</a:t>
            </a:fld>
            <a:endParaRPr lang="en-GB"/>
          </a:p>
        </p:txBody>
      </p:sp>
      <p:sp>
        <p:nvSpPr>
          <p:cNvPr id="107523" name="Text Box 1"/>
          <p:cNvSpPr txBox="1">
            <a:spLocks noChangeArrowheads="1"/>
          </p:cNvSpPr>
          <p:nvPr/>
        </p:nvSpPr>
        <p:spPr bwMode="auto">
          <a:xfrm>
            <a:off x="1170518" y="698800"/>
            <a:ext cx="4682067" cy="3489374"/>
          </a:xfrm>
          <a:prstGeom prst="rect">
            <a:avLst/>
          </a:prstGeom>
          <a:solidFill>
            <a:srgbClr val="FFFFFF"/>
          </a:solidFill>
          <a:ln w="9360">
            <a:solidFill>
              <a:srgbClr val="000000"/>
            </a:solidFill>
            <a:miter lim="800000"/>
            <a:headEnd/>
            <a:tailEnd/>
          </a:ln>
        </p:spPr>
        <p:txBody>
          <a:bodyPr wrap="none" lIns="93298" tIns="46649" rIns="93298" bIns="46649" anchor="ctr"/>
          <a:lstStyle/>
          <a:p>
            <a:endParaRPr lang="en-US"/>
          </a:p>
        </p:txBody>
      </p:sp>
      <p:sp>
        <p:nvSpPr>
          <p:cNvPr id="107524" name="Rectangle 2"/>
          <p:cNvSpPr>
            <a:spLocks noGrp="1" noChangeArrowheads="1"/>
          </p:cNvSpPr>
          <p:nvPr>
            <p:ph type="body"/>
          </p:nvPr>
        </p:nvSpPr>
        <p:spPr>
          <a:xfrm>
            <a:off x="702615" y="4422133"/>
            <a:ext cx="5614822" cy="4188171"/>
          </a:xfrm>
          <a:noFill/>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30127"/>
            <a:fld id="{2CF7154E-FE2C-4094-9169-5F6DACF2D87A}" type="slidenum">
              <a:rPr lang="en-US" smtClean="0"/>
              <a:pPr defTabSz="930127"/>
              <a:t>6</a:t>
            </a:fld>
            <a:endParaRPr lang="en-US"/>
          </a:p>
        </p:txBody>
      </p:sp>
      <p:sp>
        <p:nvSpPr>
          <p:cNvPr id="55299" name="Text Box 2"/>
          <p:cNvSpPr txBox="1">
            <a:spLocks noChangeArrowheads="1"/>
          </p:cNvSpPr>
          <p:nvPr/>
        </p:nvSpPr>
        <p:spPr bwMode="auto">
          <a:xfrm>
            <a:off x="1170518" y="698800"/>
            <a:ext cx="4682067" cy="3489374"/>
          </a:xfrm>
          <a:prstGeom prst="rect">
            <a:avLst/>
          </a:prstGeom>
          <a:solidFill>
            <a:srgbClr val="FFFFFF"/>
          </a:solidFill>
          <a:ln w="9360">
            <a:solidFill>
              <a:srgbClr val="000000"/>
            </a:solidFill>
            <a:miter lim="800000"/>
            <a:headEnd/>
            <a:tailEnd/>
          </a:ln>
        </p:spPr>
        <p:txBody>
          <a:bodyPr wrap="none" lIns="91361" tIns="45681" rIns="91361" bIns="45681" anchor="ctr"/>
          <a:lstStyle/>
          <a:p>
            <a:endParaRPr lang="en-US"/>
          </a:p>
        </p:txBody>
      </p:sp>
      <p:sp>
        <p:nvSpPr>
          <p:cNvPr id="55300" name="Rectangle 3"/>
          <p:cNvSpPr>
            <a:spLocks noGrp="1" noChangeArrowheads="1"/>
          </p:cNvSpPr>
          <p:nvPr>
            <p:ph type="body"/>
          </p:nvPr>
        </p:nvSpPr>
        <p:spPr>
          <a:xfrm>
            <a:off x="702617" y="4422133"/>
            <a:ext cx="5611774" cy="4188171"/>
          </a:xfrm>
          <a:noFill/>
          <a:ln/>
        </p:spPr>
        <p:txBody>
          <a:bodyPr wrap="none" anchor="ctr"/>
          <a:lstStyle/>
          <a:p>
            <a:pPr eaLnBrk="1" hangingPunct="1"/>
            <a:endParaRPr lang="en-US"/>
          </a:p>
        </p:txBody>
      </p:sp>
    </p:spTree>
    <p:extLst>
      <p:ext uri="{BB962C8B-B14F-4D97-AF65-F5344CB8AC3E}">
        <p14:creationId xmlns:p14="http://schemas.microsoft.com/office/powerpoint/2010/main" val="71637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30127"/>
            <a:fld id="{2CF7154E-FE2C-4094-9169-5F6DACF2D87A}" type="slidenum">
              <a:rPr lang="en-US" smtClean="0"/>
              <a:pPr defTabSz="930127"/>
              <a:t>7</a:t>
            </a:fld>
            <a:endParaRPr lang="en-US"/>
          </a:p>
        </p:txBody>
      </p:sp>
      <p:sp>
        <p:nvSpPr>
          <p:cNvPr id="55299" name="Text Box 2"/>
          <p:cNvSpPr txBox="1">
            <a:spLocks noChangeArrowheads="1"/>
          </p:cNvSpPr>
          <p:nvPr/>
        </p:nvSpPr>
        <p:spPr bwMode="auto">
          <a:xfrm>
            <a:off x="1170518" y="698800"/>
            <a:ext cx="4682067" cy="3489374"/>
          </a:xfrm>
          <a:prstGeom prst="rect">
            <a:avLst/>
          </a:prstGeom>
          <a:solidFill>
            <a:srgbClr val="FFFFFF"/>
          </a:solidFill>
          <a:ln w="9360">
            <a:solidFill>
              <a:srgbClr val="000000"/>
            </a:solidFill>
            <a:miter lim="800000"/>
            <a:headEnd/>
            <a:tailEnd/>
          </a:ln>
        </p:spPr>
        <p:txBody>
          <a:bodyPr wrap="none" lIns="91361" tIns="45681" rIns="91361" bIns="45681" anchor="ctr"/>
          <a:lstStyle/>
          <a:p>
            <a:endParaRPr lang="en-US"/>
          </a:p>
        </p:txBody>
      </p:sp>
      <p:sp>
        <p:nvSpPr>
          <p:cNvPr id="55300" name="Rectangle 3"/>
          <p:cNvSpPr>
            <a:spLocks noGrp="1" noChangeArrowheads="1"/>
          </p:cNvSpPr>
          <p:nvPr>
            <p:ph type="body"/>
          </p:nvPr>
        </p:nvSpPr>
        <p:spPr>
          <a:xfrm>
            <a:off x="702617" y="4422133"/>
            <a:ext cx="5611774" cy="4188171"/>
          </a:xfrm>
          <a:noFill/>
          <a:ln/>
        </p:spPr>
        <p:txBody>
          <a:bodyPr wrap="none" anchor="ctr"/>
          <a:lstStyle/>
          <a:p>
            <a:pPr eaLnBrk="1" hangingPunct="1"/>
            <a:endParaRPr lang="en-US"/>
          </a:p>
        </p:txBody>
      </p:sp>
    </p:spTree>
    <p:extLst>
      <p:ext uri="{BB962C8B-B14F-4D97-AF65-F5344CB8AC3E}">
        <p14:creationId xmlns:p14="http://schemas.microsoft.com/office/powerpoint/2010/main" val="71637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30127"/>
            <a:fld id="{2CF7154E-FE2C-4094-9169-5F6DACF2D87A}" type="slidenum">
              <a:rPr lang="en-US" smtClean="0"/>
              <a:pPr defTabSz="930127"/>
              <a:t>8</a:t>
            </a:fld>
            <a:endParaRPr lang="en-US"/>
          </a:p>
        </p:txBody>
      </p:sp>
      <p:sp>
        <p:nvSpPr>
          <p:cNvPr id="55299" name="Text Box 2"/>
          <p:cNvSpPr txBox="1">
            <a:spLocks noChangeArrowheads="1"/>
          </p:cNvSpPr>
          <p:nvPr/>
        </p:nvSpPr>
        <p:spPr bwMode="auto">
          <a:xfrm>
            <a:off x="1170518" y="698800"/>
            <a:ext cx="4682067" cy="3489374"/>
          </a:xfrm>
          <a:prstGeom prst="rect">
            <a:avLst/>
          </a:prstGeom>
          <a:solidFill>
            <a:srgbClr val="FFFFFF"/>
          </a:solidFill>
          <a:ln w="9360">
            <a:solidFill>
              <a:srgbClr val="000000"/>
            </a:solidFill>
            <a:miter lim="800000"/>
            <a:headEnd/>
            <a:tailEnd/>
          </a:ln>
        </p:spPr>
        <p:txBody>
          <a:bodyPr wrap="none" lIns="91361" tIns="45681" rIns="91361" bIns="45681" anchor="ctr"/>
          <a:lstStyle/>
          <a:p>
            <a:endParaRPr lang="en-US"/>
          </a:p>
        </p:txBody>
      </p:sp>
      <p:sp>
        <p:nvSpPr>
          <p:cNvPr id="55300" name="Rectangle 3"/>
          <p:cNvSpPr>
            <a:spLocks noGrp="1" noChangeArrowheads="1"/>
          </p:cNvSpPr>
          <p:nvPr>
            <p:ph type="body"/>
          </p:nvPr>
        </p:nvSpPr>
        <p:spPr>
          <a:xfrm>
            <a:off x="702617" y="4422133"/>
            <a:ext cx="5611774" cy="4188171"/>
          </a:xfrm>
          <a:noFill/>
          <a:ln/>
        </p:spPr>
        <p:txBody>
          <a:bodyPr wrap="none" anchor="ctr"/>
          <a:lstStyle/>
          <a:p>
            <a:pPr eaLnBrk="1" hangingPunct="1"/>
            <a:endParaRPr lang="en-US"/>
          </a:p>
        </p:txBody>
      </p:sp>
    </p:spTree>
    <p:extLst>
      <p:ext uri="{BB962C8B-B14F-4D97-AF65-F5344CB8AC3E}">
        <p14:creationId xmlns:p14="http://schemas.microsoft.com/office/powerpoint/2010/main" val="71637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9"/>
          <p:cNvSpPr>
            <a:spLocks noGrp="1" noChangeArrowheads="1"/>
          </p:cNvSpPr>
          <p:nvPr>
            <p:ph type="sldNum" sz="quarter" idx="5"/>
          </p:nvPr>
        </p:nvSpPr>
        <p:spPr>
          <a:noFill/>
        </p:spPr>
        <p:txBody>
          <a:bodyPr/>
          <a:lstStyle/>
          <a:p>
            <a:pPr defTabSz="930127"/>
            <a:fld id="{F3593648-B6B4-48DF-B44C-E3693731EC71}" type="slidenum">
              <a:rPr lang="en-GB" smtClean="0"/>
              <a:pPr defTabSz="930127"/>
              <a:t>16</a:t>
            </a:fld>
            <a:endParaRPr lang="en-GB"/>
          </a:p>
        </p:txBody>
      </p:sp>
      <p:sp>
        <p:nvSpPr>
          <p:cNvPr id="107523" name="Text Box 1"/>
          <p:cNvSpPr txBox="1">
            <a:spLocks noChangeArrowheads="1"/>
          </p:cNvSpPr>
          <p:nvPr/>
        </p:nvSpPr>
        <p:spPr bwMode="auto">
          <a:xfrm>
            <a:off x="1170518" y="698800"/>
            <a:ext cx="4682067" cy="3489374"/>
          </a:xfrm>
          <a:prstGeom prst="rect">
            <a:avLst/>
          </a:prstGeom>
          <a:solidFill>
            <a:srgbClr val="FFFFFF"/>
          </a:solidFill>
          <a:ln w="9360">
            <a:solidFill>
              <a:srgbClr val="000000"/>
            </a:solidFill>
            <a:miter lim="800000"/>
            <a:headEnd/>
            <a:tailEnd/>
          </a:ln>
        </p:spPr>
        <p:txBody>
          <a:bodyPr wrap="none" lIns="93298" tIns="46649" rIns="93298" bIns="46649" anchor="ctr"/>
          <a:lstStyle/>
          <a:p>
            <a:endParaRPr lang="en-US"/>
          </a:p>
        </p:txBody>
      </p:sp>
      <p:sp>
        <p:nvSpPr>
          <p:cNvPr id="107524" name="Rectangle 2"/>
          <p:cNvSpPr>
            <a:spLocks noGrp="1" noChangeArrowheads="1"/>
          </p:cNvSpPr>
          <p:nvPr>
            <p:ph type="body"/>
          </p:nvPr>
        </p:nvSpPr>
        <p:spPr>
          <a:xfrm>
            <a:off x="702615" y="4422133"/>
            <a:ext cx="5614822" cy="4188171"/>
          </a:xfrm>
          <a:noFill/>
          <a:ln/>
        </p:spPr>
        <p:txBody>
          <a:bodyPr wrap="none" anchor="ctr"/>
          <a:lstStyle/>
          <a:p>
            <a:endParaRPr lang="en-US"/>
          </a:p>
        </p:txBody>
      </p:sp>
    </p:spTree>
    <p:extLst>
      <p:ext uri="{BB962C8B-B14F-4D97-AF65-F5344CB8AC3E}">
        <p14:creationId xmlns:p14="http://schemas.microsoft.com/office/powerpoint/2010/main" val="1870332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30127"/>
            <a:fld id="{2CF7154E-FE2C-4094-9169-5F6DACF2D87A}" type="slidenum">
              <a:rPr lang="en-US" smtClean="0"/>
              <a:pPr defTabSz="930127"/>
              <a:t>17</a:t>
            </a:fld>
            <a:endParaRPr lang="en-US"/>
          </a:p>
        </p:txBody>
      </p:sp>
      <p:sp>
        <p:nvSpPr>
          <p:cNvPr id="55299" name="Text Box 2"/>
          <p:cNvSpPr txBox="1">
            <a:spLocks noChangeArrowheads="1"/>
          </p:cNvSpPr>
          <p:nvPr/>
        </p:nvSpPr>
        <p:spPr bwMode="auto">
          <a:xfrm>
            <a:off x="1170518" y="698800"/>
            <a:ext cx="4682067" cy="3489374"/>
          </a:xfrm>
          <a:prstGeom prst="rect">
            <a:avLst/>
          </a:prstGeom>
          <a:solidFill>
            <a:srgbClr val="FFFFFF"/>
          </a:solidFill>
          <a:ln w="9360">
            <a:solidFill>
              <a:srgbClr val="000000"/>
            </a:solidFill>
            <a:miter lim="800000"/>
            <a:headEnd/>
            <a:tailEnd/>
          </a:ln>
        </p:spPr>
        <p:txBody>
          <a:bodyPr wrap="none" lIns="91361" tIns="45681" rIns="91361" bIns="45681" anchor="ctr"/>
          <a:lstStyle/>
          <a:p>
            <a:endParaRPr lang="en-US"/>
          </a:p>
        </p:txBody>
      </p:sp>
      <p:sp>
        <p:nvSpPr>
          <p:cNvPr id="55300" name="Rectangle 3"/>
          <p:cNvSpPr>
            <a:spLocks noGrp="1" noChangeArrowheads="1"/>
          </p:cNvSpPr>
          <p:nvPr>
            <p:ph type="body"/>
          </p:nvPr>
        </p:nvSpPr>
        <p:spPr>
          <a:xfrm>
            <a:off x="702617" y="4422133"/>
            <a:ext cx="5611774" cy="4188171"/>
          </a:xfrm>
          <a:noFill/>
          <a:ln/>
        </p:spPr>
        <p:txBody>
          <a:bodyPr wrap="none" anchor="ctr"/>
          <a:lstStyle/>
          <a:p>
            <a:pPr eaLnBrk="1" hangingPunct="1"/>
            <a:endParaRPr lang="en-US"/>
          </a:p>
        </p:txBody>
      </p:sp>
    </p:spTree>
    <p:extLst>
      <p:ext uri="{BB962C8B-B14F-4D97-AF65-F5344CB8AC3E}">
        <p14:creationId xmlns:p14="http://schemas.microsoft.com/office/powerpoint/2010/main" val="189143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30127"/>
            <a:fld id="{2CF7154E-FE2C-4094-9169-5F6DACF2D87A}" type="slidenum">
              <a:rPr lang="en-US" smtClean="0"/>
              <a:pPr defTabSz="930127"/>
              <a:t>29</a:t>
            </a:fld>
            <a:endParaRPr lang="en-US"/>
          </a:p>
        </p:txBody>
      </p:sp>
      <p:sp>
        <p:nvSpPr>
          <p:cNvPr id="55299" name="Text Box 2"/>
          <p:cNvSpPr txBox="1">
            <a:spLocks noChangeArrowheads="1"/>
          </p:cNvSpPr>
          <p:nvPr/>
        </p:nvSpPr>
        <p:spPr bwMode="auto">
          <a:xfrm>
            <a:off x="1170518" y="698800"/>
            <a:ext cx="4682067" cy="3489374"/>
          </a:xfrm>
          <a:prstGeom prst="rect">
            <a:avLst/>
          </a:prstGeom>
          <a:solidFill>
            <a:srgbClr val="FFFFFF"/>
          </a:solidFill>
          <a:ln w="9360">
            <a:solidFill>
              <a:srgbClr val="000000"/>
            </a:solidFill>
            <a:miter lim="800000"/>
            <a:headEnd/>
            <a:tailEnd/>
          </a:ln>
        </p:spPr>
        <p:txBody>
          <a:bodyPr wrap="none" lIns="91361" tIns="45681" rIns="91361" bIns="45681" anchor="ctr"/>
          <a:lstStyle/>
          <a:p>
            <a:endParaRPr lang="en-US"/>
          </a:p>
        </p:txBody>
      </p:sp>
      <p:sp>
        <p:nvSpPr>
          <p:cNvPr id="55300" name="Rectangle 3"/>
          <p:cNvSpPr>
            <a:spLocks noGrp="1" noChangeArrowheads="1"/>
          </p:cNvSpPr>
          <p:nvPr>
            <p:ph type="body"/>
          </p:nvPr>
        </p:nvSpPr>
        <p:spPr>
          <a:xfrm>
            <a:off x="702617" y="4422133"/>
            <a:ext cx="5611774" cy="4188171"/>
          </a:xfrm>
          <a:noFill/>
          <a:ln/>
        </p:spPr>
        <p:txBody>
          <a:bodyPr wrap="none" anchor="ctr"/>
          <a:lstStyle/>
          <a:p>
            <a:pPr eaLnBrk="1" hangingPunct="1"/>
            <a:endParaRPr lang="en-US"/>
          </a:p>
        </p:txBody>
      </p:sp>
    </p:spTree>
    <p:extLst>
      <p:ext uri="{BB962C8B-B14F-4D97-AF65-F5344CB8AC3E}">
        <p14:creationId xmlns:p14="http://schemas.microsoft.com/office/powerpoint/2010/main" val="197536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There is a tradeoff at work here! Pairs will operate better than Stripes in a smaller cluster because communication is fairly limited anyways (less machines means that each machine does more of the work and that results can be aggregated more locally), and thus, the overhead of Stripes causes it to perform worse. However, as the cluster grows, communication increases, and Stripes start to shine</a:t>
            </a:r>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40</a:t>
            </a:fld>
            <a:endParaRPr lang="en-US"/>
          </a:p>
        </p:txBody>
      </p:sp>
    </p:spTree>
    <p:extLst>
      <p:ext uri="{BB962C8B-B14F-4D97-AF65-F5344CB8AC3E}">
        <p14:creationId xmlns:p14="http://schemas.microsoft.com/office/powerpoint/2010/main" val="163702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3" r:id="rId1"/>
    <p:sldLayoutId id="2147483657" r:id="rId2"/>
  </p:sldLayoutIdLst>
  <p:transition/>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200" dirty="0">
                <a:solidFill>
                  <a:schemeClr val="bg2"/>
                </a:solidFill>
                <a:latin typeface="Gill Sans"/>
                <a:cs typeface="Gill Sans"/>
              </a:rPr>
              <a:t>Data-Intensive Distributed Computing</a:t>
            </a:r>
          </a:p>
        </p:txBody>
      </p:sp>
      <p:pic>
        <p:nvPicPr>
          <p:cNvPr id="9" name="Picture 13" descr="creative-commons"/>
          <p:cNvPicPr>
            <a:picLocks noChangeAspect="1" noChangeArrowheads="1"/>
          </p:cNvPicPr>
          <p:nvPr/>
        </p:nvPicPr>
        <p:blipFill>
          <a:blip r:embed="rId2"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600" b="0" dirty="0">
                <a:solidFill>
                  <a:schemeClr val="bg2"/>
                </a:solidFill>
                <a:latin typeface="Gill Sans"/>
                <a:cs typeface="Gill Sans"/>
              </a:rPr>
              <a:t>Part 1: MapReduce Algorithm </a:t>
            </a:r>
            <a:r>
              <a:rPr lang="en-US" sz="2600" b="0">
                <a:solidFill>
                  <a:schemeClr val="bg2"/>
                </a:solidFill>
                <a:latin typeface="Gill Sans"/>
                <a:cs typeface="Gill Sans"/>
              </a:rPr>
              <a:t>Design (4/4</a:t>
            </a:r>
            <a:r>
              <a:rPr lang="en-US" sz="2600" b="0" dirty="0">
                <a:solidFill>
                  <a:schemeClr val="bg2"/>
                </a:solidFill>
                <a:latin typeface="Gill Sans"/>
                <a:cs typeface="Gill Sans"/>
              </a:rPr>
              <a:t>)</a:t>
            </a: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431/631 451/651 (Fall 2019)</a:t>
            </a: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Ali Abedi</a:t>
            </a:r>
          </a:p>
          <a:p>
            <a:pPr algn="ctr" eaLnBrk="1" hangingPunct="1"/>
            <a:endParaRPr lang="en-US" sz="2000" b="0" dirty="0">
              <a:solidFill>
                <a:schemeClr val="bg2"/>
              </a:solidFill>
              <a:latin typeface="Gill Sans"/>
              <a:cs typeface="Gill Sans"/>
            </a:endParaRP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endParaRPr lang="en-US" sz="2400" b="0" dirty="0">
              <a:solidFill>
                <a:schemeClr val="bg2"/>
              </a:solidFill>
              <a:latin typeface="Gill Sans"/>
              <a:cs typeface="Gill Sans"/>
            </a:endParaRPr>
          </a:p>
        </p:txBody>
      </p:sp>
      <p:sp>
        <p:nvSpPr>
          <p:cNvPr id="14" name="TextBox 13"/>
          <p:cNvSpPr txBox="1">
            <a:spLocks noChangeArrowheads="1"/>
          </p:cNvSpPr>
          <p:nvPr/>
        </p:nvSpPr>
        <p:spPr bwMode="auto">
          <a:xfrm>
            <a:off x="1371600" y="5943600"/>
            <a:ext cx="7452938" cy="369332"/>
          </a:xfrm>
          <a:prstGeom prst="rect">
            <a:avLst/>
          </a:prstGeom>
          <a:noFill/>
          <a:ln w="9525">
            <a:noFill/>
            <a:miter lim="800000"/>
            <a:headEnd/>
            <a:tailEnd/>
          </a:ln>
        </p:spPr>
        <p:txBody>
          <a:bodyPr wrap="none">
            <a:spAutoFit/>
          </a:bodyPr>
          <a:lstStyle/>
          <a:p>
            <a:r>
              <a:rPr lang="en-US" sz="1800" b="0" dirty="0">
                <a:solidFill>
                  <a:schemeClr val="bg1"/>
                </a:solidFill>
                <a:latin typeface="Gill Sans"/>
                <a:cs typeface="Gill Sans"/>
              </a:rPr>
              <a:t>These slides are available at https://www.student.cs.uwaterloo.ca/~cs451/</a:t>
            </a:r>
          </a:p>
        </p:txBody>
      </p:sp>
      <p:pic>
        <p:nvPicPr>
          <p:cNvPr id="2" name="Picture 1" descr="waterloo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360" y="381000"/>
            <a:ext cx="2910840" cy="718498"/>
          </a:xfrm>
          <a:prstGeom prst="rect">
            <a:avLst/>
          </a:prstGeom>
        </p:spPr>
      </p:pic>
    </p:spTree>
    <p:extLst>
      <p:ext uri="{BB962C8B-B14F-4D97-AF65-F5344CB8AC3E}">
        <p14:creationId xmlns:p14="http://schemas.microsoft.com/office/powerpoint/2010/main" val="3358039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Importance of Local Aggregation</a:t>
            </a:r>
          </a:p>
        </p:txBody>
      </p:sp>
      <p:sp>
        <p:nvSpPr>
          <p:cNvPr id="4" name="TextBox 3"/>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Ideal scaling characteristics:</a:t>
            </a:r>
          </a:p>
        </p:txBody>
      </p:sp>
      <p:sp>
        <p:nvSpPr>
          <p:cNvPr id="6" name="TextBox 5"/>
          <p:cNvSpPr txBox="1"/>
          <p:nvPr/>
        </p:nvSpPr>
        <p:spPr>
          <a:xfrm>
            <a:off x="0" y="22860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Twice the data, twice the running time</a:t>
            </a:r>
          </a:p>
          <a:p>
            <a:pPr lvl="0" algn="ctr">
              <a:defRPr/>
            </a:pPr>
            <a:r>
              <a:rPr lang="en-US" sz="2000" b="0" kern="0" dirty="0">
                <a:solidFill>
                  <a:srgbClr val="0070C0"/>
                </a:solidFill>
                <a:latin typeface="Gill Sans"/>
                <a:cs typeface="Gill Sans"/>
              </a:rPr>
              <a:t>Twice the resources, half the running time</a:t>
            </a:r>
          </a:p>
        </p:txBody>
      </p:sp>
      <p:sp>
        <p:nvSpPr>
          <p:cNvPr id="8" name="TextBox 7"/>
          <p:cNvSpPr txBox="1"/>
          <p:nvPr/>
        </p:nvSpPr>
        <p:spPr>
          <a:xfrm>
            <a:off x="0" y="3219510"/>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Why can’t we achieve this?</a:t>
            </a:r>
          </a:p>
        </p:txBody>
      </p:sp>
      <p:sp>
        <p:nvSpPr>
          <p:cNvPr id="9" name="TextBox 8"/>
          <p:cNvSpPr txBox="1"/>
          <p:nvPr/>
        </p:nvSpPr>
        <p:spPr>
          <a:xfrm>
            <a:off x="0" y="360051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Synchronization requires communication</a:t>
            </a:r>
          </a:p>
          <a:p>
            <a:pPr lvl="0" algn="ctr">
              <a:defRPr/>
            </a:pPr>
            <a:r>
              <a:rPr lang="en-US" sz="2000" b="0" kern="0" dirty="0">
                <a:solidFill>
                  <a:srgbClr val="0070C0"/>
                </a:solidFill>
                <a:latin typeface="Gill Sans"/>
                <a:cs typeface="Gill Sans"/>
              </a:rPr>
              <a:t>Communication kills performance</a:t>
            </a:r>
          </a:p>
        </p:txBody>
      </p:sp>
      <p:sp>
        <p:nvSpPr>
          <p:cNvPr id="10" name="TextBox 9"/>
          <p:cNvSpPr txBox="1"/>
          <p:nvPr/>
        </p:nvSpPr>
        <p:spPr>
          <a:xfrm>
            <a:off x="0" y="4473714"/>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Thus… avoid communication!</a:t>
            </a:r>
          </a:p>
        </p:txBody>
      </p:sp>
      <p:sp>
        <p:nvSpPr>
          <p:cNvPr id="11" name="TextBox 10"/>
          <p:cNvSpPr txBox="1"/>
          <p:nvPr/>
        </p:nvSpPr>
        <p:spPr>
          <a:xfrm>
            <a:off x="0" y="48547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Reduce intermediate data via local aggregation</a:t>
            </a:r>
          </a:p>
          <a:p>
            <a:pPr lvl="0" algn="ctr">
              <a:defRPr/>
            </a:pPr>
            <a:r>
              <a:rPr lang="en-US" sz="2000" b="0" kern="0" dirty="0">
                <a:solidFill>
                  <a:srgbClr val="0070C0"/>
                </a:solidFill>
                <a:latin typeface="Gill Sans"/>
                <a:cs typeface="Gill Sans"/>
              </a:rPr>
              <a:t>Combiners can help</a:t>
            </a:r>
          </a:p>
        </p:txBody>
      </p:sp>
    </p:spTree>
    <p:extLst>
      <p:ext uri="{BB962C8B-B14F-4D97-AF65-F5344CB8AC3E}">
        <p14:creationId xmlns:p14="http://schemas.microsoft.com/office/powerpoint/2010/main" val="1057932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685800" y="1752600"/>
            <a:ext cx="1371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a:ln>
                  <a:noFill/>
                </a:ln>
                <a:solidFill>
                  <a:schemeClr val="bg2"/>
                </a:solidFill>
                <a:effectLst/>
                <a:latin typeface="Gill Sans"/>
                <a:cs typeface="Gill Sans"/>
              </a:rPr>
              <a:t>Mapper</a:t>
            </a:r>
          </a:p>
        </p:txBody>
      </p:sp>
      <p:sp>
        <p:nvSpPr>
          <p:cNvPr id="6" name="Rounded Rectangle 5"/>
          <p:cNvSpPr/>
          <p:nvPr/>
        </p:nvSpPr>
        <p:spPr bwMode="auto">
          <a:xfrm>
            <a:off x="7315200" y="2514600"/>
            <a:ext cx="1371600" cy="533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a:ln>
                  <a:noFill/>
                </a:ln>
                <a:solidFill>
                  <a:schemeClr val="bg2"/>
                </a:solidFill>
                <a:effectLst/>
                <a:latin typeface="Gill Sans"/>
                <a:cs typeface="Gill Sans"/>
              </a:rPr>
              <a:t>Reducer</a:t>
            </a:r>
          </a:p>
        </p:txBody>
      </p:sp>
      <p:grpSp>
        <p:nvGrpSpPr>
          <p:cNvPr id="16" name="Group 15"/>
          <p:cNvGrpSpPr/>
          <p:nvPr/>
        </p:nvGrpSpPr>
        <p:grpSpPr>
          <a:xfrm>
            <a:off x="685800" y="2819400"/>
            <a:ext cx="1371600" cy="1371600"/>
            <a:chOff x="1219200" y="3200400"/>
            <a:chExt cx="1371600" cy="1371600"/>
          </a:xfrm>
        </p:grpSpPr>
        <p:sp>
          <p:nvSpPr>
            <p:cNvPr id="7" name="Oval 6"/>
            <p:cNvSpPr/>
            <p:nvPr/>
          </p:nvSpPr>
          <p:spPr bwMode="auto">
            <a:xfrm>
              <a:off x="1219200" y="3200400"/>
              <a:ext cx="1371600" cy="13716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Gill Sans"/>
                <a:cs typeface="Gill Sans"/>
              </a:endParaRPr>
            </a:p>
          </p:txBody>
        </p:sp>
        <p:sp>
          <p:nvSpPr>
            <p:cNvPr id="8" name="Oval 7"/>
            <p:cNvSpPr/>
            <p:nvPr/>
          </p:nvSpPr>
          <p:spPr bwMode="auto">
            <a:xfrm>
              <a:off x="1371600" y="3352800"/>
              <a:ext cx="1066800" cy="1066800"/>
            </a:xfrm>
            <a:prstGeom prst="ellipse">
              <a:avLst/>
            </a:prstGeom>
            <a:solidFill>
              <a:schemeClr val="tx1"/>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Gill Sans"/>
                <a:cs typeface="Gill Sans"/>
              </a:endParaRPr>
            </a:p>
          </p:txBody>
        </p:sp>
      </p:grpSp>
      <p:sp>
        <p:nvSpPr>
          <p:cNvPr id="9" name="Rectangle 8"/>
          <p:cNvSpPr/>
          <p:nvPr/>
        </p:nvSpPr>
        <p:spPr bwMode="auto">
          <a:xfrm>
            <a:off x="1447800" y="5029200"/>
            <a:ext cx="762000" cy="2286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Gill Sans"/>
              <a:cs typeface="Gill Sans"/>
            </a:endParaRPr>
          </a:p>
        </p:txBody>
      </p:sp>
      <p:sp>
        <p:nvSpPr>
          <p:cNvPr id="10" name="Rectangle 9"/>
          <p:cNvSpPr/>
          <p:nvPr/>
        </p:nvSpPr>
        <p:spPr bwMode="auto">
          <a:xfrm>
            <a:off x="838200" y="4724400"/>
            <a:ext cx="762000" cy="2286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Gill Sans"/>
              <a:cs typeface="Gill Sans"/>
            </a:endParaRPr>
          </a:p>
        </p:txBody>
      </p:sp>
      <p:sp>
        <p:nvSpPr>
          <p:cNvPr id="11" name="Rectangle 10"/>
          <p:cNvSpPr/>
          <p:nvPr/>
        </p:nvSpPr>
        <p:spPr bwMode="auto">
          <a:xfrm>
            <a:off x="2057400" y="4724400"/>
            <a:ext cx="762000" cy="2286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Gill Sans"/>
              <a:cs typeface="Gill Sans"/>
            </a:endParaRPr>
          </a:p>
        </p:txBody>
      </p:sp>
      <p:sp>
        <p:nvSpPr>
          <p:cNvPr id="12" name="Rectangle 11"/>
          <p:cNvSpPr/>
          <p:nvPr/>
        </p:nvSpPr>
        <p:spPr bwMode="auto">
          <a:xfrm>
            <a:off x="2895600" y="2667000"/>
            <a:ext cx="762000" cy="2286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Gill Sans"/>
              <a:cs typeface="Gill Sans"/>
            </a:endParaRPr>
          </a:p>
        </p:txBody>
      </p:sp>
      <p:sp>
        <p:nvSpPr>
          <p:cNvPr id="13" name="Rectangle 12"/>
          <p:cNvSpPr/>
          <p:nvPr/>
        </p:nvSpPr>
        <p:spPr bwMode="auto">
          <a:xfrm>
            <a:off x="2895600" y="2895600"/>
            <a:ext cx="762000" cy="2286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Gill Sans"/>
              <a:cs typeface="Gill Sans"/>
            </a:endParaRPr>
          </a:p>
        </p:txBody>
      </p:sp>
      <p:sp>
        <p:nvSpPr>
          <p:cNvPr id="14" name="Rectangle 13"/>
          <p:cNvSpPr/>
          <p:nvPr/>
        </p:nvSpPr>
        <p:spPr bwMode="auto">
          <a:xfrm>
            <a:off x="2895600" y="3124200"/>
            <a:ext cx="762000" cy="2286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Gill Sans"/>
              <a:cs typeface="Gill Sans"/>
            </a:endParaRPr>
          </a:p>
        </p:txBody>
      </p:sp>
      <p:sp>
        <p:nvSpPr>
          <p:cNvPr id="15" name="Rectangle 14"/>
          <p:cNvSpPr/>
          <p:nvPr/>
        </p:nvSpPr>
        <p:spPr bwMode="auto">
          <a:xfrm>
            <a:off x="2895600" y="3352800"/>
            <a:ext cx="762000" cy="2286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Gill Sans"/>
              <a:cs typeface="Gill Sans"/>
            </a:endParaRPr>
          </a:p>
        </p:txBody>
      </p:sp>
      <p:sp>
        <p:nvSpPr>
          <p:cNvPr id="17" name="Rectangle 16"/>
          <p:cNvSpPr/>
          <p:nvPr/>
        </p:nvSpPr>
        <p:spPr bwMode="auto">
          <a:xfrm>
            <a:off x="4953000" y="2362200"/>
            <a:ext cx="762000" cy="228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Gill Sans"/>
              <a:cs typeface="Gill Sans"/>
            </a:endParaRPr>
          </a:p>
        </p:txBody>
      </p:sp>
      <p:sp>
        <p:nvSpPr>
          <p:cNvPr id="18" name="Rectangle 17"/>
          <p:cNvSpPr/>
          <p:nvPr/>
        </p:nvSpPr>
        <p:spPr bwMode="auto">
          <a:xfrm>
            <a:off x="4953000" y="2667000"/>
            <a:ext cx="762000" cy="228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Gill Sans"/>
              <a:cs typeface="Gill Sans"/>
            </a:endParaRPr>
          </a:p>
        </p:txBody>
      </p:sp>
      <p:sp>
        <p:nvSpPr>
          <p:cNvPr id="19" name="Rectangle 18"/>
          <p:cNvSpPr/>
          <p:nvPr/>
        </p:nvSpPr>
        <p:spPr bwMode="auto">
          <a:xfrm>
            <a:off x="4953000" y="2971800"/>
            <a:ext cx="762000" cy="228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Gill Sans"/>
              <a:cs typeface="Gill Sans"/>
            </a:endParaRPr>
          </a:p>
        </p:txBody>
      </p:sp>
      <p:cxnSp>
        <p:nvCxnSpPr>
          <p:cNvPr id="21" name="Straight Arrow Connector 20"/>
          <p:cNvCxnSpPr/>
          <p:nvPr/>
        </p:nvCxnSpPr>
        <p:spPr bwMode="auto">
          <a:xfrm rot="5400000">
            <a:off x="1181100" y="2552700"/>
            <a:ext cx="381000" cy="1588"/>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bwMode="auto">
          <a:xfrm rot="5400000">
            <a:off x="1181894" y="4456906"/>
            <a:ext cx="381000" cy="1588"/>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bwMode="auto">
          <a:xfrm rot="16200000" flipH="1">
            <a:off x="1372394" y="4420394"/>
            <a:ext cx="609600" cy="303212"/>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bwMode="auto">
          <a:xfrm rot="16200000" flipH="1">
            <a:off x="1753394" y="4267994"/>
            <a:ext cx="381000" cy="379412"/>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bwMode="auto">
          <a:xfrm rot="5400000" flipH="1" flipV="1">
            <a:off x="2362200" y="3962400"/>
            <a:ext cx="838200" cy="381000"/>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12" idx="3"/>
            <a:endCxn id="17" idx="1"/>
          </p:cNvCxnSpPr>
          <p:nvPr/>
        </p:nvCxnSpPr>
        <p:spPr bwMode="auto">
          <a:xfrm flipV="1">
            <a:off x="3657600" y="2476500"/>
            <a:ext cx="1295400" cy="304800"/>
          </a:xfrm>
          <a:prstGeom prst="straightConnector1">
            <a:avLst/>
          </a:prstGeom>
          <a:ln w="19050">
            <a:headEnd type="arrow" w="med" len="med"/>
            <a:tailEnd type="none"/>
          </a:ln>
        </p:spPr>
        <p:style>
          <a:lnRef idx="2">
            <a:schemeClr val="dk1"/>
          </a:lnRef>
          <a:fillRef idx="0">
            <a:schemeClr val="dk1"/>
          </a:fillRef>
          <a:effectRef idx="1">
            <a:schemeClr val="dk1"/>
          </a:effectRef>
          <a:fontRef idx="minor">
            <a:schemeClr val="tx1"/>
          </a:fontRef>
        </p:style>
      </p:cxnSp>
      <p:cxnSp>
        <p:nvCxnSpPr>
          <p:cNvPr id="35" name="Straight Arrow Connector 34"/>
          <p:cNvCxnSpPr>
            <a:endCxn id="18" idx="1"/>
          </p:cNvCxnSpPr>
          <p:nvPr/>
        </p:nvCxnSpPr>
        <p:spPr bwMode="auto">
          <a:xfrm rot="5400000" flipH="1" flipV="1">
            <a:off x="2152650" y="3371850"/>
            <a:ext cx="3390900" cy="2209800"/>
          </a:xfrm>
          <a:prstGeom prst="straightConnector1">
            <a:avLst/>
          </a:prstGeom>
          <a:ln w="19050">
            <a:headEnd type="arrow" w="med" len="med"/>
            <a:tailEnd type="none"/>
          </a:ln>
        </p:spPr>
        <p:style>
          <a:lnRef idx="2">
            <a:schemeClr val="dk1"/>
          </a:lnRef>
          <a:fillRef idx="0">
            <a:schemeClr val="dk1"/>
          </a:fillRef>
          <a:effectRef idx="1">
            <a:schemeClr val="dk1"/>
          </a:effectRef>
          <a:fontRef idx="minor">
            <a:schemeClr val="tx1"/>
          </a:fontRef>
        </p:style>
      </p:cxnSp>
      <p:cxnSp>
        <p:nvCxnSpPr>
          <p:cNvPr id="38" name="Straight Arrow Connector 37"/>
          <p:cNvCxnSpPr>
            <a:endCxn id="19" idx="1"/>
          </p:cNvCxnSpPr>
          <p:nvPr/>
        </p:nvCxnSpPr>
        <p:spPr bwMode="auto">
          <a:xfrm rot="5400000" flipH="1" flipV="1">
            <a:off x="2419350" y="3638550"/>
            <a:ext cx="3086100" cy="1981200"/>
          </a:xfrm>
          <a:prstGeom prst="straightConnector1">
            <a:avLst/>
          </a:prstGeom>
          <a:ln w="19050">
            <a:headEnd type="arrow" w="med" len="med"/>
            <a:tailEnd type="none"/>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2148854" y="6172200"/>
            <a:ext cx="1566279" cy="369332"/>
          </a:xfrm>
          <a:prstGeom prst="rect">
            <a:avLst/>
          </a:prstGeom>
          <a:noFill/>
        </p:spPr>
        <p:txBody>
          <a:bodyPr wrap="none" rtlCol="0">
            <a:spAutoFit/>
          </a:bodyPr>
          <a:lstStyle/>
          <a:p>
            <a:r>
              <a:rPr lang="en-US" sz="1800" b="0" dirty="0">
                <a:solidFill>
                  <a:schemeClr val="bg1"/>
                </a:solidFill>
                <a:latin typeface="Gill Sans"/>
                <a:cs typeface="Gill Sans"/>
              </a:rPr>
              <a:t>other </a:t>
            </a:r>
            <a:r>
              <a:rPr lang="en-US" sz="1800" b="0" dirty="0" err="1">
                <a:solidFill>
                  <a:schemeClr val="bg1"/>
                </a:solidFill>
                <a:latin typeface="Gill Sans"/>
                <a:cs typeface="Gill Sans"/>
              </a:rPr>
              <a:t>mappers</a:t>
            </a:r>
            <a:endParaRPr lang="en-US" sz="1800" b="0" dirty="0">
              <a:solidFill>
                <a:schemeClr val="bg1"/>
              </a:solidFill>
              <a:latin typeface="Gill Sans"/>
              <a:cs typeface="Gill Sans"/>
            </a:endParaRPr>
          </a:p>
        </p:txBody>
      </p:sp>
      <p:cxnSp>
        <p:nvCxnSpPr>
          <p:cNvPr id="46" name="Straight Arrow Connector 45"/>
          <p:cNvCxnSpPr>
            <a:stCxn id="13" idx="3"/>
          </p:cNvCxnSpPr>
          <p:nvPr/>
        </p:nvCxnSpPr>
        <p:spPr bwMode="auto">
          <a:xfrm>
            <a:off x="3657600" y="3009900"/>
            <a:ext cx="2057400" cy="2019300"/>
          </a:xfrm>
          <a:prstGeom prst="straightConnector1">
            <a:avLst/>
          </a:prstGeom>
          <a:ln w="19050">
            <a:headEnd type="arrow" w="med" len="med"/>
            <a:tailEnd type="none"/>
          </a:ln>
        </p:spPr>
        <p:style>
          <a:lnRef idx="2">
            <a:schemeClr val="dk1"/>
          </a:lnRef>
          <a:fillRef idx="0">
            <a:schemeClr val="dk1"/>
          </a:fillRef>
          <a:effectRef idx="1">
            <a:schemeClr val="dk1"/>
          </a:effectRef>
          <a:fontRef idx="minor">
            <a:schemeClr val="tx1"/>
          </a:fontRef>
        </p:style>
      </p:cxnSp>
      <p:cxnSp>
        <p:nvCxnSpPr>
          <p:cNvPr id="49" name="Straight Arrow Connector 48"/>
          <p:cNvCxnSpPr>
            <a:stCxn id="14" idx="3"/>
          </p:cNvCxnSpPr>
          <p:nvPr/>
        </p:nvCxnSpPr>
        <p:spPr bwMode="auto">
          <a:xfrm>
            <a:off x="3657600" y="3238500"/>
            <a:ext cx="1828800" cy="1790700"/>
          </a:xfrm>
          <a:prstGeom prst="straightConnector1">
            <a:avLst/>
          </a:prstGeom>
          <a:ln w="19050">
            <a:headEnd type="arrow" w="med" len="med"/>
            <a:tailEnd type="none"/>
          </a:ln>
        </p:spPr>
        <p:style>
          <a:lnRef idx="2">
            <a:schemeClr val="dk1"/>
          </a:lnRef>
          <a:fillRef idx="0">
            <a:schemeClr val="dk1"/>
          </a:fillRef>
          <a:effectRef idx="1">
            <a:schemeClr val="dk1"/>
          </a:effectRef>
          <a:fontRef idx="minor">
            <a:schemeClr val="tx1"/>
          </a:fontRef>
        </p:style>
      </p:cxnSp>
      <p:cxnSp>
        <p:nvCxnSpPr>
          <p:cNvPr id="52" name="Straight Arrow Connector 51"/>
          <p:cNvCxnSpPr>
            <a:stCxn id="15" idx="3"/>
          </p:cNvCxnSpPr>
          <p:nvPr/>
        </p:nvCxnSpPr>
        <p:spPr bwMode="auto">
          <a:xfrm>
            <a:off x="3657600" y="3467100"/>
            <a:ext cx="1600200" cy="1562100"/>
          </a:xfrm>
          <a:prstGeom prst="straightConnector1">
            <a:avLst/>
          </a:prstGeom>
          <a:ln w="19050">
            <a:headEnd type="arrow" w="med" len="med"/>
            <a:tailEnd type="none"/>
          </a:ln>
        </p:spPr>
        <p:style>
          <a:lnRef idx="2">
            <a:schemeClr val="dk1"/>
          </a:lnRef>
          <a:fillRef idx="0">
            <a:schemeClr val="dk1"/>
          </a:fillRef>
          <a:effectRef idx="1">
            <a:schemeClr val="dk1"/>
          </a:effectRef>
          <a:fontRef idx="minor">
            <a:schemeClr val="tx1"/>
          </a:fontRef>
        </p:style>
      </p:cxnSp>
      <p:sp>
        <p:nvSpPr>
          <p:cNvPr id="56" name="TextBox 55"/>
          <p:cNvSpPr txBox="1"/>
          <p:nvPr/>
        </p:nvSpPr>
        <p:spPr>
          <a:xfrm>
            <a:off x="4815854" y="5071646"/>
            <a:ext cx="1592766" cy="369332"/>
          </a:xfrm>
          <a:prstGeom prst="rect">
            <a:avLst/>
          </a:prstGeom>
          <a:noFill/>
        </p:spPr>
        <p:txBody>
          <a:bodyPr wrap="none" rtlCol="0">
            <a:spAutoFit/>
          </a:bodyPr>
          <a:lstStyle/>
          <a:p>
            <a:r>
              <a:rPr lang="en-US" sz="1800" b="0" dirty="0">
                <a:solidFill>
                  <a:schemeClr val="bg1"/>
                </a:solidFill>
                <a:latin typeface="Gill Sans"/>
                <a:cs typeface="Gill Sans"/>
              </a:rPr>
              <a:t>other reducers</a:t>
            </a:r>
          </a:p>
        </p:txBody>
      </p:sp>
      <p:sp>
        <p:nvSpPr>
          <p:cNvPr id="60" name="TextBox 59"/>
          <p:cNvSpPr txBox="1"/>
          <p:nvPr/>
        </p:nvSpPr>
        <p:spPr>
          <a:xfrm>
            <a:off x="762001" y="3286780"/>
            <a:ext cx="1219200" cy="523220"/>
          </a:xfrm>
          <a:prstGeom prst="rect">
            <a:avLst/>
          </a:prstGeom>
          <a:noFill/>
        </p:spPr>
        <p:txBody>
          <a:bodyPr wrap="square" rtlCol="0">
            <a:spAutoFit/>
          </a:bodyPr>
          <a:lstStyle/>
          <a:p>
            <a:pPr algn="ctr"/>
            <a:r>
              <a:rPr lang="en-US" sz="1400" b="0" dirty="0">
                <a:solidFill>
                  <a:schemeClr val="bg1"/>
                </a:solidFill>
                <a:latin typeface="Gill Sans"/>
                <a:cs typeface="Gill Sans"/>
              </a:rPr>
              <a:t>circular buffer </a:t>
            </a:r>
            <a:br>
              <a:rPr lang="en-US" sz="1400" b="0" dirty="0">
                <a:solidFill>
                  <a:schemeClr val="bg1"/>
                </a:solidFill>
                <a:latin typeface="Gill Sans"/>
                <a:cs typeface="Gill Sans"/>
              </a:rPr>
            </a:br>
            <a:r>
              <a:rPr lang="en-US" sz="1400" b="0" dirty="0">
                <a:solidFill>
                  <a:schemeClr val="bg1"/>
                </a:solidFill>
                <a:latin typeface="Gill Sans"/>
                <a:cs typeface="Gill Sans"/>
              </a:rPr>
              <a:t>(in memory)</a:t>
            </a:r>
          </a:p>
        </p:txBody>
      </p:sp>
      <p:sp>
        <p:nvSpPr>
          <p:cNvPr id="61" name="TextBox 60"/>
          <p:cNvSpPr txBox="1"/>
          <p:nvPr/>
        </p:nvSpPr>
        <p:spPr>
          <a:xfrm>
            <a:off x="1186596" y="5257800"/>
            <a:ext cx="1221295" cy="307777"/>
          </a:xfrm>
          <a:prstGeom prst="rect">
            <a:avLst/>
          </a:prstGeom>
          <a:noFill/>
        </p:spPr>
        <p:txBody>
          <a:bodyPr wrap="none" rtlCol="0">
            <a:spAutoFit/>
          </a:bodyPr>
          <a:lstStyle/>
          <a:p>
            <a:pPr algn="ctr"/>
            <a:r>
              <a:rPr lang="en-US" sz="1400" b="0" dirty="0">
                <a:solidFill>
                  <a:schemeClr val="bg1"/>
                </a:solidFill>
                <a:latin typeface="Gill Sans"/>
                <a:cs typeface="Gill Sans"/>
              </a:rPr>
              <a:t>spills (on disk)</a:t>
            </a:r>
          </a:p>
        </p:txBody>
      </p:sp>
      <p:sp>
        <p:nvSpPr>
          <p:cNvPr id="62" name="TextBox 61"/>
          <p:cNvSpPr txBox="1"/>
          <p:nvPr/>
        </p:nvSpPr>
        <p:spPr>
          <a:xfrm>
            <a:off x="2679940" y="2133600"/>
            <a:ext cx="1130212" cy="523220"/>
          </a:xfrm>
          <a:prstGeom prst="rect">
            <a:avLst/>
          </a:prstGeom>
          <a:noFill/>
        </p:spPr>
        <p:txBody>
          <a:bodyPr wrap="none" rtlCol="0">
            <a:spAutoFit/>
          </a:bodyPr>
          <a:lstStyle/>
          <a:p>
            <a:pPr algn="ctr"/>
            <a:r>
              <a:rPr lang="en-US" sz="1400" b="0" dirty="0">
                <a:solidFill>
                  <a:schemeClr val="bg1"/>
                </a:solidFill>
                <a:latin typeface="Gill Sans"/>
                <a:cs typeface="Gill Sans"/>
              </a:rPr>
              <a:t>merged spills </a:t>
            </a:r>
            <a:br>
              <a:rPr lang="en-US" sz="1400" b="0" dirty="0">
                <a:solidFill>
                  <a:schemeClr val="bg1"/>
                </a:solidFill>
                <a:latin typeface="Gill Sans"/>
                <a:cs typeface="Gill Sans"/>
              </a:rPr>
            </a:br>
            <a:r>
              <a:rPr lang="en-US" sz="1400" b="0" dirty="0">
                <a:solidFill>
                  <a:schemeClr val="bg1"/>
                </a:solidFill>
                <a:latin typeface="Gill Sans"/>
                <a:cs typeface="Gill Sans"/>
              </a:rPr>
              <a:t>(on disk)</a:t>
            </a:r>
          </a:p>
        </p:txBody>
      </p:sp>
      <p:sp>
        <p:nvSpPr>
          <p:cNvPr id="63" name="TextBox 62"/>
          <p:cNvSpPr txBox="1"/>
          <p:nvPr/>
        </p:nvSpPr>
        <p:spPr>
          <a:xfrm>
            <a:off x="4605105" y="1828800"/>
            <a:ext cx="1442472" cy="523220"/>
          </a:xfrm>
          <a:prstGeom prst="rect">
            <a:avLst/>
          </a:prstGeom>
          <a:noFill/>
        </p:spPr>
        <p:txBody>
          <a:bodyPr wrap="none" rtlCol="0">
            <a:spAutoFit/>
          </a:bodyPr>
          <a:lstStyle/>
          <a:p>
            <a:pPr algn="ctr"/>
            <a:r>
              <a:rPr lang="en-US" sz="1400" b="0" dirty="0">
                <a:solidFill>
                  <a:schemeClr val="bg1"/>
                </a:solidFill>
                <a:latin typeface="Gill Sans"/>
                <a:cs typeface="Gill Sans"/>
              </a:rPr>
              <a:t>intermediate files </a:t>
            </a:r>
            <a:br>
              <a:rPr lang="en-US" sz="1400" b="0" dirty="0">
                <a:solidFill>
                  <a:schemeClr val="bg1"/>
                </a:solidFill>
                <a:latin typeface="Gill Sans"/>
                <a:cs typeface="Gill Sans"/>
              </a:rPr>
            </a:br>
            <a:r>
              <a:rPr lang="en-US" sz="1400" b="0" dirty="0">
                <a:solidFill>
                  <a:schemeClr val="bg1"/>
                </a:solidFill>
                <a:latin typeface="Gill Sans"/>
                <a:cs typeface="Gill Sans"/>
              </a:rPr>
              <a:t>(on disk)</a:t>
            </a:r>
          </a:p>
        </p:txBody>
      </p:sp>
      <p:cxnSp>
        <p:nvCxnSpPr>
          <p:cNvPr id="74" name="Straight Arrow Connector 73"/>
          <p:cNvCxnSpPr>
            <a:endCxn id="17" idx="3"/>
          </p:cNvCxnSpPr>
          <p:nvPr/>
        </p:nvCxnSpPr>
        <p:spPr bwMode="auto">
          <a:xfrm rot="10800000">
            <a:off x="5715000" y="2476500"/>
            <a:ext cx="1600200" cy="190500"/>
          </a:xfrm>
          <a:prstGeom prst="straightConnector1">
            <a:avLst/>
          </a:prstGeom>
          <a:ln w="19050">
            <a:headEnd type="arrow" w="med" len="med"/>
            <a:tailEnd type="none"/>
          </a:ln>
        </p:spPr>
        <p:style>
          <a:lnRef idx="2">
            <a:schemeClr val="dk1"/>
          </a:lnRef>
          <a:fillRef idx="0">
            <a:schemeClr val="dk1"/>
          </a:fillRef>
          <a:effectRef idx="1">
            <a:schemeClr val="dk1"/>
          </a:effectRef>
          <a:fontRef idx="minor">
            <a:schemeClr val="tx1"/>
          </a:fontRef>
        </p:style>
      </p:cxnSp>
      <p:cxnSp>
        <p:nvCxnSpPr>
          <p:cNvPr id="77" name="Straight Arrow Connector 76"/>
          <p:cNvCxnSpPr>
            <a:stCxn id="6" idx="1"/>
            <a:endCxn id="18" idx="3"/>
          </p:cNvCxnSpPr>
          <p:nvPr/>
        </p:nvCxnSpPr>
        <p:spPr bwMode="auto">
          <a:xfrm rot="10800000">
            <a:off x="5715000" y="2781300"/>
            <a:ext cx="1600200" cy="1588"/>
          </a:xfrm>
          <a:prstGeom prst="straightConnector1">
            <a:avLst/>
          </a:prstGeom>
          <a:ln w="19050">
            <a:headEnd type="arrow" w="med" len="med"/>
            <a:tailEnd type="none"/>
          </a:ln>
        </p:spPr>
        <p:style>
          <a:lnRef idx="2">
            <a:schemeClr val="dk1"/>
          </a:lnRef>
          <a:fillRef idx="0">
            <a:schemeClr val="dk1"/>
          </a:fillRef>
          <a:effectRef idx="1">
            <a:schemeClr val="dk1"/>
          </a:effectRef>
          <a:fontRef idx="minor">
            <a:schemeClr val="tx1"/>
          </a:fontRef>
        </p:style>
      </p:cxnSp>
      <p:cxnSp>
        <p:nvCxnSpPr>
          <p:cNvPr id="79" name="Straight Arrow Connector 78"/>
          <p:cNvCxnSpPr>
            <a:endCxn id="19" idx="3"/>
          </p:cNvCxnSpPr>
          <p:nvPr/>
        </p:nvCxnSpPr>
        <p:spPr bwMode="auto">
          <a:xfrm rot="10800000" flipV="1">
            <a:off x="5715000" y="2895600"/>
            <a:ext cx="1600200" cy="190500"/>
          </a:xfrm>
          <a:prstGeom prst="straightConnector1">
            <a:avLst/>
          </a:prstGeom>
          <a:ln w="19050">
            <a:headEnd type="arrow" w="med" len="med"/>
            <a:tailEnd type="none"/>
          </a:ln>
        </p:spPr>
        <p:style>
          <a:lnRef idx="2">
            <a:schemeClr val="dk1"/>
          </a:lnRef>
          <a:fillRef idx="0">
            <a:schemeClr val="dk1"/>
          </a:fillRef>
          <a:effectRef idx="1">
            <a:schemeClr val="dk1"/>
          </a:effectRef>
          <a:fontRef idx="minor">
            <a:schemeClr val="tx1"/>
          </a:fontRef>
        </p:style>
      </p:cxnSp>
      <p:sp>
        <p:nvSpPr>
          <p:cNvPr id="86" name="Rounded Rectangle 85"/>
          <p:cNvSpPr/>
          <p:nvPr/>
        </p:nvSpPr>
        <p:spPr bwMode="auto">
          <a:xfrm>
            <a:off x="2286000" y="3962400"/>
            <a:ext cx="1143000" cy="381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bg2"/>
                </a:solidFill>
                <a:latin typeface="Gill Sans"/>
                <a:cs typeface="Gill Sans"/>
              </a:rPr>
              <a:t>Combiner</a:t>
            </a:r>
            <a:endParaRPr kumimoji="0" lang="en-US" sz="1400" i="0" u="none" strike="noStrike" cap="none" normalizeH="0" baseline="0" dirty="0">
              <a:ln>
                <a:noFill/>
              </a:ln>
              <a:solidFill>
                <a:schemeClr val="bg2"/>
              </a:solidFill>
              <a:effectLst/>
              <a:latin typeface="Gill Sans"/>
              <a:cs typeface="Gill Sans"/>
            </a:endParaRPr>
          </a:p>
        </p:txBody>
      </p:sp>
      <p:sp>
        <p:nvSpPr>
          <p:cNvPr id="87" name="Rounded Rectangle 86"/>
          <p:cNvSpPr/>
          <p:nvPr/>
        </p:nvSpPr>
        <p:spPr bwMode="auto">
          <a:xfrm>
            <a:off x="5943600" y="2590800"/>
            <a:ext cx="1143000" cy="381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bg2"/>
                </a:solidFill>
                <a:latin typeface="Gill Sans"/>
                <a:cs typeface="Gill Sans"/>
              </a:rPr>
              <a:t>Combiner</a:t>
            </a:r>
            <a:endParaRPr kumimoji="0" lang="en-US" sz="1400" i="0" u="none" strike="noStrike" cap="none" normalizeH="0" baseline="0" dirty="0">
              <a:ln>
                <a:noFill/>
              </a:ln>
              <a:solidFill>
                <a:schemeClr val="bg2"/>
              </a:solidFill>
              <a:effectLst/>
              <a:latin typeface="Gill Sans"/>
              <a:cs typeface="Gill Sans"/>
            </a:endParaRPr>
          </a:p>
        </p:txBody>
      </p:sp>
      <p:sp>
        <p:nvSpPr>
          <p:cNvPr id="4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Distributed Group By in MapReduce</a:t>
            </a:r>
          </a:p>
        </p:txBody>
      </p:sp>
    </p:spTree>
    <p:extLst>
      <p:ext uri="{BB962C8B-B14F-4D97-AF65-F5344CB8AC3E}">
        <p14:creationId xmlns:p14="http://schemas.microsoft.com/office/powerpoint/2010/main" val="2449621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0" y="5867400"/>
            <a:ext cx="9144000" cy="461665"/>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What’s the impact of combiners?</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Word Count: Baseline</a:t>
            </a:r>
          </a:p>
        </p:txBody>
      </p:sp>
      <p:sp>
        <p:nvSpPr>
          <p:cNvPr id="8" name="Text Box 4"/>
          <p:cNvSpPr txBox="1">
            <a:spLocks noChangeArrowheads="1"/>
          </p:cNvSpPr>
          <p:nvPr/>
        </p:nvSpPr>
        <p:spPr bwMode="auto">
          <a:xfrm>
            <a:off x="1143000" y="1741706"/>
            <a:ext cx="7086600" cy="4031873"/>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Long, value: String) = {</a:t>
            </a:r>
          </a:p>
          <a:p>
            <a:r>
              <a:rPr lang="en-US" b="0" dirty="0">
                <a:solidFill>
                  <a:srgbClr val="000000"/>
                </a:solidFill>
                <a:latin typeface="Andale Mono"/>
                <a:cs typeface="Andale Mono"/>
              </a:rPr>
              <a:t>    for (word &lt;- tokenize(value)) {</a:t>
            </a:r>
          </a:p>
          <a:p>
            <a:r>
              <a:rPr lang="en-US" b="0" dirty="0">
                <a:solidFill>
                  <a:srgbClr val="000000"/>
                </a:solidFill>
                <a:latin typeface="Andale Mono"/>
                <a:cs typeface="Andale Mono"/>
              </a:rPr>
              <a:t>      emit(word, 1)</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String,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Int</a:t>
            </a:r>
            <a:r>
              <a:rPr lang="en-US" b="0" dirty="0">
                <a:solidFill>
                  <a:srgbClr val="000000"/>
                </a:solidFill>
                <a:latin typeface="Andale Mono"/>
                <a:cs typeface="Andale Mono"/>
              </a:rPr>
              <a:t>]) = {</a:t>
            </a:r>
          </a:p>
          <a:p>
            <a:r>
              <a:rPr lang="en-US" b="0" dirty="0">
                <a:solidFill>
                  <a:srgbClr val="000000"/>
                </a:solidFill>
                <a:latin typeface="Andale Mono"/>
                <a:cs typeface="Andale Mono"/>
              </a:rPr>
              <a:t>    for (value &lt;- values) {</a:t>
            </a:r>
          </a:p>
          <a:p>
            <a:r>
              <a:rPr lang="en-US" b="0" dirty="0">
                <a:solidFill>
                  <a:srgbClr val="000000"/>
                </a:solidFill>
                <a:latin typeface="Andale Mono"/>
                <a:cs typeface="Andale Mono"/>
              </a:rPr>
              <a:t>      sum += value</a:t>
            </a:r>
          </a:p>
          <a:p>
            <a:r>
              <a:rPr lang="en-US" b="0" dirty="0">
                <a:solidFill>
                  <a:srgbClr val="000000"/>
                </a:solidFill>
                <a:latin typeface="Andale Mono"/>
                <a:cs typeface="Andale Mono"/>
              </a:rPr>
              <a:t>    }</a:t>
            </a:r>
          </a:p>
          <a:p>
            <a:r>
              <a:rPr lang="en-US" b="0" dirty="0">
                <a:solidFill>
                  <a:srgbClr val="000000"/>
                </a:solidFill>
                <a:latin typeface="Andale Mono"/>
                <a:cs typeface="Andale Mono"/>
              </a:rPr>
              <a:t>    emit(key, sum)</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Tree>
    <p:extLst>
      <p:ext uri="{BB962C8B-B14F-4D97-AF65-F5344CB8AC3E}">
        <p14:creationId xmlns:p14="http://schemas.microsoft.com/office/powerpoint/2010/main" val="208366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0" y="5867400"/>
            <a:ext cx="9144000" cy="461665"/>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Are combiners still</a:t>
            </a:r>
            <a:r>
              <a:rPr kumimoji="0" lang="en-US" sz="2400" b="0" i="0" u="none" strike="noStrike" kern="0" cap="none" spc="0" normalizeH="0" noProof="0" dirty="0">
                <a:ln>
                  <a:noFill/>
                </a:ln>
                <a:solidFill>
                  <a:srgbClr val="FF0000"/>
                </a:solidFill>
                <a:effectLst/>
                <a:uLnTx/>
                <a:uFillTx/>
                <a:latin typeface="Gill Sans"/>
                <a:cs typeface="Gill Sans"/>
              </a:rPr>
              <a:t> needed?</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Word Count: Mapper Histogram</a:t>
            </a:r>
          </a:p>
        </p:txBody>
      </p:sp>
      <p:sp>
        <p:nvSpPr>
          <p:cNvPr id="8" name="Text Box 4"/>
          <p:cNvSpPr txBox="1">
            <a:spLocks noChangeArrowheads="1"/>
          </p:cNvSpPr>
          <p:nvPr/>
        </p:nvSpPr>
        <p:spPr bwMode="auto">
          <a:xfrm>
            <a:off x="1143000" y="1982212"/>
            <a:ext cx="7086600" cy="3046988"/>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Long, value: String) = {</a:t>
            </a:r>
          </a:p>
          <a:p>
            <a:r>
              <a:rPr lang="en-US" b="0" dirty="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counts = new Map()</a:t>
            </a:r>
          </a:p>
          <a:p>
            <a:r>
              <a:rPr lang="en-US" b="0" dirty="0">
                <a:solidFill>
                  <a:srgbClr val="000000"/>
                </a:solidFill>
                <a:latin typeface="Andale Mono"/>
                <a:cs typeface="Andale Mono"/>
              </a:rPr>
              <a:t>    for (word &lt;- tokenize(value)) {</a:t>
            </a:r>
          </a:p>
          <a:p>
            <a:r>
              <a:rPr lang="en-US" b="0" dirty="0">
                <a:solidFill>
                  <a:srgbClr val="000000"/>
                </a:solidFill>
                <a:latin typeface="Andale Mono"/>
                <a:cs typeface="Andale Mono"/>
              </a:rPr>
              <a:t>      counts(word) += 1</a:t>
            </a:r>
          </a:p>
          <a:p>
            <a:r>
              <a:rPr lang="en-US" b="0" dirty="0">
                <a:solidFill>
                  <a:srgbClr val="000000"/>
                </a:solidFill>
                <a:latin typeface="Andale Mono"/>
                <a:cs typeface="Andale Mono"/>
              </a:rPr>
              <a:t>    }</a:t>
            </a:r>
          </a:p>
          <a:p>
            <a:endParaRPr lang="en-US" b="0" dirty="0">
              <a:solidFill>
                <a:srgbClr val="000000"/>
              </a:solidFill>
              <a:latin typeface="Andale Mono"/>
              <a:cs typeface="Andale Mono"/>
            </a:endParaRPr>
          </a:p>
          <a:p>
            <a:r>
              <a:rPr lang="en-US" b="0" dirty="0">
                <a:solidFill>
                  <a:srgbClr val="000000"/>
                </a:solidFill>
                <a:latin typeface="Andale Mono"/>
                <a:cs typeface="Andale Mono"/>
              </a:rPr>
              <a:t>    for ((k, v) &lt;- counts) {</a:t>
            </a:r>
          </a:p>
          <a:p>
            <a:r>
              <a:rPr lang="en-US" b="0" dirty="0">
                <a:solidFill>
                  <a:srgbClr val="000000"/>
                </a:solidFill>
                <a:latin typeface="Andale Mono"/>
                <a:cs typeface="Andale Mono"/>
              </a:rPr>
              <a:t>      emit(k, v)</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Tree>
    <p:extLst>
      <p:ext uri="{BB962C8B-B14F-4D97-AF65-F5344CB8AC3E}">
        <p14:creationId xmlns:p14="http://schemas.microsoft.com/office/powerpoint/2010/main" val="3531254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Performance</a:t>
            </a:r>
          </a:p>
        </p:txBody>
      </p:sp>
      <p:sp>
        <p:nvSpPr>
          <p:cNvPr id="4" name="TextBox 3"/>
          <p:cNvSpPr txBox="1"/>
          <p:nvPr/>
        </p:nvSpPr>
        <p:spPr>
          <a:xfrm>
            <a:off x="1447800" y="3264273"/>
            <a:ext cx="2667000" cy="461665"/>
          </a:xfrm>
          <a:prstGeom prst="rect">
            <a:avLst/>
          </a:prstGeom>
          <a:noFill/>
        </p:spPr>
        <p:txBody>
          <a:bodyPr wrap="square" rtlCol="0">
            <a:spAutoFit/>
          </a:bodyPr>
          <a:lstStyle/>
          <a:p>
            <a:pPr lvl="0">
              <a:defRPr/>
            </a:pPr>
            <a:r>
              <a:rPr lang="en-US" sz="2400" b="0" kern="0" dirty="0">
                <a:solidFill>
                  <a:srgbClr val="000000"/>
                </a:solidFill>
                <a:latin typeface="Gill Sans"/>
                <a:cs typeface="Gill Sans"/>
              </a:rPr>
              <a:t>Baseline</a:t>
            </a:r>
          </a:p>
        </p:txBody>
      </p:sp>
      <p:sp>
        <p:nvSpPr>
          <p:cNvPr id="6" name="TextBox 5"/>
          <p:cNvSpPr txBox="1"/>
          <p:nvPr/>
        </p:nvSpPr>
        <p:spPr>
          <a:xfrm>
            <a:off x="1447800" y="3796184"/>
            <a:ext cx="2667000" cy="461665"/>
          </a:xfrm>
          <a:prstGeom prst="rect">
            <a:avLst/>
          </a:prstGeom>
          <a:noFill/>
        </p:spPr>
        <p:txBody>
          <a:bodyPr wrap="square" rtlCol="0">
            <a:spAutoFit/>
          </a:bodyPr>
          <a:lstStyle/>
          <a:p>
            <a:pPr lvl="0">
              <a:defRPr/>
            </a:pPr>
            <a:r>
              <a:rPr lang="en-US" sz="2400" b="0" kern="0" dirty="0">
                <a:solidFill>
                  <a:srgbClr val="000000"/>
                </a:solidFill>
                <a:latin typeface="Gill Sans"/>
                <a:cs typeface="Gill Sans"/>
              </a:rPr>
              <a:t>Histogram</a:t>
            </a:r>
          </a:p>
        </p:txBody>
      </p:sp>
      <p:sp>
        <p:nvSpPr>
          <p:cNvPr id="7" name="TextBox 6"/>
          <p:cNvSpPr txBox="1"/>
          <p:nvPr/>
        </p:nvSpPr>
        <p:spPr>
          <a:xfrm>
            <a:off x="0" y="1066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Word count on 10% sample of Wikipedia</a:t>
            </a:r>
          </a:p>
        </p:txBody>
      </p:sp>
      <p:sp>
        <p:nvSpPr>
          <p:cNvPr id="9" name="TextBox 8"/>
          <p:cNvSpPr txBox="1"/>
          <p:nvPr/>
        </p:nvSpPr>
        <p:spPr>
          <a:xfrm>
            <a:off x="3733800" y="3264272"/>
            <a:ext cx="1219200" cy="461665"/>
          </a:xfrm>
          <a:prstGeom prst="rect">
            <a:avLst/>
          </a:prstGeom>
          <a:noFill/>
        </p:spPr>
        <p:txBody>
          <a:bodyPr wrap="square" rtlCol="0">
            <a:spAutoFit/>
          </a:bodyPr>
          <a:lstStyle/>
          <a:p>
            <a:pPr lvl="0" algn="r">
              <a:defRPr/>
            </a:pPr>
            <a:r>
              <a:rPr lang="en-US" sz="2400" b="0" kern="0">
                <a:solidFill>
                  <a:srgbClr val="000000"/>
                </a:solidFill>
                <a:latin typeface="Gill Sans"/>
                <a:cs typeface="Gill Sans"/>
              </a:rPr>
              <a:t>~140s</a:t>
            </a:r>
            <a:endParaRPr lang="en-US" sz="2400" b="0" kern="0" dirty="0">
              <a:solidFill>
                <a:srgbClr val="000000"/>
              </a:solidFill>
              <a:latin typeface="Gill Sans"/>
              <a:cs typeface="Gill Sans"/>
            </a:endParaRPr>
          </a:p>
        </p:txBody>
      </p:sp>
      <p:sp>
        <p:nvSpPr>
          <p:cNvPr id="10" name="TextBox 9"/>
          <p:cNvSpPr txBox="1"/>
          <p:nvPr/>
        </p:nvSpPr>
        <p:spPr>
          <a:xfrm>
            <a:off x="3733800" y="3796183"/>
            <a:ext cx="1219200" cy="461665"/>
          </a:xfrm>
          <a:prstGeom prst="rect">
            <a:avLst/>
          </a:prstGeom>
          <a:noFill/>
        </p:spPr>
        <p:txBody>
          <a:bodyPr wrap="square" rtlCol="0">
            <a:spAutoFit/>
          </a:bodyPr>
          <a:lstStyle/>
          <a:p>
            <a:pPr lvl="0" algn="r">
              <a:defRPr/>
            </a:pPr>
            <a:r>
              <a:rPr lang="en-US" sz="2400" b="0" kern="0">
                <a:solidFill>
                  <a:srgbClr val="000000"/>
                </a:solidFill>
                <a:latin typeface="Gill Sans"/>
                <a:cs typeface="Gill Sans"/>
              </a:rPr>
              <a:t>~140s</a:t>
            </a:r>
            <a:endParaRPr lang="en-US" sz="2400" b="0" kern="0" dirty="0">
              <a:solidFill>
                <a:srgbClr val="000000"/>
              </a:solidFill>
              <a:latin typeface="Gill Sans"/>
              <a:cs typeface="Gill Sans"/>
            </a:endParaRPr>
          </a:p>
        </p:txBody>
      </p:sp>
      <p:sp>
        <p:nvSpPr>
          <p:cNvPr id="12" name="TextBox 11"/>
          <p:cNvSpPr txBox="1"/>
          <p:nvPr/>
        </p:nvSpPr>
        <p:spPr>
          <a:xfrm>
            <a:off x="5715000" y="3267249"/>
            <a:ext cx="12192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246m</a:t>
            </a:r>
          </a:p>
        </p:txBody>
      </p:sp>
      <p:sp>
        <p:nvSpPr>
          <p:cNvPr id="13" name="TextBox 12"/>
          <p:cNvSpPr txBox="1"/>
          <p:nvPr/>
        </p:nvSpPr>
        <p:spPr>
          <a:xfrm>
            <a:off x="5715000" y="3799160"/>
            <a:ext cx="12192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203m</a:t>
            </a:r>
          </a:p>
        </p:txBody>
      </p:sp>
      <p:sp>
        <p:nvSpPr>
          <p:cNvPr id="15" name="TextBox 14"/>
          <p:cNvSpPr txBox="1"/>
          <p:nvPr/>
        </p:nvSpPr>
        <p:spPr>
          <a:xfrm>
            <a:off x="3505200" y="2590800"/>
            <a:ext cx="19812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Running Time</a:t>
            </a:r>
          </a:p>
        </p:txBody>
      </p:sp>
      <p:sp>
        <p:nvSpPr>
          <p:cNvPr id="16" name="TextBox 15"/>
          <p:cNvSpPr txBox="1"/>
          <p:nvPr/>
        </p:nvSpPr>
        <p:spPr>
          <a:xfrm>
            <a:off x="5562600" y="2590800"/>
            <a:ext cx="14478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 Pairs</a:t>
            </a:r>
          </a:p>
        </p:txBody>
      </p:sp>
    </p:spTree>
    <p:extLst>
      <p:ext uri="{BB962C8B-B14F-4D97-AF65-F5344CB8AC3E}">
        <p14:creationId xmlns:p14="http://schemas.microsoft.com/office/powerpoint/2010/main" val="1900855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2" grpId="0"/>
      <p:bldP spid="13"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048000"/>
            <a:ext cx="9144000" cy="685800"/>
          </a:xfrm>
          <a:prstGeom prst="rect">
            <a:avLst/>
          </a:prstGeom>
        </p:spPr>
        <p:txBody>
          <a:bodyPr/>
          <a:lstStyle/>
          <a:p>
            <a:pPr lvl="0" algn="ctr">
              <a:defRPr/>
            </a:pPr>
            <a:r>
              <a:rPr lang="en-US" sz="3600" b="0" kern="0" dirty="0">
                <a:solidFill>
                  <a:srgbClr val="000000"/>
                </a:solidFill>
                <a:latin typeface="Gill Sans"/>
                <a:cs typeface="Gill Sans"/>
              </a:rPr>
              <a:t>Can we do even better?</a:t>
            </a:r>
          </a:p>
        </p:txBody>
      </p:sp>
    </p:spTree>
    <p:extLst>
      <p:ext uri="{BB962C8B-B14F-4D97-AF65-F5344CB8AC3E}">
        <p14:creationId xmlns:p14="http://schemas.microsoft.com/office/powerpoint/2010/main" val="16245853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3" name="Straight Arrow Connector 172"/>
          <p:cNvCxnSpPr>
            <a:cxnSpLocks noChangeShapeType="1"/>
          </p:cNvCxnSpPr>
          <p:nvPr/>
        </p:nvCxnSpPr>
        <p:spPr bwMode="auto">
          <a:xfrm rot="5400000">
            <a:off x="2644776" y="3213100"/>
            <a:ext cx="27305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4" name="Straight Arrow Connector 173"/>
          <p:cNvCxnSpPr>
            <a:cxnSpLocks noChangeShapeType="1"/>
          </p:cNvCxnSpPr>
          <p:nvPr/>
        </p:nvCxnSpPr>
        <p:spPr bwMode="auto">
          <a:xfrm rot="5400000">
            <a:off x="3938588" y="32131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5" name="Straight Arrow Connector 174"/>
          <p:cNvCxnSpPr>
            <a:cxnSpLocks noChangeShapeType="1"/>
          </p:cNvCxnSpPr>
          <p:nvPr/>
        </p:nvCxnSpPr>
        <p:spPr bwMode="auto">
          <a:xfrm rot="5400000">
            <a:off x="5233988" y="32131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6" name="Straight Arrow Connector 175"/>
          <p:cNvCxnSpPr>
            <a:cxnSpLocks noChangeShapeType="1"/>
          </p:cNvCxnSpPr>
          <p:nvPr/>
        </p:nvCxnSpPr>
        <p:spPr bwMode="auto">
          <a:xfrm rot="5400000">
            <a:off x="6605588" y="32131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69" name="Rectangle 7"/>
          <p:cNvSpPr>
            <a:spLocks noChangeArrowheads="1"/>
          </p:cNvSpPr>
          <p:nvPr/>
        </p:nvSpPr>
        <p:spPr bwMode="auto">
          <a:xfrm>
            <a:off x="63246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sp>
        <p:nvSpPr>
          <p:cNvPr id="170" name="Rectangle 4"/>
          <p:cNvSpPr>
            <a:spLocks noChangeArrowheads="1"/>
          </p:cNvSpPr>
          <p:nvPr/>
        </p:nvSpPr>
        <p:spPr bwMode="auto">
          <a:xfrm>
            <a:off x="23622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sp>
        <p:nvSpPr>
          <p:cNvPr id="171" name="Rectangle 5"/>
          <p:cNvSpPr>
            <a:spLocks noChangeArrowheads="1"/>
          </p:cNvSpPr>
          <p:nvPr/>
        </p:nvSpPr>
        <p:spPr bwMode="auto">
          <a:xfrm>
            <a:off x="36576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sp>
        <p:nvSpPr>
          <p:cNvPr id="172" name="Rectangle 6"/>
          <p:cNvSpPr>
            <a:spLocks noChangeArrowheads="1"/>
          </p:cNvSpPr>
          <p:nvPr/>
        </p:nvSpPr>
        <p:spPr bwMode="auto">
          <a:xfrm>
            <a:off x="49530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grpSp>
        <p:nvGrpSpPr>
          <p:cNvPr id="2" name="Group 326"/>
          <p:cNvGrpSpPr/>
          <p:nvPr/>
        </p:nvGrpSpPr>
        <p:grpSpPr>
          <a:xfrm>
            <a:off x="2286000" y="3381375"/>
            <a:ext cx="996950" cy="276225"/>
            <a:chOff x="2286000" y="3381375"/>
            <a:chExt cx="996950" cy="276225"/>
          </a:xfrm>
        </p:grpSpPr>
        <p:sp>
          <p:nvSpPr>
            <p:cNvPr id="178" name="Rectangle 144"/>
            <p:cNvSpPr>
              <a:spLocks noChangeArrowheads="1"/>
            </p:cNvSpPr>
            <p:nvPr/>
          </p:nvSpPr>
          <p:spPr bwMode="auto">
            <a:xfrm>
              <a:off x="2794665" y="34055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179" name="TextBox 145"/>
            <p:cNvSpPr txBox="1">
              <a:spLocks noChangeArrowheads="1"/>
            </p:cNvSpPr>
            <p:nvPr/>
          </p:nvSpPr>
          <p:spPr bwMode="auto">
            <a:xfrm>
              <a:off x="2784475" y="3381375"/>
              <a:ext cx="269761" cy="276225"/>
            </a:xfrm>
            <a:prstGeom prst="rect">
              <a:avLst/>
            </a:prstGeom>
            <a:noFill/>
            <a:ln w="9525">
              <a:noFill/>
              <a:miter lim="800000"/>
              <a:headEnd/>
              <a:tailEnd/>
            </a:ln>
          </p:spPr>
          <p:txBody>
            <a:bodyPr wrap="none">
              <a:spAutoFit/>
            </a:bodyPr>
            <a:lstStyle/>
            <a:p>
              <a:pPr algn="ctr"/>
              <a:r>
                <a:rPr lang="en-US" sz="1200" b="0" dirty="0"/>
                <a:t>b</a:t>
              </a:r>
              <a:endParaRPr lang="en-US" b="0" baseline="-25000" dirty="0"/>
            </a:p>
          </p:txBody>
        </p:sp>
        <p:sp>
          <p:nvSpPr>
            <p:cNvPr id="180" name="Rectangle 137"/>
            <p:cNvSpPr>
              <a:spLocks noChangeArrowheads="1"/>
            </p:cNvSpPr>
            <p:nvPr/>
          </p:nvSpPr>
          <p:spPr bwMode="auto">
            <a:xfrm>
              <a:off x="2296190" y="34055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181" name="TextBox 138"/>
            <p:cNvSpPr txBox="1">
              <a:spLocks noChangeArrowheads="1"/>
            </p:cNvSpPr>
            <p:nvPr/>
          </p:nvSpPr>
          <p:spPr bwMode="auto">
            <a:xfrm>
              <a:off x="2286000" y="3381375"/>
              <a:ext cx="269761" cy="276225"/>
            </a:xfrm>
            <a:prstGeom prst="rect">
              <a:avLst/>
            </a:prstGeom>
            <a:noFill/>
            <a:ln w="9525">
              <a:noFill/>
              <a:miter lim="800000"/>
              <a:headEnd/>
              <a:tailEnd/>
            </a:ln>
          </p:spPr>
          <p:txBody>
            <a:bodyPr wrap="none">
              <a:spAutoFit/>
            </a:bodyPr>
            <a:lstStyle/>
            <a:p>
              <a:pPr algn="ctr"/>
              <a:r>
                <a:rPr lang="en-US" sz="1200" b="0" dirty="0"/>
                <a:t>a</a:t>
              </a:r>
              <a:endParaRPr lang="en-US" b="0" baseline="-25000" dirty="0"/>
            </a:p>
          </p:txBody>
        </p:sp>
        <p:sp>
          <p:nvSpPr>
            <p:cNvPr id="182" name="Rectangle 135"/>
            <p:cNvSpPr>
              <a:spLocks noChangeArrowheads="1"/>
            </p:cNvSpPr>
            <p:nvPr/>
          </p:nvSpPr>
          <p:spPr bwMode="auto">
            <a:xfrm>
              <a:off x="2524904" y="34055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83" name="TextBox 136"/>
            <p:cNvSpPr txBox="1">
              <a:spLocks noChangeArrowheads="1"/>
            </p:cNvSpPr>
            <p:nvPr/>
          </p:nvSpPr>
          <p:spPr bwMode="auto">
            <a:xfrm>
              <a:off x="2514714" y="3381375"/>
              <a:ext cx="269761" cy="276225"/>
            </a:xfrm>
            <a:prstGeom prst="rect">
              <a:avLst/>
            </a:prstGeom>
            <a:noFill/>
            <a:ln w="9525">
              <a:noFill/>
              <a:miter lim="800000"/>
              <a:headEnd/>
              <a:tailEnd/>
            </a:ln>
          </p:spPr>
          <p:txBody>
            <a:bodyPr wrap="none">
              <a:spAutoFit/>
            </a:bodyPr>
            <a:lstStyle/>
            <a:p>
              <a:r>
                <a:rPr lang="en-US" sz="1200" b="0">
                  <a:solidFill>
                    <a:schemeClr val="bg1"/>
                  </a:solidFill>
                </a:rPr>
                <a:t>1</a:t>
              </a:r>
              <a:endParaRPr lang="en-US" b="0" baseline="-25000">
                <a:solidFill>
                  <a:schemeClr val="bg1"/>
                </a:solidFill>
              </a:endParaRPr>
            </a:p>
          </p:txBody>
        </p:sp>
        <p:sp>
          <p:nvSpPr>
            <p:cNvPr id="184" name="Rectangle 142"/>
            <p:cNvSpPr>
              <a:spLocks noChangeArrowheads="1"/>
            </p:cNvSpPr>
            <p:nvPr/>
          </p:nvSpPr>
          <p:spPr bwMode="auto">
            <a:xfrm>
              <a:off x="3023379" y="34055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85" name="TextBox 143"/>
            <p:cNvSpPr txBox="1">
              <a:spLocks noChangeArrowheads="1"/>
            </p:cNvSpPr>
            <p:nvPr/>
          </p:nvSpPr>
          <p:spPr bwMode="auto">
            <a:xfrm>
              <a:off x="3013189" y="3381375"/>
              <a:ext cx="269761"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3" name="Group 325"/>
          <p:cNvGrpSpPr/>
          <p:nvPr/>
        </p:nvGrpSpPr>
        <p:grpSpPr>
          <a:xfrm>
            <a:off x="3844925" y="3381375"/>
            <a:ext cx="498475" cy="276225"/>
            <a:chOff x="3844925" y="3381375"/>
            <a:chExt cx="498475" cy="276225"/>
          </a:xfrm>
        </p:grpSpPr>
        <p:sp>
          <p:nvSpPr>
            <p:cNvPr id="187" name="Rectangle 151"/>
            <p:cNvSpPr>
              <a:spLocks noChangeArrowheads="1"/>
            </p:cNvSpPr>
            <p:nvPr/>
          </p:nvSpPr>
          <p:spPr bwMode="auto">
            <a:xfrm>
              <a:off x="3855115" y="34055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189" name="TextBox 152"/>
            <p:cNvSpPr txBox="1">
              <a:spLocks noChangeArrowheads="1"/>
            </p:cNvSpPr>
            <p:nvPr/>
          </p:nvSpPr>
          <p:spPr bwMode="auto">
            <a:xfrm>
              <a:off x="3844925" y="3381375"/>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191" name="Rectangle 149"/>
            <p:cNvSpPr>
              <a:spLocks noChangeArrowheads="1"/>
            </p:cNvSpPr>
            <p:nvPr/>
          </p:nvSpPr>
          <p:spPr bwMode="auto">
            <a:xfrm>
              <a:off x="4083829" y="34055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92" name="TextBox 150"/>
            <p:cNvSpPr txBox="1">
              <a:spLocks noChangeArrowheads="1"/>
            </p:cNvSpPr>
            <p:nvPr/>
          </p:nvSpPr>
          <p:spPr bwMode="auto">
            <a:xfrm>
              <a:off x="4073639" y="3381375"/>
              <a:ext cx="269761" cy="276225"/>
            </a:xfrm>
            <a:prstGeom prst="rect">
              <a:avLst/>
            </a:prstGeom>
            <a:noFill/>
            <a:ln w="9525">
              <a:noFill/>
              <a:miter lim="800000"/>
              <a:headEnd/>
              <a:tailEnd/>
            </a:ln>
          </p:spPr>
          <p:txBody>
            <a:bodyPr wrap="none">
              <a:spAutoFit/>
            </a:bodyPr>
            <a:lstStyle/>
            <a:p>
              <a:r>
                <a:rPr lang="en-US" sz="1200" b="0" dirty="0">
                  <a:solidFill>
                    <a:schemeClr val="bg1"/>
                  </a:solidFill>
                </a:rPr>
                <a:t>9</a:t>
              </a:r>
              <a:endParaRPr lang="en-US" b="0" baseline="-25000" dirty="0">
                <a:solidFill>
                  <a:schemeClr val="bg1"/>
                </a:solidFill>
              </a:endParaRPr>
            </a:p>
          </p:txBody>
        </p:sp>
      </p:grpSp>
      <p:grpSp>
        <p:nvGrpSpPr>
          <p:cNvPr id="4" name="Group 324"/>
          <p:cNvGrpSpPr/>
          <p:nvPr/>
        </p:nvGrpSpPr>
        <p:grpSpPr>
          <a:xfrm>
            <a:off x="4876800" y="3381375"/>
            <a:ext cx="990600" cy="276225"/>
            <a:chOff x="4876800" y="3381375"/>
            <a:chExt cx="990600" cy="276225"/>
          </a:xfrm>
        </p:grpSpPr>
        <p:sp>
          <p:nvSpPr>
            <p:cNvPr id="196" name="Rectangle 165"/>
            <p:cNvSpPr>
              <a:spLocks noChangeArrowheads="1"/>
            </p:cNvSpPr>
            <p:nvPr/>
          </p:nvSpPr>
          <p:spPr bwMode="auto">
            <a:xfrm>
              <a:off x="4886985"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197" name="Rectangle 172"/>
            <p:cNvSpPr>
              <a:spLocks noChangeArrowheads="1"/>
            </p:cNvSpPr>
            <p:nvPr/>
          </p:nvSpPr>
          <p:spPr bwMode="auto">
            <a:xfrm>
              <a:off x="5379359"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198" name="TextBox 166"/>
            <p:cNvSpPr txBox="1">
              <a:spLocks noChangeArrowheads="1"/>
            </p:cNvSpPr>
            <p:nvPr/>
          </p:nvSpPr>
          <p:spPr bwMode="auto">
            <a:xfrm>
              <a:off x="4876800" y="3381375"/>
              <a:ext cx="269626"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199" name="TextBox 173"/>
            <p:cNvSpPr txBox="1">
              <a:spLocks noChangeArrowheads="1"/>
            </p:cNvSpPr>
            <p:nvPr/>
          </p:nvSpPr>
          <p:spPr bwMode="auto">
            <a:xfrm>
              <a:off x="5369174" y="33813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00" name="Rectangle 163"/>
            <p:cNvSpPr>
              <a:spLocks noChangeArrowheads="1"/>
            </p:cNvSpPr>
            <p:nvPr/>
          </p:nvSpPr>
          <p:spPr bwMode="auto">
            <a:xfrm>
              <a:off x="5115585"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01" name="TextBox 164"/>
            <p:cNvSpPr txBox="1">
              <a:spLocks noChangeArrowheads="1"/>
            </p:cNvSpPr>
            <p:nvPr/>
          </p:nvSpPr>
          <p:spPr bwMode="auto">
            <a:xfrm>
              <a:off x="5105400" y="3381375"/>
              <a:ext cx="269626"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sp>
          <p:nvSpPr>
            <p:cNvPr id="202" name="Rectangle 170"/>
            <p:cNvSpPr>
              <a:spLocks noChangeArrowheads="1"/>
            </p:cNvSpPr>
            <p:nvPr/>
          </p:nvSpPr>
          <p:spPr bwMode="auto">
            <a:xfrm>
              <a:off x="5607959"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03" name="TextBox 171"/>
            <p:cNvSpPr txBox="1">
              <a:spLocks noChangeArrowheads="1"/>
            </p:cNvSpPr>
            <p:nvPr/>
          </p:nvSpPr>
          <p:spPr bwMode="auto">
            <a:xfrm>
              <a:off x="5597774" y="3381375"/>
              <a:ext cx="269626"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5" name="Group 323"/>
          <p:cNvGrpSpPr/>
          <p:nvPr/>
        </p:nvGrpSpPr>
        <p:grpSpPr>
          <a:xfrm>
            <a:off x="6248400" y="3381375"/>
            <a:ext cx="990600" cy="276225"/>
            <a:chOff x="6248400" y="3381375"/>
            <a:chExt cx="990600" cy="276225"/>
          </a:xfrm>
        </p:grpSpPr>
        <p:sp>
          <p:nvSpPr>
            <p:cNvPr id="205" name="Rectangle 179"/>
            <p:cNvSpPr>
              <a:spLocks noChangeArrowheads="1"/>
            </p:cNvSpPr>
            <p:nvPr/>
          </p:nvSpPr>
          <p:spPr bwMode="auto">
            <a:xfrm>
              <a:off x="6258585"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06" name="Rectangle 186"/>
            <p:cNvSpPr>
              <a:spLocks noChangeArrowheads="1"/>
            </p:cNvSpPr>
            <p:nvPr/>
          </p:nvSpPr>
          <p:spPr bwMode="auto">
            <a:xfrm>
              <a:off x="6750959"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07" name="TextBox 180"/>
            <p:cNvSpPr txBox="1">
              <a:spLocks noChangeArrowheads="1"/>
            </p:cNvSpPr>
            <p:nvPr/>
          </p:nvSpPr>
          <p:spPr bwMode="auto">
            <a:xfrm>
              <a:off x="6248400" y="3381375"/>
              <a:ext cx="269626"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08" name="TextBox 187"/>
            <p:cNvSpPr txBox="1">
              <a:spLocks noChangeArrowheads="1"/>
            </p:cNvSpPr>
            <p:nvPr/>
          </p:nvSpPr>
          <p:spPr bwMode="auto">
            <a:xfrm>
              <a:off x="6740774" y="33813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09" name="Rectangle 177"/>
            <p:cNvSpPr>
              <a:spLocks noChangeArrowheads="1"/>
            </p:cNvSpPr>
            <p:nvPr/>
          </p:nvSpPr>
          <p:spPr bwMode="auto">
            <a:xfrm>
              <a:off x="6487185"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10" name="TextBox 178"/>
            <p:cNvSpPr txBox="1">
              <a:spLocks noChangeArrowheads="1"/>
            </p:cNvSpPr>
            <p:nvPr/>
          </p:nvSpPr>
          <p:spPr bwMode="auto">
            <a:xfrm>
              <a:off x="6477000" y="3381375"/>
              <a:ext cx="269626"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sp>
          <p:nvSpPr>
            <p:cNvPr id="211" name="Rectangle 184"/>
            <p:cNvSpPr>
              <a:spLocks noChangeArrowheads="1"/>
            </p:cNvSpPr>
            <p:nvPr/>
          </p:nvSpPr>
          <p:spPr bwMode="auto">
            <a:xfrm>
              <a:off x="6979559"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12" name="TextBox 185"/>
            <p:cNvSpPr txBox="1">
              <a:spLocks noChangeArrowheads="1"/>
            </p:cNvSpPr>
            <p:nvPr/>
          </p:nvSpPr>
          <p:spPr bwMode="auto">
            <a:xfrm>
              <a:off x="6969374" y="3381375"/>
              <a:ext cx="269626"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sp>
        <p:nvSpPr>
          <p:cNvPr id="213" name="Rectangle 4"/>
          <p:cNvSpPr>
            <a:spLocks noChangeArrowheads="1"/>
          </p:cNvSpPr>
          <p:nvPr/>
        </p:nvSpPr>
        <p:spPr bwMode="auto">
          <a:xfrm>
            <a:off x="22860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sp>
        <p:nvSpPr>
          <p:cNvPr id="214" name="Rectangle 4"/>
          <p:cNvSpPr>
            <a:spLocks noChangeArrowheads="1"/>
          </p:cNvSpPr>
          <p:nvPr/>
        </p:nvSpPr>
        <p:spPr bwMode="auto">
          <a:xfrm>
            <a:off x="35814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sp>
        <p:nvSpPr>
          <p:cNvPr id="215" name="Rectangle 4"/>
          <p:cNvSpPr>
            <a:spLocks noChangeArrowheads="1"/>
          </p:cNvSpPr>
          <p:nvPr/>
        </p:nvSpPr>
        <p:spPr bwMode="auto">
          <a:xfrm>
            <a:off x="48768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sp>
        <p:nvSpPr>
          <p:cNvPr id="216" name="Rectangle 4"/>
          <p:cNvSpPr>
            <a:spLocks noChangeArrowheads="1"/>
          </p:cNvSpPr>
          <p:nvPr/>
        </p:nvSpPr>
        <p:spPr bwMode="auto">
          <a:xfrm>
            <a:off x="62484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cxnSp>
        <p:nvCxnSpPr>
          <p:cNvPr id="167" name="Straight Arrow Connector 166"/>
          <p:cNvCxnSpPr>
            <a:cxnSpLocks noChangeShapeType="1"/>
          </p:cNvCxnSpPr>
          <p:nvPr/>
        </p:nvCxnSpPr>
        <p:spPr bwMode="auto">
          <a:xfrm rot="5400000">
            <a:off x="2644776" y="2146300"/>
            <a:ext cx="27305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68" name="Straight Arrow Connector 167"/>
          <p:cNvCxnSpPr>
            <a:cxnSpLocks noChangeShapeType="1"/>
          </p:cNvCxnSpPr>
          <p:nvPr/>
        </p:nvCxnSpPr>
        <p:spPr bwMode="auto">
          <a:xfrm rot="5400000">
            <a:off x="3938588" y="21463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7" name="Straight Arrow Connector 176"/>
          <p:cNvCxnSpPr>
            <a:cxnSpLocks noChangeShapeType="1"/>
          </p:cNvCxnSpPr>
          <p:nvPr/>
        </p:nvCxnSpPr>
        <p:spPr bwMode="auto">
          <a:xfrm rot="5400000">
            <a:off x="5233988" y="21463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86" name="Straight Arrow Connector 185"/>
          <p:cNvCxnSpPr>
            <a:cxnSpLocks noChangeShapeType="1"/>
          </p:cNvCxnSpPr>
          <p:nvPr/>
        </p:nvCxnSpPr>
        <p:spPr bwMode="auto">
          <a:xfrm rot="5400000">
            <a:off x="6605588" y="21463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88" name="Rectangle 7"/>
          <p:cNvSpPr>
            <a:spLocks noChangeArrowheads="1"/>
          </p:cNvSpPr>
          <p:nvPr/>
        </p:nvSpPr>
        <p:spPr bwMode="auto">
          <a:xfrm>
            <a:off x="63246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190" name="Straight Arrow Connector 27"/>
          <p:cNvCxnSpPr>
            <a:cxnSpLocks noChangeShapeType="1"/>
          </p:cNvCxnSpPr>
          <p:nvPr/>
        </p:nvCxnSpPr>
        <p:spPr bwMode="auto">
          <a:xfrm rot="16200000" flipH="1">
            <a:off x="6019800" y="714375"/>
            <a:ext cx="609600" cy="6096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93" name="Rectangle 4"/>
          <p:cNvSpPr>
            <a:spLocks noChangeArrowheads="1"/>
          </p:cNvSpPr>
          <p:nvPr/>
        </p:nvSpPr>
        <p:spPr bwMode="auto">
          <a:xfrm>
            <a:off x="23622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dirty="0">
                <a:solidFill>
                  <a:schemeClr val="bg2"/>
                </a:solidFill>
              </a:rPr>
              <a:t>map</a:t>
            </a:r>
          </a:p>
        </p:txBody>
      </p:sp>
      <p:cxnSp>
        <p:nvCxnSpPr>
          <p:cNvPr id="194" name="Straight Arrow Connector 20"/>
          <p:cNvCxnSpPr>
            <a:cxnSpLocks noChangeShapeType="1"/>
          </p:cNvCxnSpPr>
          <p:nvPr/>
        </p:nvCxnSpPr>
        <p:spPr bwMode="auto">
          <a:xfrm rot="5400000">
            <a:off x="2819400" y="714375"/>
            <a:ext cx="609600" cy="6096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95" name="Rectangle 5"/>
          <p:cNvSpPr>
            <a:spLocks noChangeArrowheads="1"/>
          </p:cNvSpPr>
          <p:nvPr/>
        </p:nvSpPr>
        <p:spPr bwMode="auto">
          <a:xfrm>
            <a:off x="36576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204" name="Straight Arrow Connector 22"/>
          <p:cNvCxnSpPr>
            <a:cxnSpLocks noChangeShapeType="1"/>
          </p:cNvCxnSpPr>
          <p:nvPr/>
        </p:nvCxnSpPr>
        <p:spPr bwMode="auto">
          <a:xfrm rot="5400000">
            <a:off x="3771900" y="981075"/>
            <a:ext cx="609600" cy="762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17" name="Rectangle 6"/>
          <p:cNvSpPr>
            <a:spLocks noChangeArrowheads="1"/>
          </p:cNvSpPr>
          <p:nvPr/>
        </p:nvSpPr>
        <p:spPr bwMode="auto">
          <a:xfrm>
            <a:off x="49530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218" name="Straight Arrow Connector 28"/>
          <p:cNvCxnSpPr>
            <a:cxnSpLocks noChangeShapeType="1"/>
          </p:cNvCxnSpPr>
          <p:nvPr/>
        </p:nvCxnSpPr>
        <p:spPr bwMode="auto">
          <a:xfrm rot="16200000" flipH="1">
            <a:off x="4991100" y="981075"/>
            <a:ext cx="609600" cy="762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grpSp>
        <p:nvGrpSpPr>
          <p:cNvPr id="6" name="Group 318"/>
          <p:cNvGrpSpPr/>
          <p:nvPr/>
        </p:nvGrpSpPr>
        <p:grpSpPr>
          <a:xfrm>
            <a:off x="3033713" y="333375"/>
            <a:ext cx="3214687" cy="276225"/>
            <a:chOff x="3033713" y="333375"/>
            <a:chExt cx="3214687" cy="276225"/>
          </a:xfrm>
        </p:grpSpPr>
        <p:sp>
          <p:nvSpPr>
            <p:cNvPr id="219" name="Rectangle 56"/>
            <p:cNvSpPr>
              <a:spLocks noChangeArrowheads="1"/>
            </p:cNvSpPr>
            <p:nvPr/>
          </p:nvSpPr>
          <p:spPr bwMode="auto">
            <a:xfrm>
              <a:off x="3079069"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0" name="Rectangle 102"/>
            <p:cNvSpPr>
              <a:spLocks noChangeArrowheads="1"/>
            </p:cNvSpPr>
            <p:nvPr/>
          </p:nvSpPr>
          <p:spPr bwMode="auto">
            <a:xfrm>
              <a:off x="3612430"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1" name="Rectangle 109"/>
            <p:cNvSpPr>
              <a:spLocks noChangeArrowheads="1"/>
            </p:cNvSpPr>
            <p:nvPr/>
          </p:nvSpPr>
          <p:spPr bwMode="auto">
            <a:xfrm>
              <a:off x="4145792"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2" name="Rectangle 116"/>
            <p:cNvSpPr>
              <a:spLocks noChangeArrowheads="1"/>
            </p:cNvSpPr>
            <p:nvPr/>
          </p:nvSpPr>
          <p:spPr bwMode="auto">
            <a:xfrm>
              <a:off x="4679154"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3" name="Rectangle 123"/>
            <p:cNvSpPr>
              <a:spLocks noChangeArrowheads="1"/>
            </p:cNvSpPr>
            <p:nvPr/>
          </p:nvSpPr>
          <p:spPr bwMode="auto">
            <a:xfrm>
              <a:off x="5212515"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4" name="Rectangle 130"/>
            <p:cNvSpPr>
              <a:spLocks noChangeArrowheads="1"/>
            </p:cNvSpPr>
            <p:nvPr/>
          </p:nvSpPr>
          <p:spPr bwMode="auto">
            <a:xfrm>
              <a:off x="5745877"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5" name="TextBox 57"/>
            <p:cNvSpPr txBox="1">
              <a:spLocks noChangeArrowheads="1"/>
            </p:cNvSpPr>
            <p:nvPr/>
          </p:nvSpPr>
          <p:spPr bwMode="auto">
            <a:xfrm>
              <a:off x="3033713" y="333375"/>
              <a:ext cx="319295" cy="276225"/>
            </a:xfrm>
            <a:prstGeom prst="rect">
              <a:avLst/>
            </a:prstGeom>
            <a:noFill/>
            <a:ln w="9525">
              <a:noFill/>
              <a:miter lim="800000"/>
              <a:headEnd/>
              <a:tailEnd/>
            </a:ln>
          </p:spPr>
          <p:txBody>
            <a:bodyPr wrap="none">
              <a:spAutoFit/>
            </a:bodyPr>
            <a:lstStyle/>
            <a:p>
              <a:r>
                <a:rPr lang="en-US" sz="1200" b="0" dirty="0"/>
                <a:t>k</a:t>
              </a:r>
              <a:r>
                <a:rPr lang="en-US" sz="1200" b="0" baseline="-25000" dirty="0"/>
                <a:t>1</a:t>
              </a:r>
              <a:endParaRPr lang="en-US" b="0" baseline="-25000" dirty="0"/>
            </a:p>
          </p:txBody>
        </p:sp>
        <p:sp>
          <p:nvSpPr>
            <p:cNvPr id="226" name="TextBox 103"/>
            <p:cNvSpPr txBox="1">
              <a:spLocks noChangeArrowheads="1"/>
            </p:cNvSpPr>
            <p:nvPr/>
          </p:nvSpPr>
          <p:spPr bwMode="auto">
            <a:xfrm>
              <a:off x="3567075" y="333375"/>
              <a:ext cx="319295" cy="276225"/>
            </a:xfrm>
            <a:prstGeom prst="rect">
              <a:avLst/>
            </a:prstGeom>
            <a:noFill/>
            <a:ln w="9525">
              <a:noFill/>
              <a:miter lim="800000"/>
              <a:headEnd/>
              <a:tailEnd/>
            </a:ln>
          </p:spPr>
          <p:txBody>
            <a:bodyPr wrap="none">
              <a:spAutoFit/>
            </a:bodyPr>
            <a:lstStyle/>
            <a:p>
              <a:r>
                <a:rPr lang="en-US" sz="1200" b="0" dirty="0"/>
                <a:t>k</a:t>
              </a:r>
              <a:r>
                <a:rPr lang="en-US" sz="1200" b="0" baseline="-25000" dirty="0"/>
                <a:t>2</a:t>
              </a:r>
              <a:endParaRPr lang="en-US" b="0" baseline="-25000" dirty="0"/>
            </a:p>
          </p:txBody>
        </p:sp>
        <p:sp>
          <p:nvSpPr>
            <p:cNvPr id="227" name="TextBox 110"/>
            <p:cNvSpPr txBox="1">
              <a:spLocks noChangeArrowheads="1"/>
            </p:cNvSpPr>
            <p:nvPr/>
          </p:nvSpPr>
          <p:spPr bwMode="auto">
            <a:xfrm>
              <a:off x="4100436"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3</a:t>
              </a:r>
              <a:endParaRPr lang="en-US" b="0" baseline="-25000"/>
            </a:p>
          </p:txBody>
        </p:sp>
        <p:sp>
          <p:nvSpPr>
            <p:cNvPr id="228" name="TextBox 117"/>
            <p:cNvSpPr txBox="1">
              <a:spLocks noChangeArrowheads="1"/>
            </p:cNvSpPr>
            <p:nvPr/>
          </p:nvSpPr>
          <p:spPr bwMode="auto">
            <a:xfrm>
              <a:off x="4633798"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4</a:t>
              </a:r>
              <a:endParaRPr lang="en-US" b="0" baseline="-25000"/>
            </a:p>
          </p:txBody>
        </p:sp>
        <p:sp>
          <p:nvSpPr>
            <p:cNvPr id="229" name="TextBox 124"/>
            <p:cNvSpPr txBox="1">
              <a:spLocks noChangeArrowheads="1"/>
            </p:cNvSpPr>
            <p:nvPr/>
          </p:nvSpPr>
          <p:spPr bwMode="auto">
            <a:xfrm>
              <a:off x="5167160"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5</a:t>
              </a:r>
              <a:endParaRPr lang="en-US" b="0" baseline="-25000"/>
            </a:p>
          </p:txBody>
        </p:sp>
        <p:sp>
          <p:nvSpPr>
            <p:cNvPr id="230" name="TextBox 131"/>
            <p:cNvSpPr txBox="1">
              <a:spLocks noChangeArrowheads="1"/>
            </p:cNvSpPr>
            <p:nvPr/>
          </p:nvSpPr>
          <p:spPr bwMode="auto">
            <a:xfrm>
              <a:off x="5700521"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6</a:t>
              </a:r>
              <a:endParaRPr lang="en-US" b="0" baseline="-25000"/>
            </a:p>
          </p:txBody>
        </p:sp>
        <p:sp>
          <p:nvSpPr>
            <p:cNvPr id="231" name="Rectangle 58"/>
            <p:cNvSpPr>
              <a:spLocks noChangeArrowheads="1"/>
            </p:cNvSpPr>
            <p:nvPr/>
          </p:nvSpPr>
          <p:spPr bwMode="auto">
            <a:xfrm>
              <a:off x="3307652" y="357506"/>
              <a:ext cx="228584" cy="227961"/>
            </a:xfrm>
            <a:prstGeom prst="rect">
              <a:avLst/>
            </a:prstGeom>
            <a:noFill/>
            <a:ln w="9525" algn="ctr">
              <a:solidFill>
                <a:schemeClr val="bg1"/>
              </a:solidFill>
              <a:round/>
              <a:headEnd/>
              <a:tailEnd/>
            </a:ln>
          </p:spPr>
          <p:txBody>
            <a:bodyPr/>
            <a:lstStyle/>
            <a:p>
              <a:endParaRPr lang="en-US"/>
            </a:p>
          </p:txBody>
        </p:sp>
        <p:sp>
          <p:nvSpPr>
            <p:cNvPr id="232" name="TextBox 59"/>
            <p:cNvSpPr txBox="1">
              <a:spLocks noChangeArrowheads="1"/>
            </p:cNvSpPr>
            <p:nvPr/>
          </p:nvSpPr>
          <p:spPr bwMode="auto">
            <a:xfrm>
              <a:off x="3262297" y="333375"/>
              <a:ext cx="319295" cy="276225"/>
            </a:xfrm>
            <a:prstGeom prst="rect">
              <a:avLst/>
            </a:prstGeom>
            <a:noFill/>
            <a:ln w="9525">
              <a:noFill/>
              <a:miter lim="800000"/>
              <a:headEnd/>
              <a:tailEnd/>
            </a:ln>
          </p:spPr>
          <p:txBody>
            <a:bodyPr wrap="none">
              <a:spAutoFit/>
            </a:bodyPr>
            <a:lstStyle/>
            <a:p>
              <a:r>
                <a:rPr lang="en-US" sz="1200" b="0" dirty="0">
                  <a:solidFill>
                    <a:schemeClr val="bg1"/>
                  </a:solidFill>
                </a:rPr>
                <a:t>v</a:t>
              </a:r>
              <a:r>
                <a:rPr lang="en-US" sz="1200" b="0" baseline="-25000" dirty="0">
                  <a:solidFill>
                    <a:schemeClr val="bg1"/>
                  </a:solidFill>
                </a:rPr>
                <a:t>1</a:t>
              </a:r>
              <a:endParaRPr lang="en-US" b="0" baseline="-25000" dirty="0">
                <a:solidFill>
                  <a:schemeClr val="bg1"/>
                </a:solidFill>
              </a:endParaRPr>
            </a:p>
          </p:txBody>
        </p:sp>
        <p:sp>
          <p:nvSpPr>
            <p:cNvPr id="233" name="Rectangle 100"/>
            <p:cNvSpPr>
              <a:spLocks noChangeArrowheads="1"/>
            </p:cNvSpPr>
            <p:nvPr/>
          </p:nvSpPr>
          <p:spPr bwMode="auto">
            <a:xfrm>
              <a:off x="3841014" y="357506"/>
              <a:ext cx="228584" cy="227961"/>
            </a:xfrm>
            <a:prstGeom prst="rect">
              <a:avLst/>
            </a:prstGeom>
            <a:noFill/>
            <a:ln w="9525" algn="ctr">
              <a:solidFill>
                <a:schemeClr val="bg1"/>
              </a:solidFill>
              <a:round/>
              <a:headEnd/>
              <a:tailEnd/>
            </a:ln>
          </p:spPr>
          <p:txBody>
            <a:bodyPr/>
            <a:lstStyle/>
            <a:p>
              <a:endParaRPr lang="en-US"/>
            </a:p>
          </p:txBody>
        </p:sp>
        <p:sp>
          <p:nvSpPr>
            <p:cNvPr id="234" name="TextBox 101"/>
            <p:cNvSpPr txBox="1">
              <a:spLocks noChangeArrowheads="1"/>
            </p:cNvSpPr>
            <p:nvPr/>
          </p:nvSpPr>
          <p:spPr bwMode="auto">
            <a:xfrm>
              <a:off x="3795658"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2</a:t>
              </a:r>
              <a:endParaRPr lang="en-US" b="0" baseline="-25000">
                <a:solidFill>
                  <a:schemeClr val="bg1"/>
                </a:solidFill>
              </a:endParaRPr>
            </a:p>
          </p:txBody>
        </p:sp>
        <p:sp>
          <p:nvSpPr>
            <p:cNvPr id="235" name="Rectangle 107"/>
            <p:cNvSpPr>
              <a:spLocks noChangeArrowheads="1"/>
            </p:cNvSpPr>
            <p:nvPr/>
          </p:nvSpPr>
          <p:spPr bwMode="auto">
            <a:xfrm>
              <a:off x="4374376" y="357506"/>
              <a:ext cx="228584" cy="227961"/>
            </a:xfrm>
            <a:prstGeom prst="rect">
              <a:avLst/>
            </a:prstGeom>
            <a:noFill/>
            <a:ln w="9525" algn="ctr">
              <a:solidFill>
                <a:schemeClr val="bg1"/>
              </a:solidFill>
              <a:round/>
              <a:headEnd/>
              <a:tailEnd/>
            </a:ln>
          </p:spPr>
          <p:txBody>
            <a:bodyPr/>
            <a:lstStyle/>
            <a:p>
              <a:endParaRPr lang="en-US"/>
            </a:p>
          </p:txBody>
        </p:sp>
        <p:sp>
          <p:nvSpPr>
            <p:cNvPr id="236" name="TextBox 108"/>
            <p:cNvSpPr txBox="1">
              <a:spLocks noChangeArrowheads="1"/>
            </p:cNvSpPr>
            <p:nvPr/>
          </p:nvSpPr>
          <p:spPr bwMode="auto">
            <a:xfrm>
              <a:off x="4329020"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3</a:t>
              </a:r>
              <a:endParaRPr lang="en-US" b="0" baseline="-25000">
                <a:solidFill>
                  <a:schemeClr val="bg1"/>
                </a:solidFill>
              </a:endParaRPr>
            </a:p>
          </p:txBody>
        </p:sp>
        <p:sp>
          <p:nvSpPr>
            <p:cNvPr id="237" name="Rectangle 114"/>
            <p:cNvSpPr>
              <a:spLocks noChangeArrowheads="1"/>
            </p:cNvSpPr>
            <p:nvPr/>
          </p:nvSpPr>
          <p:spPr bwMode="auto">
            <a:xfrm>
              <a:off x="4907737" y="357506"/>
              <a:ext cx="228584" cy="227961"/>
            </a:xfrm>
            <a:prstGeom prst="rect">
              <a:avLst/>
            </a:prstGeom>
            <a:noFill/>
            <a:ln w="9525" algn="ctr">
              <a:solidFill>
                <a:schemeClr val="bg1"/>
              </a:solidFill>
              <a:round/>
              <a:headEnd/>
              <a:tailEnd/>
            </a:ln>
          </p:spPr>
          <p:txBody>
            <a:bodyPr/>
            <a:lstStyle/>
            <a:p>
              <a:endParaRPr lang="en-US"/>
            </a:p>
          </p:txBody>
        </p:sp>
        <p:sp>
          <p:nvSpPr>
            <p:cNvPr id="238" name="TextBox 115"/>
            <p:cNvSpPr txBox="1">
              <a:spLocks noChangeArrowheads="1"/>
            </p:cNvSpPr>
            <p:nvPr/>
          </p:nvSpPr>
          <p:spPr bwMode="auto">
            <a:xfrm>
              <a:off x="4862382"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4</a:t>
              </a:r>
              <a:endParaRPr lang="en-US" b="0" baseline="-25000">
                <a:solidFill>
                  <a:schemeClr val="bg1"/>
                </a:solidFill>
              </a:endParaRPr>
            </a:p>
          </p:txBody>
        </p:sp>
        <p:sp>
          <p:nvSpPr>
            <p:cNvPr id="239" name="Rectangle 121"/>
            <p:cNvSpPr>
              <a:spLocks noChangeArrowheads="1"/>
            </p:cNvSpPr>
            <p:nvPr/>
          </p:nvSpPr>
          <p:spPr bwMode="auto">
            <a:xfrm>
              <a:off x="5441099" y="357506"/>
              <a:ext cx="228584" cy="227961"/>
            </a:xfrm>
            <a:prstGeom prst="rect">
              <a:avLst/>
            </a:prstGeom>
            <a:noFill/>
            <a:ln w="9525" algn="ctr">
              <a:solidFill>
                <a:schemeClr val="bg1"/>
              </a:solidFill>
              <a:round/>
              <a:headEnd/>
              <a:tailEnd/>
            </a:ln>
          </p:spPr>
          <p:txBody>
            <a:bodyPr/>
            <a:lstStyle/>
            <a:p>
              <a:endParaRPr lang="en-US"/>
            </a:p>
          </p:txBody>
        </p:sp>
        <p:sp>
          <p:nvSpPr>
            <p:cNvPr id="240" name="TextBox 122"/>
            <p:cNvSpPr txBox="1">
              <a:spLocks noChangeArrowheads="1"/>
            </p:cNvSpPr>
            <p:nvPr/>
          </p:nvSpPr>
          <p:spPr bwMode="auto">
            <a:xfrm>
              <a:off x="5395743"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5</a:t>
              </a:r>
              <a:endParaRPr lang="en-US" b="0" baseline="-25000">
                <a:solidFill>
                  <a:schemeClr val="bg1"/>
                </a:solidFill>
              </a:endParaRPr>
            </a:p>
          </p:txBody>
        </p:sp>
        <p:sp>
          <p:nvSpPr>
            <p:cNvPr id="241" name="Rectangle 128"/>
            <p:cNvSpPr>
              <a:spLocks noChangeArrowheads="1"/>
            </p:cNvSpPr>
            <p:nvPr/>
          </p:nvSpPr>
          <p:spPr bwMode="auto">
            <a:xfrm>
              <a:off x="5974461" y="357506"/>
              <a:ext cx="228584" cy="227961"/>
            </a:xfrm>
            <a:prstGeom prst="rect">
              <a:avLst/>
            </a:prstGeom>
            <a:noFill/>
            <a:ln w="9525" algn="ctr">
              <a:solidFill>
                <a:schemeClr val="bg1"/>
              </a:solidFill>
              <a:round/>
              <a:headEnd/>
              <a:tailEnd/>
            </a:ln>
          </p:spPr>
          <p:txBody>
            <a:bodyPr/>
            <a:lstStyle/>
            <a:p>
              <a:endParaRPr lang="en-US"/>
            </a:p>
          </p:txBody>
        </p:sp>
        <p:sp>
          <p:nvSpPr>
            <p:cNvPr id="242" name="TextBox 129"/>
            <p:cNvSpPr txBox="1">
              <a:spLocks noChangeArrowheads="1"/>
            </p:cNvSpPr>
            <p:nvPr/>
          </p:nvSpPr>
          <p:spPr bwMode="auto">
            <a:xfrm>
              <a:off x="5929105"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6</a:t>
              </a:r>
              <a:endParaRPr lang="en-US" b="0" baseline="-25000">
                <a:solidFill>
                  <a:schemeClr val="bg1"/>
                </a:solidFill>
              </a:endParaRPr>
            </a:p>
          </p:txBody>
        </p:sp>
      </p:grpSp>
      <p:grpSp>
        <p:nvGrpSpPr>
          <p:cNvPr id="7" name="Group 319"/>
          <p:cNvGrpSpPr/>
          <p:nvPr/>
        </p:nvGrpSpPr>
        <p:grpSpPr>
          <a:xfrm>
            <a:off x="2286000" y="2314575"/>
            <a:ext cx="996950" cy="276225"/>
            <a:chOff x="2286000" y="2314575"/>
            <a:chExt cx="996950" cy="276225"/>
          </a:xfrm>
        </p:grpSpPr>
        <p:sp>
          <p:nvSpPr>
            <p:cNvPr id="243" name="Rectangle 144"/>
            <p:cNvSpPr>
              <a:spLocks noChangeArrowheads="1"/>
            </p:cNvSpPr>
            <p:nvPr/>
          </p:nvSpPr>
          <p:spPr bwMode="auto">
            <a:xfrm>
              <a:off x="2794665"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4" name="TextBox 145"/>
            <p:cNvSpPr txBox="1">
              <a:spLocks noChangeArrowheads="1"/>
            </p:cNvSpPr>
            <p:nvPr/>
          </p:nvSpPr>
          <p:spPr bwMode="auto">
            <a:xfrm>
              <a:off x="2784475" y="2314575"/>
              <a:ext cx="269761" cy="276225"/>
            </a:xfrm>
            <a:prstGeom prst="rect">
              <a:avLst/>
            </a:prstGeom>
            <a:noFill/>
            <a:ln w="9525">
              <a:noFill/>
              <a:miter lim="800000"/>
              <a:headEnd/>
              <a:tailEnd/>
            </a:ln>
          </p:spPr>
          <p:txBody>
            <a:bodyPr wrap="none">
              <a:spAutoFit/>
            </a:bodyPr>
            <a:lstStyle/>
            <a:p>
              <a:pPr algn="ctr"/>
              <a:r>
                <a:rPr lang="en-US" sz="1200" b="0" dirty="0"/>
                <a:t>b</a:t>
              </a:r>
              <a:endParaRPr lang="en-US" b="0" baseline="-25000" dirty="0"/>
            </a:p>
          </p:txBody>
        </p:sp>
        <p:sp>
          <p:nvSpPr>
            <p:cNvPr id="245" name="Rectangle 137"/>
            <p:cNvSpPr>
              <a:spLocks noChangeArrowheads="1"/>
            </p:cNvSpPr>
            <p:nvPr/>
          </p:nvSpPr>
          <p:spPr bwMode="auto">
            <a:xfrm>
              <a:off x="2296190"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6" name="TextBox 138"/>
            <p:cNvSpPr txBox="1">
              <a:spLocks noChangeArrowheads="1"/>
            </p:cNvSpPr>
            <p:nvPr/>
          </p:nvSpPr>
          <p:spPr bwMode="auto">
            <a:xfrm>
              <a:off x="2286000" y="2314575"/>
              <a:ext cx="269761" cy="276225"/>
            </a:xfrm>
            <a:prstGeom prst="rect">
              <a:avLst/>
            </a:prstGeom>
            <a:noFill/>
            <a:ln w="9525">
              <a:noFill/>
              <a:miter lim="800000"/>
              <a:headEnd/>
              <a:tailEnd/>
            </a:ln>
          </p:spPr>
          <p:txBody>
            <a:bodyPr wrap="none">
              <a:spAutoFit/>
            </a:bodyPr>
            <a:lstStyle/>
            <a:p>
              <a:pPr algn="ctr"/>
              <a:r>
                <a:rPr lang="en-US" sz="1200" b="0" dirty="0"/>
                <a:t>a</a:t>
              </a:r>
              <a:endParaRPr lang="en-US" b="0" baseline="-25000" dirty="0"/>
            </a:p>
          </p:txBody>
        </p:sp>
        <p:sp>
          <p:nvSpPr>
            <p:cNvPr id="247" name="Rectangle 135"/>
            <p:cNvSpPr>
              <a:spLocks noChangeArrowheads="1"/>
            </p:cNvSpPr>
            <p:nvPr/>
          </p:nvSpPr>
          <p:spPr bwMode="auto">
            <a:xfrm>
              <a:off x="2524904"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8" name="TextBox 136"/>
            <p:cNvSpPr txBox="1">
              <a:spLocks noChangeArrowheads="1"/>
            </p:cNvSpPr>
            <p:nvPr/>
          </p:nvSpPr>
          <p:spPr bwMode="auto">
            <a:xfrm>
              <a:off x="2514714" y="2314575"/>
              <a:ext cx="269761" cy="276225"/>
            </a:xfrm>
            <a:prstGeom prst="rect">
              <a:avLst/>
            </a:prstGeom>
            <a:noFill/>
            <a:ln w="9525">
              <a:noFill/>
              <a:miter lim="800000"/>
              <a:headEnd/>
              <a:tailEnd/>
            </a:ln>
          </p:spPr>
          <p:txBody>
            <a:bodyPr wrap="none">
              <a:spAutoFit/>
            </a:bodyPr>
            <a:lstStyle/>
            <a:p>
              <a:r>
                <a:rPr lang="en-US" sz="1200" b="0" dirty="0">
                  <a:solidFill>
                    <a:schemeClr val="bg1"/>
                  </a:solidFill>
                </a:rPr>
                <a:t>1</a:t>
              </a:r>
              <a:endParaRPr lang="en-US" b="0" baseline="-25000" dirty="0">
                <a:solidFill>
                  <a:schemeClr val="bg1"/>
                </a:solidFill>
              </a:endParaRPr>
            </a:p>
          </p:txBody>
        </p:sp>
        <p:sp>
          <p:nvSpPr>
            <p:cNvPr id="249" name="Rectangle 142"/>
            <p:cNvSpPr>
              <a:spLocks noChangeArrowheads="1"/>
            </p:cNvSpPr>
            <p:nvPr/>
          </p:nvSpPr>
          <p:spPr bwMode="auto">
            <a:xfrm>
              <a:off x="3023379"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50" name="TextBox 143"/>
            <p:cNvSpPr txBox="1">
              <a:spLocks noChangeArrowheads="1"/>
            </p:cNvSpPr>
            <p:nvPr/>
          </p:nvSpPr>
          <p:spPr bwMode="auto">
            <a:xfrm>
              <a:off x="3013189" y="2314575"/>
              <a:ext cx="269761"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8" name="Group 320"/>
          <p:cNvGrpSpPr/>
          <p:nvPr/>
        </p:nvGrpSpPr>
        <p:grpSpPr>
          <a:xfrm>
            <a:off x="3581400" y="2314575"/>
            <a:ext cx="996950" cy="276225"/>
            <a:chOff x="3581400" y="2314575"/>
            <a:chExt cx="996950" cy="276225"/>
          </a:xfrm>
        </p:grpSpPr>
        <p:sp>
          <p:nvSpPr>
            <p:cNvPr id="251" name="Rectangle 151"/>
            <p:cNvSpPr>
              <a:spLocks noChangeArrowheads="1"/>
            </p:cNvSpPr>
            <p:nvPr/>
          </p:nvSpPr>
          <p:spPr bwMode="auto">
            <a:xfrm>
              <a:off x="3591590"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52" name="Rectangle 158"/>
            <p:cNvSpPr>
              <a:spLocks noChangeArrowheads="1"/>
            </p:cNvSpPr>
            <p:nvPr/>
          </p:nvSpPr>
          <p:spPr bwMode="auto">
            <a:xfrm>
              <a:off x="4090065"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53" name="TextBox 152"/>
            <p:cNvSpPr txBox="1">
              <a:spLocks noChangeArrowheads="1"/>
            </p:cNvSpPr>
            <p:nvPr/>
          </p:nvSpPr>
          <p:spPr bwMode="auto">
            <a:xfrm>
              <a:off x="3581400" y="2314575"/>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54" name="TextBox 159"/>
            <p:cNvSpPr txBox="1">
              <a:spLocks noChangeArrowheads="1"/>
            </p:cNvSpPr>
            <p:nvPr/>
          </p:nvSpPr>
          <p:spPr bwMode="auto">
            <a:xfrm>
              <a:off x="4079875" y="2314575"/>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55" name="Rectangle 149"/>
            <p:cNvSpPr>
              <a:spLocks noChangeArrowheads="1"/>
            </p:cNvSpPr>
            <p:nvPr/>
          </p:nvSpPr>
          <p:spPr bwMode="auto">
            <a:xfrm>
              <a:off x="3820304"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56" name="TextBox 150"/>
            <p:cNvSpPr txBox="1">
              <a:spLocks noChangeArrowheads="1"/>
            </p:cNvSpPr>
            <p:nvPr/>
          </p:nvSpPr>
          <p:spPr bwMode="auto">
            <a:xfrm>
              <a:off x="3810114" y="2314575"/>
              <a:ext cx="269761" cy="276225"/>
            </a:xfrm>
            <a:prstGeom prst="rect">
              <a:avLst/>
            </a:prstGeom>
            <a:noFill/>
            <a:ln w="9525">
              <a:noFill/>
              <a:miter lim="800000"/>
              <a:headEnd/>
              <a:tailEnd/>
            </a:ln>
          </p:spPr>
          <p:txBody>
            <a:bodyPr wrap="none">
              <a:spAutoFit/>
            </a:bodyPr>
            <a:lstStyle/>
            <a:p>
              <a:r>
                <a:rPr lang="en-US" sz="1200" b="0">
                  <a:solidFill>
                    <a:schemeClr val="bg1"/>
                  </a:solidFill>
                </a:rPr>
                <a:t>3</a:t>
              </a:r>
              <a:endParaRPr lang="en-US" b="0" baseline="-25000">
                <a:solidFill>
                  <a:schemeClr val="bg1"/>
                </a:solidFill>
              </a:endParaRPr>
            </a:p>
          </p:txBody>
        </p:sp>
        <p:sp>
          <p:nvSpPr>
            <p:cNvPr id="257" name="Rectangle 156"/>
            <p:cNvSpPr>
              <a:spLocks noChangeArrowheads="1"/>
            </p:cNvSpPr>
            <p:nvPr/>
          </p:nvSpPr>
          <p:spPr bwMode="auto">
            <a:xfrm>
              <a:off x="4318779"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58" name="TextBox 157"/>
            <p:cNvSpPr txBox="1">
              <a:spLocks noChangeArrowheads="1"/>
            </p:cNvSpPr>
            <p:nvPr/>
          </p:nvSpPr>
          <p:spPr bwMode="auto">
            <a:xfrm>
              <a:off x="4308589" y="2314575"/>
              <a:ext cx="269761" cy="276225"/>
            </a:xfrm>
            <a:prstGeom prst="rect">
              <a:avLst/>
            </a:prstGeom>
            <a:noFill/>
            <a:ln w="9525">
              <a:noFill/>
              <a:miter lim="800000"/>
              <a:headEnd/>
              <a:tailEnd/>
            </a:ln>
          </p:spPr>
          <p:txBody>
            <a:bodyPr wrap="none">
              <a:spAutoFit/>
            </a:bodyPr>
            <a:lstStyle/>
            <a:p>
              <a:r>
                <a:rPr lang="en-US" sz="1200" b="0">
                  <a:solidFill>
                    <a:schemeClr val="bg1"/>
                  </a:solidFill>
                </a:rPr>
                <a:t>6</a:t>
              </a:r>
              <a:endParaRPr lang="en-US" b="0" baseline="-25000">
                <a:solidFill>
                  <a:schemeClr val="bg1"/>
                </a:solidFill>
              </a:endParaRPr>
            </a:p>
          </p:txBody>
        </p:sp>
      </p:grpSp>
      <p:grpSp>
        <p:nvGrpSpPr>
          <p:cNvPr id="9" name="Group 321"/>
          <p:cNvGrpSpPr/>
          <p:nvPr/>
        </p:nvGrpSpPr>
        <p:grpSpPr>
          <a:xfrm>
            <a:off x="4876800" y="2314575"/>
            <a:ext cx="990600" cy="276225"/>
            <a:chOff x="4876800" y="2314575"/>
            <a:chExt cx="990600" cy="276225"/>
          </a:xfrm>
        </p:grpSpPr>
        <p:sp>
          <p:nvSpPr>
            <p:cNvPr id="259" name="Rectangle 165"/>
            <p:cNvSpPr>
              <a:spLocks noChangeArrowheads="1"/>
            </p:cNvSpPr>
            <p:nvPr/>
          </p:nvSpPr>
          <p:spPr bwMode="auto">
            <a:xfrm>
              <a:off x="4886985"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0" name="Rectangle 172"/>
            <p:cNvSpPr>
              <a:spLocks noChangeArrowheads="1"/>
            </p:cNvSpPr>
            <p:nvPr/>
          </p:nvSpPr>
          <p:spPr bwMode="auto">
            <a:xfrm>
              <a:off x="5379359"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1" name="TextBox 166"/>
            <p:cNvSpPr txBox="1">
              <a:spLocks noChangeArrowheads="1"/>
            </p:cNvSpPr>
            <p:nvPr/>
          </p:nvSpPr>
          <p:spPr bwMode="auto">
            <a:xfrm>
              <a:off x="4876800" y="2314575"/>
              <a:ext cx="269626"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262" name="TextBox 173"/>
            <p:cNvSpPr txBox="1">
              <a:spLocks noChangeArrowheads="1"/>
            </p:cNvSpPr>
            <p:nvPr/>
          </p:nvSpPr>
          <p:spPr bwMode="auto">
            <a:xfrm>
              <a:off x="5369174" y="23145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63" name="Rectangle 163"/>
            <p:cNvSpPr>
              <a:spLocks noChangeArrowheads="1"/>
            </p:cNvSpPr>
            <p:nvPr/>
          </p:nvSpPr>
          <p:spPr bwMode="auto">
            <a:xfrm>
              <a:off x="5115585"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64" name="TextBox 164"/>
            <p:cNvSpPr txBox="1">
              <a:spLocks noChangeArrowheads="1"/>
            </p:cNvSpPr>
            <p:nvPr/>
          </p:nvSpPr>
          <p:spPr bwMode="auto">
            <a:xfrm>
              <a:off x="5105400" y="2314575"/>
              <a:ext cx="269626"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sp>
          <p:nvSpPr>
            <p:cNvPr id="265" name="Rectangle 170"/>
            <p:cNvSpPr>
              <a:spLocks noChangeArrowheads="1"/>
            </p:cNvSpPr>
            <p:nvPr/>
          </p:nvSpPr>
          <p:spPr bwMode="auto">
            <a:xfrm>
              <a:off x="5607959"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66" name="TextBox 171"/>
            <p:cNvSpPr txBox="1">
              <a:spLocks noChangeArrowheads="1"/>
            </p:cNvSpPr>
            <p:nvPr/>
          </p:nvSpPr>
          <p:spPr bwMode="auto">
            <a:xfrm>
              <a:off x="5597774" y="2314575"/>
              <a:ext cx="269626"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10" name="Group 322"/>
          <p:cNvGrpSpPr/>
          <p:nvPr/>
        </p:nvGrpSpPr>
        <p:grpSpPr>
          <a:xfrm>
            <a:off x="6248400" y="2314575"/>
            <a:ext cx="990600" cy="276225"/>
            <a:chOff x="6248400" y="2314575"/>
            <a:chExt cx="990600" cy="276225"/>
          </a:xfrm>
        </p:grpSpPr>
        <p:sp>
          <p:nvSpPr>
            <p:cNvPr id="267" name="Rectangle 179"/>
            <p:cNvSpPr>
              <a:spLocks noChangeArrowheads="1"/>
            </p:cNvSpPr>
            <p:nvPr/>
          </p:nvSpPr>
          <p:spPr bwMode="auto">
            <a:xfrm>
              <a:off x="6258585"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8" name="Rectangle 186"/>
            <p:cNvSpPr>
              <a:spLocks noChangeArrowheads="1"/>
            </p:cNvSpPr>
            <p:nvPr/>
          </p:nvSpPr>
          <p:spPr bwMode="auto">
            <a:xfrm>
              <a:off x="6750959"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9" name="TextBox 180"/>
            <p:cNvSpPr txBox="1">
              <a:spLocks noChangeArrowheads="1"/>
            </p:cNvSpPr>
            <p:nvPr/>
          </p:nvSpPr>
          <p:spPr bwMode="auto">
            <a:xfrm>
              <a:off x="6248400" y="2314575"/>
              <a:ext cx="269626"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70" name="TextBox 187"/>
            <p:cNvSpPr txBox="1">
              <a:spLocks noChangeArrowheads="1"/>
            </p:cNvSpPr>
            <p:nvPr/>
          </p:nvSpPr>
          <p:spPr bwMode="auto">
            <a:xfrm>
              <a:off x="6740774" y="23145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71" name="Rectangle 177"/>
            <p:cNvSpPr>
              <a:spLocks noChangeArrowheads="1"/>
            </p:cNvSpPr>
            <p:nvPr/>
          </p:nvSpPr>
          <p:spPr bwMode="auto">
            <a:xfrm>
              <a:off x="6487185"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72" name="TextBox 178"/>
            <p:cNvSpPr txBox="1">
              <a:spLocks noChangeArrowheads="1"/>
            </p:cNvSpPr>
            <p:nvPr/>
          </p:nvSpPr>
          <p:spPr bwMode="auto">
            <a:xfrm>
              <a:off x="6477000" y="2314575"/>
              <a:ext cx="269626"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sp>
          <p:nvSpPr>
            <p:cNvPr id="273" name="Rectangle 184"/>
            <p:cNvSpPr>
              <a:spLocks noChangeArrowheads="1"/>
            </p:cNvSpPr>
            <p:nvPr/>
          </p:nvSpPr>
          <p:spPr bwMode="auto">
            <a:xfrm>
              <a:off x="6979559"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74" name="TextBox 185"/>
            <p:cNvSpPr txBox="1">
              <a:spLocks noChangeArrowheads="1"/>
            </p:cNvSpPr>
            <p:nvPr/>
          </p:nvSpPr>
          <p:spPr bwMode="auto">
            <a:xfrm>
              <a:off x="6969374" y="2314575"/>
              <a:ext cx="269626"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cxnSp>
        <p:nvCxnSpPr>
          <p:cNvPr id="275" name="Straight Arrow Connector 274"/>
          <p:cNvCxnSpPr>
            <a:cxnSpLocks noChangeShapeType="1"/>
          </p:cNvCxnSpPr>
          <p:nvPr/>
        </p:nvCxnSpPr>
        <p:spPr bwMode="auto">
          <a:xfrm rot="5400000">
            <a:off x="3047207" y="5066506"/>
            <a:ext cx="533400"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6" name="Straight Arrow Connector 275"/>
          <p:cNvCxnSpPr>
            <a:cxnSpLocks noChangeShapeType="1"/>
          </p:cNvCxnSpPr>
          <p:nvPr/>
        </p:nvCxnSpPr>
        <p:spPr bwMode="auto">
          <a:xfrm rot="5400000">
            <a:off x="3178175" y="61102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7" name="Straight Arrow Connector 276"/>
          <p:cNvCxnSpPr>
            <a:cxnSpLocks noChangeShapeType="1"/>
          </p:cNvCxnSpPr>
          <p:nvPr/>
        </p:nvCxnSpPr>
        <p:spPr bwMode="auto">
          <a:xfrm rot="5400000">
            <a:off x="4419601" y="5065712"/>
            <a:ext cx="53340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8" name="Straight Arrow Connector 277"/>
          <p:cNvCxnSpPr>
            <a:cxnSpLocks noChangeShapeType="1"/>
          </p:cNvCxnSpPr>
          <p:nvPr/>
        </p:nvCxnSpPr>
        <p:spPr bwMode="auto">
          <a:xfrm rot="5400000">
            <a:off x="4549775" y="61102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9" name="Straight Arrow Connector 278"/>
          <p:cNvCxnSpPr>
            <a:cxnSpLocks noChangeShapeType="1"/>
          </p:cNvCxnSpPr>
          <p:nvPr/>
        </p:nvCxnSpPr>
        <p:spPr bwMode="auto">
          <a:xfrm rot="5400000">
            <a:off x="5714207" y="5066506"/>
            <a:ext cx="533400"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80" name="Straight Arrow Connector 279"/>
          <p:cNvCxnSpPr>
            <a:cxnSpLocks noChangeShapeType="1"/>
          </p:cNvCxnSpPr>
          <p:nvPr/>
        </p:nvCxnSpPr>
        <p:spPr bwMode="auto">
          <a:xfrm rot="5400000">
            <a:off x="5845175" y="61102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81" name="Rectangle 280"/>
          <p:cNvSpPr>
            <a:spLocks noChangeArrowheads="1"/>
          </p:cNvSpPr>
          <p:nvPr/>
        </p:nvSpPr>
        <p:spPr bwMode="auto">
          <a:xfrm>
            <a:off x="1981200" y="4114800"/>
            <a:ext cx="5486400" cy="3048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b="0" dirty="0">
                <a:solidFill>
                  <a:schemeClr val="bg2"/>
                </a:solidFill>
              </a:rPr>
              <a:t>group values by key</a:t>
            </a:r>
          </a:p>
        </p:txBody>
      </p:sp>
      <p:sp>
        <p:nvSpPr>
          <p:cNvPr id="282" name="Rectangle 281"/>
          <p:cNvSpPr>
            <a:spLocks noChangeArrowheads="1"/>
          </p:cNvSpPr>
          <p:nvPr/>
        </p:nvSpPr>
        <p:spPr bwMode="auto">
          <a:xfrm>
            <a:off x="2895600" y="53340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sp>
        <p:nvSpPr>
          <p:cNvPr id="283" name="Rectangle 282"/>
          <p:cNvSpPr>
            <a:spLocks noChangeArrowheads="1"/>
          </p:cNvSpPr>
          <p:nvPr/>
        </p:nvSpPr>
        <p:spPr bwMode="auto">
          <a:xfrm>
            <a:off x="4267200" y="53340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sp>
        <p:nvSpPr>
          <p:cNvPr id="284" name="Rectangle 283"/>
          <p:cNvSpPr>
            <a:spLocks noChangeArrowheads="1"/>
          </p:cNvSpPr>
          <p:nvPr/>
        </p:nvSpPr>
        <p:spPr bwMode="auto">
          <a:xfrm>
            <a:off x="5562600" y="53340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grpSp>
        <p:nvGrpSpPr>
          <p:cNvPr id="11" name="Group 332"/>
          <p:cNvGrpSpPr/>
          <p:nvPr/>
        </p:nvGrpSpPr>
        <p:grpSpPr>
          <a:xfrm>
            <a:off x="3200400" y="4448175"/>
            <a:ext cx="803275" cy="276225"/>
            <a:chOff x="3200400" y="4448175"/>
            <a:chExt cx="803275" cy="276225"/>
          </a:xfrm>
        </p:grpSpPr>
        <p:sp>
          <p:nvSpPr>
            <p:cNvPr id="285" name="Rectangle 193"/>
            <p:cNvSpPr>
              <a:spLocks noChangeArrowheads="1"/>
            </p:cNvSpPr>
            <p:nvPr/>
          </p:nvSpPr>
          <p:spPr bwMode="auto">
            <a:xfrm>
              <a:off x="3210588" y="4472306"/>
              <a:ext cx="228671" cy="227961"/>
            </a:xfrm>
            <a:prstGeom prst="rect">
              <a:avLst/>
            </a:prstGeom>
            <a:solidFill>
              <a:schemeClr val="bg1"/>
            </a:solidFill>
            <a:ln w="9525" algn="ctr">
              <a:solidFill>
                <a:schemeClr val="bg1"/>
              </a:solidFill>
              <a:round/>
              <a:headEnd/>
              <a:tailEnd/>
            </a:ln>
          </p:spPr>
          <p:txBody>
            <a:bodyPr/>
            <a:lstStyle/>
            <a:p>
              <a:endParaRPr lang="en-US"/>
            </a:p>
          </p:txBody>
        </p:sp>
        <p:sp>
          <p:nvSpPr>
            <p:cNvPr id="286" name="TextBox 194"/>
            <p:cNvSpPr txBox="1">
              <a:spLocks noChangeArrowheads="1"/>
            </p:cNvSpPr>
            <p:nvPr/>
          </p:nvSpPr>
          <p:spPr bwMode="auto">
            <a:xfrm>
              <a:off x="3200400" y="4448175"/>
              <a:ext cx="269710"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287" name="Rectangle 191"/>
            <p:cNvSpPr>
              <a:spLocks noChangeArrowheads="1"/>
            </p:cNvSpPr>
            <p:nvPr/>
          </p:nvSpPr>
          <p:spPr bwMode="auto">
            <a:xfrm>
              <a:off x="3515483"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88" name="TextBox 192"/>
            <p:cNvSpPr txBox="1">
              <a:spLocks noChangeArrowheads="1"/>
            </p:cNvSpPr>
            <p:nvPr/>
          </p:nvSpPr>
          <p:spPr bwMode="auto">
            <a:xfrm>
              <a:off x="3505295" y="4448175"/>
              <a:ext cx="269710" cy="276225"/>
            </a:xfrm>
            <a:prstGeom prst="rect">
              <a:avLst/>
            </a:prstGeom>
            <a:noFill/>
            <a:ln w="9525">
              <a:noFill/>
              <a:miter lim="800000"/>
              <a:headEnd/>
              <a:tailEnd/>
            </a:ln>
          </p:spPr>
          <p:txBody>
            <a:bodyPr wrap="none">
              <a:spAutoFit/>
            </a:bodyPr>
            <a:lstStyle/>
            <a:p>
              <a:r>
                <a:rPr lang="en-US" sz="1200" b="0">
                  <a:solidFill>
                    <a:schemeClr val="bg1"/>
                  </a:solidFill>
                </a:rPr>
                <a:t>1</a:t>
              </a:r>
              <a:endParaRPr lang="en-US" b="0" baseline="-25000">
                <a:solidFill>
                  <a:schemeClr val="bg1"/>
                </a:solidFill>
              </a:endParaRPr>
            </a:p>
          </p:txBody>
        </p:sp>
        <p:sp>
          <p:nvSpPr>
            <p:cNvPr id="289" name="Rectangle 196"/>
            <p:cNvSpPr>
              <a:spLocks noChangeArrowheads="1"/>
            </p:cNvSpPr>
            <p:nvPr/>
          </p:nvSpPr>
          <p:spPr bwMode="auto">
            <a:xfrm>
              <a:off x="3744154"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90" name="TextBox 197"/>
            <p:cNvSpPr txBox="1">
              <a:spLocks noChangeArrowheads="1"/>
            </p:cNvSpPr>
            <p:nvPr/>
          </p:nvSpPr>
          <p:spPr bwMode="auto">
            <a:xfrm>
              <a:off x="3733965" y="4448175"/>
              <a:ext cx="269710"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grpSp>
      <p:grpSp>
        <p:nvGrpSpPr>
          <p:cNvPr id="12" name="Group 331"/>
          <p:cNvGrpSpPr/>
          <p:nvPr/>
        </p:nvGrpSpPr>
        <p:grpSpPr>
          <a:xfrm>
            <a:off x="4572000" y="4448175"/>
            <a:ext cx="803275" cy="276225"/>
            <a:chOff x="4572000" y="4448175"/>
            <a:chExt cx="803275" cy="276225"/>
          </a:xfrm>
        </p:grpSpPr>
        <p:sp>
          <p:nvSpPr>
            <p:cNvPr id="291" name="Rectangle 199"/>
            <p:cNvSpPr>
              <a:spLocks noChangeArrowheads="1"/>
            </p:cNvSpPr>
            <p:nvPr/>
          </p:nvSpPr>
          <p:spPr bwMode="auto">
            <a:xfrm>
              <a:off x="4582188" y="4472306"/>
              <a:ext cx="228671" cy="227961"/>
            </a:xfrm>
            <a:prstGeom prst="rect">
              <a:avLst/>
            </a:prstGeom>
            <a:solidFill>
              <a:schemeClr val="bg1"/>
            </a:solidFill>
            <a:ln w="9525" algn="ctr">
              <a:solidFill>
                <a:schemeClr val="bg1"/>
              </a:solidFill>
              <a:round/>
              <a:headEnd/>
              <a:tailEnd/>
            </a:ln>
          </p:spPr>
          <p:txBody>
            <a:bodyPr/>
            <a:lstStyle/>
            <a:p>
              <a:endParaRPr lang="en-US"/>
            </a:p>
          </p:txBody>
        </p:sp>
        <p:sp>
          <p:nvSpPr>
            <p:cNvPr id="292" name="TextBox 200"/>
            <p:cNvSpPr txBox="1">
              <a:spLocks noChangeArrowheads="1"/>
            </p:cNvSpPr>
            <p:nvPr/>
          </p:nvSpPr>
          <p:spPr bwMode="auto">
            <a:xfrm>
              <a:off x="4572000" y="4448175"/>
              <a:ext cx="269710"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93" name="Rectangle 202"/>
            <p:cNvSpPr>
              <a:spLocks noChangeArrowheads="1"/>
            </p:cNvSpPr>
            <p:nvPr/>
          </p:nvSpPr>
          <p:spPr bwMode="auto">
            <a:xfrm>
              <a:off x="4887083"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94" name="TextBox 203"/>
            <p:cNvSpPr txBox="1">
              <a:spLocks noChangeArrowheads="1"/>
            </p:cNvSpPr>
            <p:nvPr/>
          </p:nvSpPr>
          <p:spPr bwMode="auto">
            <a:xfrm>
              <a:off x="4876895" y="4448175"/>
              <a:ext cx="269710"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sp>
          <p:nvSpPr>
            <p:cNvPr id="295" name="Rectangle 205"/>
            <p:cNvSpPr>
              <a:spLocks noChangeArrowheads="1"/>
            </p:cNvSpPr>
            <p:nvPr/>
          </p:nvSpPr>
          <p:spPr bwMode="auto">
            <a:xfrm>
              <a:off x="5115754"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96" name="TextBox 206"/>
            <p:cNvSpPr txBox="1">
              <a:spLocks noChangeArrowheads="1"/>
            </p:cNvSpPr>
            <p:nvPr/>
          </p:nvSpPr>
          <p:spPr bwMode="auto">
            <a:xfrm>
              <a:off x="5105565" y="4448175"/>
              <a:ext cx="269710"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grpSp>
      <p:grpSp>
        <p:nvGrpSpPr>
          <p:cNvPr id="13" name="Group 330"/>
          <p:cNvGrpSpPr/>
          <p:nvPr/>
        </p:nvGrpSpPr>
        <p:grpSpPr>
          <a:xfrm>
            <a:off x="5867400" y="4448175"/>
            <a:ext cx="1031830" cy="276225"/>
            <a:chOff x="5867400" y="4448175"/>
            <a:chExt cx="1031830" cy="276225"/>
          </a:xfrm>
        </p:grpSpPr>
        <p:sp>
          <p:nvSpPr>
            <p:cNvPr id="297" name="Rectangle 208"/>
            <p:cNvSpPr>
              <a:spLocks noChangeArrowheads="1"/>
            </p:cNvSpPr>
            <p:nvPr/>
          </p:nvSpPr>
          <p:spPr bwMode="auto">
            <a:xfrm>
              <a:off x="5877587" y="4472306"/>
              <a:ext cx="228645" cy="227961"/>
            </a:xfrm>
            <a:prstGeom prst="rect">
              <a:avLst/>
            </a:prstGeom>
            <a:solidFill>
              <a:schemeClr val="bg1"/>
            </a:solidFill>
            <a:ln w="9525" algn="ctr">
              <a:solidFill>
                <a:schemeClr val="bg1"/>
              </a:solidFill>
              <a:round/>
              <a:headEnd/>
              <a:tailEnd/>
            </a:ln>
          </p:spPr>
          <p:txBody>
            <a:bodyPr/>
            <a:lstStyle/>
            <a:p>
              <a:endParaRPr lang="en-US"/>
            </a:p>
          </p:txBody>
        </p:sp>
        <p:sp>
          <p:nvSpPr>
            <p:cNvPr id="298" name="TextBox 209"/>
            <p:cNvSpPr txBox="1">
              <a:spLocks noChangeArrowheads="1"/>
            </p:cNvSpPr>
            <p:nvPr/>
          </p:nvSpPr>
          <p:spPr bwMode="auto">
            <a:xfrm>
              <a:off x="5867400" y="4448175"/>
              <a:ext cx="269679"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99" name="Rectangle 211"/>
            <p:cNvSpPr>
              <a:spLocks noChangeArrowheads="1"/>
            </p:cNvSpPr>
            <p:nvPr/>
          </p:nvSpPr>
          <p:spPr bwMode="auto">
            <a:xfrm>
              <a:off x="6182447"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00" name="TextBox 212"/>
            <p:cNvSpPr txBox="1">
              <a:spLocks noChangeArrowheads="1"/>
            </p:cNvSpPr>
            <p:nvPr/>
          </p:nvSpPr>
          <p:spPr bwMode="auto">
            <a:xfrm>
              <a:off x="6172260" y="4448175"/>
              <a:ext cx="269679"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sp>
          <p:nvSpPr>
            <p:cNvPr id="301" name="Rectangle 214"/>
            <p:cNvSpPr>
              <a:spLocks noChangeArrowheads="1"/>
            </p:cNvSpPr>
            <p:nvPr/>
          </p:nvSpPr>
          <p:spPr bwMode="auto">
            <a:xfrm>
              <a:off x="6411092"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02" name="TextBox 215"/>
            <p:cNvSpPr txBox="1">
              <a:spLocks noChangeArrowheads="1"/>
            </p:cNvSpPr>
            <p:nvPr/>
          </p:nvSpPr>
          <p:spPr bwMode="auto">
            <a:xfrm>
              <a:off x="6400905" y="4448175"/>
              <a:ext cx="269679" cy="276225"/>
            </a:xfrm>
            <a:prstGeom prst="rect">
              <a:avLst/>
            </a:prstGeom>
            <a:noFill/>
            <a:ln w="9525">
              <a:noFill/>
              <a:miter lim="800000"/>
              <a:headEnd/>
              <a:tailEnd/>
            </a:ln>
          </p:spPr>
          <p:txBody>
            <a:bodyPr wrap="none">
              <a:spAutoFit/>
            </a:bodyPr>
            <a:lstStyle/>
            <a:p>
              <a:r>
                <a:rPr lang="en-US" sz="1200" b="0" dirty="0">
                  <a:solidFill>
                    <a:schemeClr val="bg1"/>
                  </a:solidFill>
                </a:rPr>
                <a:t>9</a:t>
              </a:r>
              <a:endParaRPr lang="en-US" b="0" baseline="-25000" dirty="0">
                <a:solidFill>
                  <a:schemeClr val="bg1"/>
                </a:solidFill>
              </a:endParaRPr>
            </a:p>
          </p:txBody>
        </p:sp>
        <p:sp>
          <p:nvSpPr>
            <p:cNvPr id="303" name="Rectangle 217"/>
            <p:cNvSpPr>
              <a:spLocks noChangeArrowheads="1"/>
            </p:cNvSpPr>
            <p:nvPr/>
          </p:nvSpPr>
          <p:spPr bwMode="auto">
            <a:xfrm>
              <a:off x="6639738"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04" name="TextBox 218"/>
            <p:cNvSpPr txBox="1">
              <a:spLocks noChangeArrowheads="1"/>
            </p:cNvSpPr>
            <p:nvPr/>
          </p:nvSpPr>
          <p:spPr bwMode="auto">
            <a:xfrm>
              <a:off x="6629551" y="4448175"/>
              <a:ext cx="269679"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grpSp>
        <p:nvGrpSpPr>
          <p:cNvPr id="14" name="Group 329"/>
          <p:cNvGrpSpPr/>
          <p:nvPr/>
        </p:nvGrpSpPr>
        <p:grpSpPr>
          <a:xfrm>
            <a:off x="3048000" y="6276975"/>
            <a:ext cx="547688" cy="276225"/>
            <a:chOff x="3048000" y="6276975"/>
            <a:chExt cx="547688" cy="276225"/>
          </a:xfrm>
        </p:grpSpPr>
        <p:sp>
          <p:nvSpPr>
            <p:cNvPr id="307" name="Rectangle 148"/>
            <p:cNvSpPr>
              <a:spLocks noChangeArrowheads="1"/>
            </p:cNvSpPr>
            <p:nvPr/>
          </p:nvSpPr>
          <p:spPr bwMode="auto">
            <a:xfrm>
              <a:off x="3093340" y="63011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308" name="TextBox 155"/>
            <p:cNvSpPr txBox="1">
              <a:spLocks noChangeArrowheads="1"/>
            </p:cNvSpPr>
            <p:nvPr/>
          </p:nvSpPr>
          <p:spPr bwMode="auto">
            <a:xfrm>
              <a:off x="3048000" y="6276975"/>
              <a:ext cx="293547" cy="276225"/>
            </a:xfrm>
            <a:prstGeom prst="rect">
              <a:avLst/>
            </a:prstGeom>
            <a:noFill/>
            <a:ln w="9525">
              <a:noFill/>
              <a:miter lim="800000"/>
              <a:headEnd/>
              <a:tailEnd/>
            </a:ln>
          </p:spPr>
          <p:txBody>
            <a:bodyPr wrap="none">
              <a:spAutoFit/>
            </a:bodyPr>
            <a:lstStyle/>
            <a:p>
              <a:r>
                <a:rPr lang="en-US" sz="1200" b="0"/>
                <a:t>r</a:t>
              </a:r>
              <a:r>
                <a:rPr lang="en-US" sz="1200" b="0" baseline="-25000"/>
                <a:t>1</a:t>
              </a:r>
              <a:endParaRPr lang="en-US" b="0" baseline="-25000"/>
            </a:p>
          </p:txBody>
        </p:sp>
        <p:sp>
          <p:nvSpPr>
            <p:cNvPr id="309" name="Rectangle 162"/>
            <p:cNvSpPr>
              <a:spLocks noChangeArrowheads="1"/>
            </p:cNvSpPr>
            <p:nvPr/>
          </p:nvSpPr>
          <p:spPr bwMode="auto">
            <a:xfrm>
              <a:off x="3321844" y="63011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10" name="TextBox 167"/>
            <p:cNvSpPr txBox="1">
              <a:spLocks noChangeArrowheads="1"/>
            </p:cNvSpPr>
            <p:nvPr/>
          </p:nvSpPr>
          <p:spPr bwMode="auto">
            <a:xfrm>
              <a:off x="3276504" y="6276975"/>
              <a:ext cx="319184"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1</a:t>
              </a:r>
              <a:endParaRPr lang="en-US" b="0" baseline="-25000">
                <a:solidFill>
                  <a:schemeClr val="bg1"/>
                </a:solidFill>
              </a:endParaRPr>
            </a:p>
          </p:txBody>
        </p:sp>
      </p:grpSp>
      <p:grpSp>
        <p:nvGrpSpPr>
          <p:cNvPr id="15" name="Group 328"/>
          <p:cNvGrpSpPr/>
          <p:nvPr/>
        </p:nvGrpSpPr>
        <p:grpSpPr>
          <a:xfrm>
            <a:off x="4405313" y="6276975"/>
            <a:ext cx="547687" cy="276225"/>
            <a:chOff x="4405313" y="6276975"/>
            <a:chExt cx="547687" cy="276225"/>
          </a:xfrm>
        </p:grpSpPr>
        <p:sp>
          <p:nvSpPr>
            <p:cNvPr id="311" name="Rectangle 183"/>
            <p:cNvSpPr>
              <a:spLocks noChangeArrowheads="1"/>
            </p:cNvSpPr>
            <p:nvPr/>
          </p:nvSpPr>
          <p:spPr bwMode="auto">
            <a:xfrm>
              <a:off x="4450653" y="63011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312" name="TextBox 188"/>
            <p:cNvSpPr txBox="1">
              <a:spLocks noChangeArrowheads="1"/>
            </p:cNvSpPr>
            <p:nvPr/>
          </p:nvSpPr>
          <p:spPr bwMode="auto">
            <a:xfrm>
              <a:off x="4405313" y="6276975"/>
              <a:ext cx="293546" cy="276225"/>
            </a:xfrm>
            <a:prstGeom prst="rect">
              <a:avLst/>
            </a:prstGeom>
            <a:noFill/>
            <a:ln w="9525">
              <a:noFill/>
              <a:miter lim="800000"/>
              <a:headEnd/>
              <a:tailEnd/>
            </a:ln>
          </p:spPr>
          <p:txBody>
            <a:bodyPr wrap="none">
              <a:spAutoFit/>
            </a:bodyPr>
            <a:lstStyle/>
            <a:p>
              <a:r>
                <a:rPr lang="en-US" sz="1200" b="0"/>
                <a:t>r</a:t>
              </a:r>
              <a:r>
                <a:rPr lang="en-US" sz="1200" b="0" baseline="-25000"/>
                <a:t>2</a:t>
              </a:r>
              <a:endParaRPr lang="en-US" b="0" baseline="-25000"/>
            </a:p>
          </p:txBody>
        </p:sp>
        <p:sp>
          <p:nvSpPr>
            <p:cNvPr id="313" name="Rectangle 189"/>
            <p:cNvSpPr>
              <a:spLocks noChangeArrowheads="1"/>
            </p:cNvSpPr>
            <p:nvPr/>
          </p:nvSpPr>
          <p:spPr bwMode="auto">
            <a:xfrm>
              <a:off x="4679157" y="63011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14" name="TextBox 190"/>
            <p:cNvSpPr txBox="1">
              <a:spLocks noChangeArrowheads="1"/>
            </p:cNvSpPr>
            <p:nvPr/>
          </p:nvSpPr>
          <p:spPr bwMode="auto">
            <a:xfrm>
              <a:off x="4633817" y="6276975"/>
              <a:ext cx="319183"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2</a:t>
              </a:r>
              <a:endParaRPr lang="en-US" b="0" baseline="-25000">
                <a:solidFill>
                  <a:schemeClr val="bg1"/>
                </a:solidFill>
              </a:endParaRPr>
            </a:p>
          </p:txBody>
        </p:sp>
      </p:grpSp>
      <p:grpSp>
        <p:nvGrpSpPr>
          <p:cNvPr id="16" name="Group 327"/>
          <p:cNvGrpSpPr/>
          <p:nvPr/>
        </p:nvGrpSpPr>
        <p:grpSpPr>
          <a:xfrm>
            <a:off x="5715000" y="6276975"/>
            <a:ext cx="547688" cy="276225"/>
            <a:chOff x="5715000" y="6276975"/>
            <a:chExt cx="547688" cy="276225"/>
          </a:xfrm>
        </p:grpSpPr>
        <p:sp>
          <p:nvSpPr>
            <p:cNvPr id="315" name="Rectangle 195"/>
            <p:cNvSpPr>
              <a:spLocks noChangeArrowheads="1"/>
            </p:cNvSpPr>
            <p:nvPr/>
          </p:nvSpPr>
          <p:spPr bwMode="auto">
            <a:xfrm>
              <a:off x="5760340" y="63011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316" name="TextBox 198"/>
            <p:cNvSpPr txBox="1">
              <a:spLocks noChangeArrowheads="1"/>
            </p:cNvSpPr>
            <p:nvPr/>
          </p:nvSpPr>
          <p:spPr bwMode="auto">
            <a:xfrm>
              <a:off x="5715000" y="6276975"/>
              <a:ext cx="293547" cy="276225"/>
            </a:xfrm>
            <a:prstGeom prst="rect">
              <a:avLst/>
            </a:prstGeom>
            <a:noFill/>
            <a:ln w="9525">
              <a:noFill/>
              <a:miter lim="800000"/>
              <a:headEnd/>
              <a:tailEnd/>
            </a:ln>
          </p:spPr>
          <p:txBody>
            <a:bodyPr wrap="none">
              <a:spAutoFit/>
            </a:bodyPr>
            <a:lstStyle/>
            <a:p>
              <a:r>
                <a:rPr lang="en-US" sz="1200" b="0"/>
                <a:t>r</a:t>
              </a:r>
              <a:r>
                <a:rPr lang="en-US" sz="1200" b="0" baseline="-25000"/>
                <a:t>3</a:t>
              </a:r>
              <a:endParaRPr lang="en-US" b="0" baseline="-25000"/>
            </a:p>
          </p:txBody>
        </p:sp>
        <p:sp>
          <p:nvSpPr>
            <p:cNvPr id="317" name="Rectangle 201"/>
            <p:cNvSpPr>
              <a:spLocks noChangeArrowheads="1"/>
            </p:cNvSpPr>
            <p:nvPr/>
          </p:nvSpPr>
          <p:spPr bwMode="auto">
            <a:xfrm>
              <a:off x="5988844" y="63011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18" name="TextBox 204"/>
            <p:cNvSpPr txBox="1">
              <a:spLocks noChangeArrowheads="1"/>
            </p:cNvSpPr>
            <p:nvPr/>
          </p:nvSpPr>
          <p:spPr bwMode="auto">
            <a:xfrm>
              <a:off x="5943504" y="6276975"/>
              <a:ext cx="319184"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3</a:t>
              </a:r>
              <a:endParaRPr lang="en-US" b="0" baseline="-25000">
                <a:solidFill>
                  <a:schemeClr val="bg1"/>
                </a:solidFill>
              </a:endParaRPr>
            </a:p>
          </p:txBody>
        </p:sp>
      </p:grpSp>
      <p:sp>
        <p:nvSpPr>
          <p:cNvPr id="305" name="TextBox 304"/>
          <p:cNvSpPr txBox="1"/>
          <p:nvPr/>
        </p:nvSpPr>
        <p:spPr>
          <a:xfrm>
            <a:off x="6629400" y="6324600"/>
            <a:ext cx="2438400" cy="523220"/>
          </a:xfrm>
          <a:prstGeom prst="rect">
            <a:avLst/>
          </a:prstGeom>
          <a:noFill/>
        </p:spPr>
        <p:txBody>
          <a:bodyPr wrap="square" rtlCol="0">
            <a:spAutoFit/>
          </a:bodyPr>
          <a:lstStyle/>
          <a:p>
            <a:pPr marL="114300" lvl="0" indent="-114300">
              <a:defRPr/>
            </a:pPr>
            <a:r>
              <a:rPr lang="en-US" sz="1400" b="0" kern="0" dirty="0">
                <a:solidFill>
                  <a:srgbClr val="000000"/>
                </a:solidFill>
                <a:latin typeface="Gill Sans"/>
                <a:cs typeface="Gill Sans"/>
              </a:rPr>
              <a:t>* Important detail: reducers process keys in sorted order</a:t>
            </a:r>
          </a:p>
        </p:txBody>
      </p:sp>
      <p:sp>
        <p:nvSpPr>
          <p:cNvPr id="306" name="TextBox 305"/>
          <p:cNvSpPr txBox="1"/>
          <p:nvPr/>
        </p:nvSpPr>
        <p:spPr>
          <a:xfrm>
            <a:off x="5988844" y="5043337"/>
            <a:ext cx="287371" cy="400110"/>
          </a:xfrm>
          <a:prstGeom prst="rect">
            <a:avLst/>
          </a:prstGeom>
          <a:noFill/>
        </p:spPr>
        <p:txBody>
          <a:bodyPr wrap="square" rtlCol="0">
            <a:spAutoFit/>
          </a:bodyPr>
          <a:lstStyle/>
          <a:p>
            <a:pPr lvl="0">
              <a:defRPr/>
            </a:pPr>
            <a:r>
              <a:rPr lang="en-US" sz="2000" b="0" kern="0" dirty="0">
                <a:solidFill>
                  <a:srgbClr val="000000"/>
                </a:solidFill>
                <a:latin typeface="Gill Sans"/>
                <a:cs typeface="Gill Sans"/>
              </a:rPr>
              <a:t>*</a:t>
            </a:r>
          </a:p>
        </p:txBody>
      </p:sp>
      <p:sp>
        <p:nvSpPr>
          <p:cNvPr id="319" name="TextBox 318"/>
          <p:cNvSpPr txBox="1"/>
          <p:nvPr/>
        </p:nvSpPr>
        <p:spPr>
          <a:xfrm>
            <a:off x="4688045" y="5048114"/>
            <a:ext cx="287371" cy="400110"/>
          </a:xfrm>
          <a:prstGeom prst="rect">
            <a:avLst/>
          </a:prstGeom>
          <a:noFill/>
        </p:spPr>
        <p:txBody>
          <a:bodyPr wrap="square" rtlCol="0">
            <a:spAutoFit/>
          </a:bodyPr>
          <a:lstStyle/>
          <a:p>
            <a:pPr lvl="0">
              <a:defRPr/>
            </a:pPr>
            <a:r>
              <a:rPr lang="en-US" sz="2000" b="0" kern="0" dirty="0">
                <a:solidFill>
                  <a:srgbClr val="000000"/>
                </a:solidFill>
                <a:latin typeface="Gill Sans"/>
                <a:cs typeface="Gill Sans"/>
              </a:rPr>
              <a:t>*</a:t>
            </a:r>
          </a:p>
        </p:txBody>
      </p:sp>
      <p:sp>
        <p:nvSpPr>
          <p:cNvPr id="320" name="TextBox 319"/>
          <p:cNvSpPr txBox="1"/>
          <p:nvPr/>
        </p:nvSpPr>
        <p:spPr>
          <a:xfrm>
            <a:off x="3321844" y="5048114"/>
            <a:ext cx="287371" cy="400110"/>
          </a:xfrm>
          <a:prstGeom prst="rect">
            <a:avLst/>
          </a:prstGeom>
          <a:noFill/>
        </p:spPr>
        <p:txBody>
          <a:bodyPr wrap="square" rtlCol="0">
            <a:spAutoFit/>
          </a:bodyPr>
          <a:lstStyle/>
          <a:p>
            <a:pPr lvl="0">
              <a:defRPr/>
            </a:pPr>
            <a:r>
              <a:rPr lang="en-US" sz="2000" b="0" kern="0" dirty="0">
                <a:solidFill>
                  <a:srgbClr val="000000"/>
                </a:solidFill>
                <a:latin typeface="Gill Sans"/>
                <a:cs typeface="Gill Sans"/>
              </a:rPr>
              <a:t>*</a:t>
            </a:r>
          </a:p>
        </p:txBody>
      </p:sp>
      <p:sp>
        <p:nvSpPr>
          <p:cNvPr id="321" name="TextBox 320"/>
          <p:cNvSpPr txBox="1">
            <a:spLocks noChangeArrowheads="1"/>
          </p:cNvSpPr>
          <p:nvPr/>
        </p:nvSpPr>
        <p:spPr bwMode="auto">
          <a:xfrm>
            <a:off x="6613402" y="5193010"/>
            <a:ext cx="2133600" cy="461665"/>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F0000"/>
                </a:solidFill>
                <a:effectLst/>
                <a:uLnTx/>
                <a:uFillTx/>
                <a:latin typeface="Gill Sans"/>
                <a:cs typeface="Gill Sans"/>
              </a:rPr>
              <a:t>Logical view</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Tree>
    <p:extLst>
      <p:ext uri="{BB962C8B-B14F-4D97-AF65-F5344CB8AC3E}">
        <p14:creationId xmlns:p14="http://schemas.microsoft.com/office/powerpoint/2010/main" val="6097170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API*</a:t>
            </a:r>
          </a:p>
        </p:txBody>
      </p:sp>
      <p:sp>
        <p:nvSpPr>
          <p:cNvPr id="6" name="TextBox 5"/>
          <p:cNvSpPr txBox="1"/>
          <p:nvPr/>
        </p:nvSpPr>
        <p:spPr>
          <a:xfrm>
            <a:off x="0" y="1295400"/>
            <a:ext cx="9144000" cy="400110"/>
          </a:xfrm>
          <a:prstGeom prst="rect">
            <a:avLst/>
          </a:prstGeom>
          <a:noFill/>
        </p:spPr>
        <p:txBody>
          <a:bodyPr wrap="square" rtlCol="0">
            <a:spAutoFit/>
          </a:bodyPr>
          <a:lstStyle/>
          <a:p>
            <a:pPr lvl="0" algn="ctr">
              <a:defRPr/>
            </a:pPr>
            <a:r>
              <a:rPr lang="en-US" sz="2000" b="0" kern="0" dirty="0">
                <a:solidFill>
                  <a:srgbClr val="000000"/>
                </a:solidFill>
                <a:latin typeface="Andale Mono" charset="0"/>
                <a:ea typeface="Andale Mono" charset="0"/>
                <a:cs typeface="Andale Mono" charset="0"/>
              </a:rPr>
              <a:t>Mapper&lt;</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out</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out</a:t>
            </a:r>
            <a:r>
              <a:rPr lang="en-US" sz="2000" b="0" kern="0" dirty="0">
                <a:solidFill>
                  <a:srgbClr val="000000"/>
                </a:solidFill>
                <a:latin typeface="Andale Mono" charset="0"/>
                <a:ea typeface="Andale Mono" charset="0"/>
                <a:cs typeface="Andale Mono" charset="0"/>
              </a:rPr>
              <a:t>&gt;</a:t>
            </a:r>
          </a:p>
        </p:txBody>
      </p:sp>
      <p:grpSp>
        <p:nvGrpSpPr>
          <p:cNvPr id="2" name="Group 1"/>
          <p:cNvGrpSpPr/>
          <p:nvPr/>
        </p:nvGrpSpPr>
        <p:grpSpPr>
          <a:xfrm>
            <a:off x="0" y="1771710"/>
            <a:ext cx="9144000" cy="666690"/>
            <a:chOff x="0" y="2891135"/>
            <a:chExt cx="9144000" cy="666690"/>
          </a:xfrm>
        </p:grpSpPr>
        <p:sp>
          <p:nvSpPr>
            <p:cNvPr id="7" name="TextBox 6"/>
            <p:cNvSpPr txBox="1"/>
            <p:nvPr/>
          </p:nvSpPr>
          <p:spPr>
            <a:xfrm>
              <a:off x="0" y="3157715"/>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at the start of the task</a:t>
              </a:r>
            </a:p>
          </p:txBody>
        </p:sp>
        <p:sp>
          <p:nvSpPr>
            <p:cNvPr id="10" name="TextBox 9"/>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setup(</a:t>
              </a:r>
              <a:r>
                <a:rPr lang="en-US" b="0" kern="0" dirty="0" err="1">
                  <a:solidFill>
                    <a:srgbClr val="000000"/>
                  </a:solidFill>
                  <a:latin typeface="Andale Mono" charset="0"/>
                  <a:ea typeface="Andale Mono" charset="0"/>
                  <a:cs typeface="Andale Mono" charset="0"/>
                </a:rPr>
                <a:t>Mapper.Context</a:t>
              </a:r>
              <a:r>
                <a:rPr lang="en-US" b="0" kern="0" dirty="0">
                  <a:solidFill>
                    <a:srgbClr val="000000"/>
                  </a:solidFill>
                  <a:latin typeface="Andale Mono" charset="0"/>
                  <a:ea typeface="Andale Mono" charset="0"/>
                  <a:cs typeface="Andale Mono" charset="0"/>
                </a:rPr>
                <a:t> context)</a:t>
              </a:r>
            </a:p>
          </p:txBody>
        </p:sp>
      </p:grpSp>
      <p:grpSp>
        <p:nvGrpSpPr>
          <p:cNvPr id="19" name="Group 18"/>
          <p:cNvGrpSpPr/>
          <p:nvPr/>
        </p:nvGrpSpPr>
        <p:grpSpPr>
          <a:xfrm>
            <a:off x="0" y="2391250"/>
            <a:ext cx="9144000" cy="656750"/>
            <a:chOff x="0" y="2891135"/>
            <a:chExt cx="9144000" cy="656750"/>
          </a:xfrm>
        </p:grpSpPr>
        <p:sp>
          <p:nvSpPr>
            <p:cNvPr id="20" name="TextBox 19"/>
            <p:cNvSpPr txBox="1"/>
            <p:nvPr/>
          </p:nvSpPr>
          <p:spPr>
            <a:xfrm>
              <a:off x="0" y="3147775"/>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for each key/value pair in the input split</a:t>
              </a:r>
            </a:p>
          </p:txBody>
        </p:sp>
        <p:sp>
          <p:nvSpPr>
            <p:cNvPr id="21" name="TextBox 20"/>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map(K</a:t>
              </a:r>
              <a:r>
                <a:rPr lang="en-US" b="0" kern="0" baseline="-25000" dirty="0">
                  <a:solidFill>
                    <a:srgbClr val="000000"/>
                  </a:solidFill>
                  <a:latin typeface="Andale Mono" charset="0"/>
                  <a:ea typeface="Andale Mono" charset="0"/>
                  <a:cs typeface="Andale Mono" charset="0"/>
                </a:rPr>
                <a:t>in</a:t>
              </a:r>
              <a:r>
                <a:rPr lang="en-US" b="0" kern="0" dirty="0">
                  <a:solidFill>
                    <a:srgbClr val="000000"/>
                  </a:solidFill>
                  <a:latin typeface="Andale Mono" charset="0"/>
                  <a:ea typeface="Andale Mono" charset="0"/>
                  <a:cs typeface="Andale Mono" charset="0"/>
                </a:rPr>
                <a:t> key, V</a:t>
              </a:r>
              <a:r>
                <a:rPr lang="en-US" b="0" kern="0" baseline="-25000" dirty="0">
                  <a:solidFill>
                    <a:srgbClr val="000000"/>
                  </a:solidFill>
                  <a:latin typeface="Andale Mono" charset="0"/>
                  <a:ea typeface="Andale Mono" charset="0"/>
                  <a:cs typeface="Andale Mono" charset="0"/>
                </a:rPr>
                <a:t>in</a:t>
              </a:r>
              <a:r>
                <a:rPr lang="en-US" b="0" kern="0" dirty="0">
                  <a:solidFill>
                    <a:srgbClr val="000000"/>
                  </a:solidFill>
                  <a:latin typeface="Andale Mono" charset="0"/>
                  <a:ea typeface="Andale Mono" charset="0"/>
                  <a:cs typeface="Andale Mono" charset="0"/>
                </a:rPr>
                <a:t> value, </a:t>
              </a:r>
              <a:r>
                <a:rPr lang="en-US" b="0" kern="0" dirty="0" err="1">
                  <a:solidFill>
                    <a:srgbClr val="000000"/>
                  </a:solidFill>
                  <a:latin typeface="Andale Mono" charset="0"/>
                  <a:ea typeface="Andale Mono" charset="0"/>
                  <a:cs typeface="Andale Mono" charset="0"/>
                </a:rPr>
                <a:t>Mapper.Context</a:t>
              </a:r>
              <a:r>
                <a:rPr lang="en-US" b="0" kern="0" dirty="0">
                  <a:solidFill>
                    <a:srgbClr val="000000"/>
                  </a:solidFill>
                  <a:latin typeface="Andale Mono" charset="0"/>
                  <a:ea typeface="Andale Mono" charset="0"/>
                  <a:cs typeface="Andale Mono" charset="0"/>
                </a:rPr>
                <a:t> context)</a:t>
              </a:r>
            </a:p>
          </p:txBody>
        </p:sp>
      </p:grpSp>
      <p:grpSp>
        <p:nvGrpSpPr>
          <p:cNvPr id="22" name="Group 21"/>
          <p:cNvGrpSpPr/>
          <p:nvPr/>
        </p:nvGrpSpPr>
        <p:grpSpPr>
          <a:xfrm>
            <a:off x="0" y="3024425"/>
            <a:ext cx="9144000" cy="633175"/>
            <a:chOff x="0" y="2891135"/>
            <a:chExt cx="9144000" cy="633175"/>
          </a:xfrm>
        </p:grpSpPr>
        <p:sp>
          <p:nvSpPr>
            <p:cNvPr id="23" name="TextBox 22"/>
            <p:cNvSpPr txBox="1"/>
            <p:nvPr/>
          </p:nvSpPr>
          <p:spPr>
            <a:xfrm>
              <a:off x="0" y="3124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at the end of the task</a:t>
              </a:r>
            </a:p>
          </p:txBody>
        </p:sp>
        <p:sp>
          <p:nvSpPr>
            <p:cNvPr id="24" name="TextBox 23"/>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cleanup(</a:t>
              </a:r>
              <a:r>
                <a:rPr lang="en-US" b="0" kern="0" dirty="0" err="1">
                  <a:solidFill>
                    <a:srgbClr val="000000"/>
                  </a:solidFill>
                  <a:latin typeface="Andale Mono" charset="0"/>
                  <a:ea typeface="Andale Mono" charset="0"/>
                  <a:cs typeface="Andale Mono" charset="0"/>
                </a:rPr>
                <a:t>Mapper.Context</a:t>
              </a:r>
              <a:r>
                <a:rPr lang="en-US" b="0" kern="0" dirty="0">
                  <a:solidFill>
                    <a:srgbClr val="000000"/>
                  </a:solidFill>
                  <a:latin typeface="Andale Mono" charset="0"/>
                  <a:ea typeface="Andale Mono" charset="0"/>
                  <a:cs typeface="Andale Mono" charset="0"/>
                </a:rPr>
                <a:t> context)</a:t>
              </a:r>
            </a:p>
          </p:txBody>
        </p:sp>
      </p:grpSp>
      <p:sp>
        <p:nvSpPr>
          <p:cNvPr id="45" name="TextBox 44"/>
          <p:cNvSpPr txBox="1">
            <a:spLocks noChangeArrowheads="1"/>
          </p:cNvSpPr>
          <p:nvPr/>
        </p:nvSpPr>
        <p:spPr bwMode="auto">
          <a:xfrm>
            <a:off x="5172740" y="6519446"/>
            <a:ext cx="3971260" cy="338554"/>
          </a:xfrm>
          <a:prstGeom prst="rect">
            <a:avLst/>
          </a:prstGeom>
          <a:noFill/>
          <a:ln w="9525">
            <a:noFill/>
            <a:miter lim="800000"/>
            <a:headEnd/>
            <a:tailEnd/>
          </a:ln>
        </p:spPr>
        <p:txBody>
          <a:bodyPr wrap="none">
            <a:spAutoFit/>
          </a:bodyPr>
          <a:lstStyle/>
          <a:p>
            <a:r>
              <a:rPr lang="en-US" b="0" dirty="0">
                <a:solidFill>
                  <a:schemeClr val="bg1"/>
                </a:solidFill>
                <a:latin typeface="Gill Sans"/>
                <a:cs typeface="Gill Sans"/>
              </a:rPr>
              <a:t>*Note that there are two versions of the API!</a:t>
            </a:r>
          </a:p>
        </p:txBody>
      </p:sp>
      <p:sp>
        <p:nvSpPr>
          <p:cNvPr id="56" name="TextBox 55"/>
          <p:cNvSpPr txBox="1"/>
          <p:nvPr/>
        </p:nvSpPr>
        <p:spPr>
          <a:xfrm>
            <a:off x="0" y="3886200"/>
            <a:ext cx="9144000" cy="400110"/>
          </a:xfrm>
          <a:prstGeom prst="rect">
            <a:avLst/>
          </a:prstGeom>
          <a:noFill/>
        </p:spPr>
        <p:txBody>
          <a:bodyPr wrap="square" rtlCol="0">
            <a:spAutoFit/>
          </a:bodyPr>
          <a:lstStyle/>
          <a:p>
            <a:pPr lvl="0" algn="ctr">
              <a:defRPr/>
            </a:pPr>
            <a:r>
              <a:rPr lang="en-US" sz="2000" b="0" kern="0" dirty="0">
                <a:solidFill>
                  <a:srgbClr val="000000"/>
                </a:solidFill>
                <a:latin typeface="Andale Mono" charset="0"/>
                <a:ea typeface="Andale Mono" charset="0"/>
                <a:cs typeface="Andale Mono" charset="0"/>
              </a:rPr>
              <a:t>Reducer&lt;</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out</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out</a:t>
            </a:r>
            <a:r>
              <a:rPr lang="en-US" sz="2000" b="0" kern="0" dirty="0">
                <a:solidFill>
                  <a:srgbClr val="000000"/>
                </a:solidFill>
                <a:latin typeface="Andale Mono" charset="0"/>
                <a:ea typeface="Andale Mono" charset="0"/>
                <a:cs typeface="Andale Mono" charset="0"/>
              </a:rPr>
              <a:t>&gt;/Combiner&lt;</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out</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out</a:t>
            </a:r>
            <a:r>
              <a:rPr lang="en-US" sz="2000" b="0" kern="0" dirty="0">
                <a:solidFill>
                  <a:srgbClr val="000000"/>
                </a:solidFill>
                <a:latin typeface="Andale Mono" charset="0"/>
                <a:ea typeface="Andale Mono" charset="0"/>
                <a:cs typeface="Andale Mono" charset="0"/>
              </a:rPr>
              <a:t>&gt;</a:t>
            </a:r>
          </a:p>
        </p:txBody>
      </p:sp>
      <p:grpSp>
        <p:nvGrpSpPr>
          <p:cNvPr id="57" name="Group 56"/>
          <p:cNvGrpSpPr/>
          <p:nvPr/>
        </p:nvGrpSpPr>
        <p:grpSpPr>
          <a:xfrm>
            <a:off x="0" y="4362510"/>
            <a:ext cx="9144000" cy="666690"/>
            <a:chOff x="0" y="2891135"/>
            <a:chExt cx="9144000" cy="666690"/>
          </a:xfrm>
        </p:grpSpPr>
        <p:sp>
          <p:nvSpPr>
            <p:cNvPr id="58" name="TextBox 57"/>
            <p:cNvSpPr txBox="1"/>
            <p:nvPr/>
          </p:nvSpPr>
          <p:spPr>
            <a:xfrm>
              <a:off x="0" y="3157715"/>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at the start of the task</a:t>
              </a:r>
            </a:p>
          </p:txBody>
        </p:sp>
        <p:sp>
          <p:nvSpPr>
            <p:cNvPr id="59" name="TextBox 58"/>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setup(</a:t>
              </a:r>
              <a:r>
                <a:rPr lang="en-US" b="0" kern="0" dirty="0" err="1">
                  <a:solidFill>
                    <a:srgbClr val="000000"/>
                  </a:solidFill>
                  <a:latin typeface="Andale Mono" charset="0"/>
                  <a:ea typeface="Andale Mono" charset="0"/>
                  <a:cs typeface="Andale Mono" charset="0"/>
                </a:rPr>
                <a:t>Reducer.Context</a:t>
              </a:r>
              <a:r>
                <a:rPr lang="en-US" b="0" kern="0" dirty="0">
                  <a:solidFill>
                    <a:srgbClr val="000000"/>
                  </a:solidFill>
                  <a:latin typeface="Andale Mono" charset="0"/>
                  <a:ea typeface="Andale Mono" charset="0"/>
                  <a:cs typeface="Andale Mono" charset="0"/>
                </a:rPr>
                <a:t> context)</a:t>
              </a:r>
            </a:p>
          </p:txBody>
        </p:sp>
      </p:grpSp>
      <p:grpSp>
        <p:nvGrpSpPr>
          <p:cNvPr id="60" name="Group 59"/>
          <p:cNvGrpSpPr/>
          <p:nvPr/>
        </p:nvGrpSpPr>
        <p:grpSpPr>
          <a:xfrm>
            <a:off x="0" y="4982050"/>
            <a:ext cx="9144000" cy="656750"/>
            <a:chOff x="0" y="2891135"/>
            <a:chExt cx="9144000" cy="656750"/>
          </a:xfrm>
        </p:grpSpPr>
        <p:sp>
          <p:nvSpPr>
            <p:cNvPr id="61" name="TextBox 60"/>
            <p:cNvSpPr txBox="1"/>
            <p:nvPr/>
          </p:nvSpPr>
          <p:spPr>
            <a:xfrm>
              <a:off x="0" y="3147775"/>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for each key</a:t>
              </a:r>
            </a:p>
          </p:txBody>
        </p:sp>
        <p:sp>
          <p:nvSpPr>
            <p:cNvPr id="62" name="TextBox 61"/>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reduce(K</a:t>
              </a:r>
              <a:r>
                <a:rPr lang="en-US" b="0" kern="0" baseline="-25000" dirty="0">
                  <a:solidFill>
                    <a:srgbClr val="000000"/>
                  </a:solidFill>
                  <a:latin typeface="Andale Mono" charset="0"/>
                  <a:ea typeface="Andale Mono" charset="0"/>
                  <a:cs typeface="Andale Mono" charset="0"/>
                </a:rPr>
                <a:t>in</a:t>
              </a:r>
              <a:r>
                <a:rPr lang="en-US" b="0" kern="0" dirty="0">
                  <a:solidFill>
                    <a:srgbClr val="000000"/>
                  </a:solidFill>
                  <a:latin typeface="Andale Mono" charset="0"/>
                  <a:ea typeface="Andale Mono" charset="0"/>
                  <a:cs typeface="Andale Mono" charset="0"/>
                </a:rPr>
                <a:t> key, </a:t>
              </a:r>
              <a:r>
                <a:rPr lang="en-US" b="0" kern="0" dirty="0" err="1">
                  <a:solidFill>
                    <a:srgbClr val="000000"/>
                  </a:solidFill>
                  <a:latin typeface="Andale Mono" charset="0"/>
                  <a:ea typeface="Andale Mono" charset="0"/>
                  <a:cs typeface="Andale Mono" charset="0"/>
                </a:rPr>
                <a:t>Iterable</a:t>
              </a:r>
              <a:r>
                <a:rPr lang="en-US" b="0" kern="0" dirty="0">
                  <a:solidFill>
                    <a:srgbClr val="000000"/>
                  </a:solidFill>
                  <a:latin typeface="Andale Mono" charset="0"/>
                  <a:ea typeface="Andale Mono" charset="0"/>
                  <a:cs typeface="Andale Mono" charset="0"/>
                </a:rPr>
                <a:t>&lt;V</a:t>
              </a:r>
              <a:r>
                <a:rPr lang="en-US" b="0" kern="0" baseline="-25000" dirty="0">
                  <a:solidFill>
                    <a:srgbClr val="000000"/>
                  </a:solidFill>
                  <a:latin typeface="Andale Mono" charset="0"/>
                  <a:ea typeface="Andale Mono" charset="0"/>
                  <a:cs typeface="Andale Mono" charset="0"/>
                </a:rPr>
                <a:t>in</a:t>
              </a:r>
              <a:r>
                <a:rPr lang="en-US" b="0" kern="0" dirty="0">
                  <a:solidFill>
                    <a:srgbClr val="000000"/>
                  </a:solidFill>
                  <a:latin typeface="Andale Mono" charset="0"/>
                  <a:ea typeface="Andale Mono" charset="0"/>
                  <a:cs typeface="Andale Mono" charset="0"/>
                </a:rPr>
                <a:t>&gt; values, </a:t>
              </a:r>
              <a:r>
                <a:rPr lang="en-US" b="0" kern="0" dirty="0" err="1">
                  <a:solidFill>
                    <a:srgbClr val="000000"/>
                  </a:solidFill>
                  <a:latin typeface="Andale Mono" charset="0"/>
                  <a:ea typeface="Andale Mono" charset="0"/>
                  <a:cs typeface="Andale Mono" charset="0"/>
                </a:rPr>
                <a:t>Reducer.Context</a:t>
              </a:r>
              <a:r>
                <a:rPr lang="en-US" b="0" kern="0" dirty="0">
                  <a:solidFill>
                    <a:srgbClr val="000000"/>
                  </a:solidFill>
                  <a:latin typeface="Andale Mono" charset="0"/>
                  <a:ea typeface="Andale Mono" charset="0"/>
                  <a:cs typeface="Andale Mono" charset="0"/>
                </a:rPr>
                <a:t> context)</a:t>
              </a:r>
            </a:p>
          </p:txBody>
        </p:sp>
      </p:grpSp>
      <p:grpSp>
        <p:nvGrpSpPr>
          <p:cNvPr id="63" name="Group 62"/>
          <p:cNvGrpSpPr/>
          <p:nvPr/>
        </p:nvGrpSpPr>
        <p:grpSpPr>
          <a:xfrm>
            <a:off x="0" y="5596115"/>
            <a:ext cx="9144000" cy="652285"/>
            <a:chOff x="0" y="2891135"/>
            <a:chExt cx="9144000" cy="652285"/>
          </a:xfrm>
        </p:grpSpPr>
        <p:sp>
          <p:nvSpPr>
            <p:cNvPr id="64" name="TextBox 63"/>
            <p:cNvSpPr txBox="1"/>
            <p:nvPr/>
          </p:nvSpPr>
          <p:spPr>
            <a:xfrm>
              <a:off x="0" y="314331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at the end of the task</a:t>
              </a:r>
            </a:p>
          </p:txBody>
        </p:sp>
        <p:sp>
          <p:nvSpPr>
            <p:cNvPr id="65" name="TextBox 64"/>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cleanup(</a:t>
              </a:r>
              <a:r>
                <a:rPr lang="en-US" b="0" kern="0" dirty="0" err="1">
                  <a:solidFill>
                    <a:srgbClr val="000000"/>
                  </a:solidFill>
                  <a:latin typeface="Andale Mono" charset="0"/>
                  <a:ea typeface="Andale Mono" charset="0"/>
                  <a:cs typeface="Andale Mono" charset="0"/>
                </a:rPr>
                <a:t>Reducer.Context</a:t>
              </a:r>
              <a:r>
                <a:rPr lang="en-US" b="0" kern="0" dirty="0">
                  <a:solidFill>
                    <a:srgbClr val="000000"/>
                  </a:solidFill>
                  <a:latin typeface="Andale Mono" charset="0"/>
                  <a:ea typeface="Andale Mono" charset="0"/>
                  <a:cs typeface="Andale Mono" charset="0"/>
                </a:rPr>
                <a:t> context)</a:t>
              </a:r>
            </a:p>
          </p:txBody>
        </p:sp>
      </p:grpSp>
    </p:spTree>
    <p:extLst>
      <p:ext uri="{BB962C8B-B14F-4D97-AF65-F5344CB8AC3E}">
        <p14:creationId xmlns:p14="http://schemas.microsoft.com/office/powerpoint/2010/main" val="1959514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1066800" y="1905000"/>
            <a:ext cx="2057401" cy="3886200"/>
            <a:chOff x="1143000" y="1676400"/>
            <a:chExt cx="2057401" cy="3886200"/>
          </a:xfrm>
        </p:grpSpPr>
        <p:sp>
          <p:nvSpPr>
            <p:cNvPr id="7" name="Rounded Rectangle 6"/>
            <p:cNvSpPr/>
            <p:nvPr/>
          </p:nvSpPr>
          <p:spPr bwMode="auto">
            <a:xfrm>
              <a:off x="1143000" y="1676400"/>
              <a:ext cx="2057400" cy="38862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a:ln>
                  <a:noFill/>
                </a:ln>
                <a:solidFill>
                  <a:schemeClr val="bg2"/>
                </a:solidFill>
                <a:effectLst/>
                <a:latin typeface="Gill Sans"/>
                <a:cs typeface="Gill Sans"/>
              </a:endParaRPr>
            </a:p>
          </p:txBody>
        </p:sp>
        <p:sp>
          <p:nvSpPr>
            <p:cNvPr id="9" name="TextBox 8"/>
            <p:cNvSpPr txBox="1"/>
            <p:nvPr/>
          </p:nvSpPr>
          <p:spPr>
            <a:xfrm>
              <a:off x="1143001" y="1828800"/>
              <a:ext cx="2057400" cy="400110"/>
            </a:xfrm>
            <a:prstGeom prst="rect">
              <a:avLst/>
            </a:prstGeom>
            <a:noFill/>
          </p:spPr>
          <p:txBody>
            <a:bodyPr wrap="square" rtlCol="0">
              <a:spAutoFit/>
            </a:bodyPr>
            <a:lstStyle/>
            <a:p>
              <a:pPr algn="ctr"/>
              <a:r>
                <a:rPr lang="en-US" sz="2000" b="0" dirty="0">
                  <a:solidFill>
                    <a:schemeClr val="bg1"/>
                  </a:solidFill>
                  <a:latin typeface="Gill Sans"/>
                  <a:cs typeface="Gill Sans"/>
                </a:rPr>
                <a:t>Mapper object</a:t>
              </a:r>
            </a:p>
          </p:txBody>
        </p:sp>
      </p:grpSp>
      <p:sp>
        <p:nvSpPr>
          <p:cNvPr id="10" name="Rounded Rectangle 9"/>
          <p:cNvSpPr/>
          <p:nvPr/>
        </p:nvSpPr>
        <p:spPr bwMode="auto">
          <a:xfrm>
            <a:off x="1295400" y="3124200"/>
            <a:ext cx="1600200" cy="4572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solidFill>
                <a:effectLst/>
                <a:latin typeface="Gill Sans"/>
                <a:cs typeface="Gill Sans"/>
              </a:rPr>
              <a:t>setup</a:t>
            </a:r>
          </a:p>
        </p:txBody>
      </p:sp>
      <p:sp>
        <p:nvSpPr>
          <p:cNvPr id="11" name="Rounded Rectangle 10"/>
          <p:cNvSpPr/>
          <p:nvPr/>
        </p:nvSpPr>
        <p:spPr bwMode="auto">
          <a:xfrm>
            <a:off x="1295400" y="3733800"/>
            <a:ext cx="1600200" cy="10668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solidFill>
                <a:effectLst/>
                <a:latin typeface="Gill Sans"/>
                <a:cs typeface="Gill Sans"/>
              </a:rPr>
              <a:t>map</a:t>
            </a:r>
          </a:p>
        </p:txBody>
      </p:sp>
      <p:sp>
        <p:nvSpPr>
          <p:cNvPr id="12" name="Rounded Rectangle 11"/>
          <p:cNvSpPr/>
          <p:nvPr/>
        </p:nvSpPr>
        <p:spPr bwMode="auto">
          <a:xfrm>
            <a:off x="1295400" y="4953000"/>
            <a:ext cx="1600200" cy="4572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solidFill>
                <a:effectLst/>
                <a:latin typeface="Gill Sans"/>
                <a:cs typeface="Gill Sans"/>
              </a:rPr>
              <a:t>cleanup</a:t>
            </a:r>
          </a:p>
        </p:txBody>
      </p:sp>
      <p:sp>
        <p:nvSpPr>
          <p:cNvPr id="15" name="Rectangle 14"/>
          <p:cNvSpPr/>
          <p:nvPr/>
        </p:nvSpPr>
        <p:spPr bwMode="auto">
          <a:xfrm>
            <a:off x="1600200" y="2590800"/>
            <a:ext cx="9906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Gill Sans"/>
                <a:cs typeface="Gill Sans"/>
              </a:rPr>
              <a:t>state</a:t>
            </a:r>
          </a:p>
        </p:txBody>
      </p:sp>
      <p:cxnSp>
        <p:nvCxnSpPr>
          <p:cNvPr id="17" name="Straight Arrow Connector 16"/>
          <p:cNvCxnSpPr/>
          <p:nvPr/>
        </p:nvCxnSpPr>
        <p:spPr bwMode="auto">
          <a:xfrm rot="10800000">
            <a:off x="3124200" y="2514600"/>
            <a:ext cx="5334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657600" y="2328446"/>
            <a:ext cx="1981200" cy="338554"/>
          </a:xfrm>
          <a:prstGeom prst="rect">
            <a:avLst/>
          </a:prstGeom>
          <a:noFill/>
        </p:spPr>
        <p:txBody>
          <a:bodyPr wrap="square" rtlCol="0">
            <a:spAutoFit/>
          </a:bodyPr>
          <a:lstStyle/>
          <a:p>
            <a:pPr algn="ctr"/>
            <a:r>
              <a:rPr lang="en-US" b="0" dirty="0">
                <a:solidFill>
                  <a:schemeClr val="bg1"/>
                </a:solidFill>
                <a:latin typeface="Gill Sans"/>
                <a:cs typeface="Gill Sans"/>
              </a:rPr>
              <a:t>one object per task</a:t>
            </a:r>
          </a:p>
        </p:txBody>
      </p:sp>
      <p:grpSp>
        <p:nvGrpSpPr>
          <p:cNvPr id="63" name="Group 62"/>
          <p:cNvGrpSpPr/>
          <p:nvPr/>
        </p:nvGrpSpPr>
        <p:grpSpPr>
          <a:xfrm>
            <a:off x="6172199" y="1905000"/>
            <a:ext cx="2057401" cy="3886200"/>
            <a:chOff x="6019800" y="1676400"/>
            <a:chExt cx="2057401" cy="3886200"/>
          </a:xfrm>
        </p:grpSpPr>
        <p:sp>
          <p:nvSpPr>
            <p:cNvPr id="20" name="Rounded Rectangle 19"/>
            <p:cNvSpPr/>
            <p:nvPr/>
          </p:nvSpPr>
          <p:spPr bwMode="auto">
            <a:xfrm>
              <a:off x="6019800" y="1676400"/>
              <a:ext cx="2057400" cy="38862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a:ln>
                  <a:noFill/>
                </a:ln>
                <a:solidFill>
                  <a:schemeClr val="bg2"/>
                </a:solidFill>
                <a:effectLst/>
                <a:latin typeface="Gill Sans"/>
                <a:cs typeface="Gill Sans"/>
              </a:endParaRPr>
            </a:p>
          </p:txBody>
        </p:sp>
        <p:sp>
          <p:nvSpPr>
            <p:cNvPr id="21" name="TextBox 20"/>
            <p:cNvSpPr txBox="1"/>
            <p:nvPr/>
          </p:nvSpPr>
          <p:spPr>
            <a:xfrm>
              <a:off x="6019801" y="1828800"/>
              <a:ext cx="2057400" cy="400110"/>
            </a:xfrm>
            <a:prstGeom prst="rect">
              <a:avLst/>
            </a:prstGeom>
            <a:noFill/>
          </p:spPr>
          <p:txBody>
            <a:bodyPr wrap="square" rtlCol="0">
              <a:spAutoFit/>
            </a:bodyPr>
            <a:lstStyle/>
            <a:p>
              <a:pPr algn="ctr"/>
              <a:r>
                <a:rPr lang="en-US" sz="2000" b="0" dirty="0">
                  <a:solidFill>
                    <a:schemeClr val="bg1"/>
                  </a:solidFill>
                  <a:latin typeface="Gill Sans"/>
                  <a:cs typeface="Gill Sans"/>
                </a:rPr>
                <a:t>Reducer object</a:t>
              </a:r>
            </a:p>
          </p:txBody>
        </p:sp>
      </p:grpSp>
      <p:sp>
        <p:nvSpPr>
          <p:cNvPr id="22" name="Rounded Rectangle 21"/>
          <p:cNvSpPr/>
          <p:nvPr/>
        </p:nvSpPr>
        <p:spPr bwMode="auto">
          <a:xfrm>
            <a:off x="6400799" y="3124200"/>
            <a:ext cx="1600200" cy="4572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solidFill>
                <a:effectLst/>
                <a:latin typeface="Gill Sans"/>
                <a:cs typeface="Gill Sans"/>
              </a:rPr>
              <a:t>setup</a:t>
            </a:r>
          </a:p>
        </p:txBody>
      </p:sp>
      <p:sp>
        <p:nvSpPr>
          <p:cNvPr id="23" name="Rounded Rectangle 22"/>
          <p:cNvSpPr/>
          <p:nvPr/>
        </p:nvSpPr>
        <p:spPr bwMode="auto">
          <a:xfrm>
            <a:off x="6400799" y="3733800"/>
            <a:ext cx="1600200" cy="10668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solidFill>
                <a:effectLst/>
                <a:latin typeface="Gill Sans"/>
                <a:cs typeface="Gill Sans"/>
              </a:rPr>
              <a:t>reduce</a:t>
            </a:r>
          </a:p>
        </p:txBody>
      </p:sp>
      <p:sp>
        <p:nvSpPr>
          <p:cNvPr id="24" name="Rounded Rectangle 23"/>
          <p:cNvSpPr/>
          <p:nvPr/>
        </p:nvSpPr>
        <p:spPr bwMode="auto">
          <a:xfrm>
            <a:off x="6400799" y="4953000"/>
            <a:ext cx="1600200" cy="4572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solidFill>
                <a:effectLst/>
                <a:latin typeface="Gill Sans"/>
                <a:cs typeface="Gill Sans"/>
              </a:rPr>
              <a:t>cleanup</a:t>
            </a:r>
          </a:p>
        </p:txBody>
      </p:sp>
      <p:sp>
        <p:nvSpPr>
          <p:cNvPr id="25" name="Rectangle 24"/>
          <p:cNvSpPr/>
          <p:nvPr/>
        </p:nvSpPr>
        <p:spPr bwMode="auto">
          <a:xfrm>
            <a:off x="6705599" y="2590800"/>
            <a:ext cx="9906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Gill Sans"/>
                <a:cs typeface="Gill Sans"/>
              </a:rPr>
              <a:t>state</a:t>
            </a:r>
          </a:p>
        </p:txBody>
      </p:sp>
      <p:cxnSp>
        <p:nvCxnSpPr>
          <p:cNvPr id="26" name="Straight Arrow Connector 25"/>
          <p:cNvCxnSpPr/>
          <p:nvPr/>
        </p:nvCxnSpPr>
        <p:spPr bwMode="auto">
          <a:xfrm flipV="1">
            <a:off x="5638799" y="2514600"/>
            <a:ext cx="5334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bwMode="auto">
          <a:xfrm rot="10800000">
            <a:off x="2895601" y="3934599"/>
            <a:ext cx="6096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3541207" y="3733800"/>
            <a:ext cx="1640393" cy="584776"/>
          </a:xfrm>
          <a:prstGeom prst="rect">
            <a:avLst/>
          </a:prstGeom>
          <a:noFill/>
        </p:spPr>
        <p:txBody>
          <a:bodyPr wrap="none" rtlCol="0">
            <a:spAutoFit/>
          </a:bodyPr>
          <a:lstStyle/>
          <a:p>
            <a:r>
              <a:rPr lang="en-US" b="0" dirty="0">
                <a:solidFill>
                  <a:schemeClr val="bg1"/>
                </a:solidFill>
                <a:latin typeface="Gill Sans"/>
                <a:cs typeface="Gill Sans"/>
              </a:rPr>
              <a:t>one call per input </a:t>
            </a:r>
            <a:br>
              <a:rPr lang="en-US" b="0" dirty="0">
                <a:solidFill>
                  <a:schemeClr val="bg1"/>
                </a:solidFill>
                <a:latin typeface="Gill Sans"/>
                <a:cs typeface="Gill Sans"/>
              </a:rPr>
            </a:br>
            <a:r>
              <a:rPr lang="en-US" b="0" dirty="0">
                <a:solidFill>
                  <a:schemeClr val="bg1"/>
                </a:solidFill>
                <a:latin typeface="Gill Sans"/>
                <a:cs typeface="Gill Sans"/>
              </a:rPr>
              <a:t>key-value pair</a:t>
            </a:r>
          </a:p>
        </p:txBody>
      </p:sp>
      <p:sp>
        <p:nvSpPr>
          <p:cNvPr id="30" name="TextBox 29"/>
          <p:cNvSpPr txBox="1"/>
          <p:nvPr/>
        </p:nvSpPr>
        <p:spPr>
          <a:xfrm>
            <a:off x="4495800" y="4368224"/>
            <a:ext cx="1574570" cy="584776"/>
          </a:xfrm>
          <a:prstGeom prst="rect">
            <a:avLst/>
          </a:prstGeom>
          <a:noFill/>
        </p:spPr>
        <p:txBody>
          <a:bodyPr wrap="none" rtlCol="0">
            <a:spAutoFit/>
          </a:bodyPr>
          <a:lstStyle/>
          <a:p>
            <a:r>
              <a:rPr lang="en-US" b="0" dirty="0">
                <a:solidFill>
                  <a:schemeClr val="bg1"/>
                </a:solidFill>
                <a:latin typeface="Gill Sans"/>
                <a:cs typeface="Gill Sans"/>
              </a:rPr>
              <a:t>one call per </a:t>
            </a:r>
            <a:br>
              <a:rPr lang="en-US" b="0" dirty="0">
                <a:solidFill>
                  <a:schemeClr val="bg1"/>
                </a:solidFill>
                <a:latin typeface="Gill Sans"/>
                <a:cs typeface="Gill Sans"/>
              </a:rPr>
            </a:br>
            <a:r>
              <a:rPr lang="en-US" b="0" dirty="0">
                <a:solidFill>
                  <a:schemeClr val="bg1"/>
                </a:solidFill>
                <a:latin typeface="Gill Sans"/>
                <a:cs typeface="Gill Sans"/>
              </a:rPr>
              <a:t>intermediate key</a:t>
            </a:r>
          </a:p>
        </p:txBody>
      </p:sp>
      <p:cxnSp>
        <p:nvCxnSpPr>
          <p:cNvPr id="32" name="Straight Arrow Connector 31"/>
          <p:cNvCxnSpPr/>
          <p:nvPr/>
        </p:nvCxnSpPr>
        <p:spPr bwMode="auto">
          <a:xfrm rot="10800000" flipH="1">
            <a:off x="5791199" y="4570411"/>
            <a:ext cx="6096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endCxn id="10" idx="3"/>
          </p:cNvCxnSpPr>
          <p:nvPr/>
        </p:nvCxnSpPr>
        <p:spPr bwMode="auto">
          <a:xfrm rot="10800000">
            <a:off x="2895601" y="3352800"/>
            <a:ext cx="762001"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3657600" y="3200400"/>
            <a:ext cx="2005677" cy="338554"/>
          </a:xfrm>
          <a:prstGeom prst="rect">
            <a:avLst/>
          </a:prstGeom>
          <a:noFill/>
        </p:spPr>
        <p:txBody>
          <a:bodyPr wrap="none" rtlCol="0">
            <a:spAutoFit/>
          </a:bodyPr>
          <a:lstStyle/>
          <a:p>
            <a:r>
              <a:rPr lang="en-US" b="0" dirty="0">
                <a:solidFill>
                  <a:schemeClr val="bg1"/>
                </a:solidFill>
                <a:latin typeface="Gill Sans"/>
                <a:cs typeface="Gill Sans"/>
              </a:rPr>
              <a:t>API initialization hook</a:t>
            </a:r>
          </a:p>
        </p:txBody>
      </p:sp>
      <p:cxnSp>
        <p:nvCxnSpPr>
          <p:cNvPr id="35" name="Straight Arrow Connector 34"/>
          <p:cNvCxnSpPr>
            <a:endCxn id="22" idx="1"/>
          </p:cNvCxnSpPr>
          <p:nvPr/>
        </p:nvCxnSpPr>
        <p:spPr bwMode="auto">
          <a:xfrm flipV="1">
            <a:off x="5638800" y="3352800"/>
            <a:ext cx="761999"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bwMode="auto">
          <a:xfrm rot="10800000">
            <a:off x="2895602" y="5181600"/>
            <a:ext cx="914398"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3810000" y="5029200"/>
            <a:ext cx="1646605" cy="338554"/>
          </a:xfrm>
          <a:prstGeom prst="rect">
            <a:avLst/>
          </a:prstGeom>
          <a:noFill/>
        </p:spPr>
        <p:txBody>
          <a:bodyPr wrap="none" rtlCol="0">
            <a:spAutoFit/>
          </a:bodyPr>
          <a:lstStyle/>
          <a:p>
            <a:r>
              <a:rPr lang="en-US" b="0" dirty="0">
                <a:solidFill>
                  <a:schemeClr val="bg1"/>
                </a:solidFill>
                <a:latin typeface="Gill Sans"/>
                <a:cs typeface="Gill Sans"/>
              </a:rPr>
              <a:t>API cleanup hook</a:t>
            </a:r>
          </a:p>
        </p:txBody>
      </p:sp>
      <p:cxnSp>
        <p:nvCxnSpPr>
          <p:cNvPr id="40" name="Straight Arrow Connector 39"/>
          <p:cNvCxnSpPr/>
          <p:nvPr/>
        </p:nvCxnSpPr>
        <p:spPr bwMode="auto">
          <a:xfrm>
            <a:off x="5486399" y="5181600"/>
            <a:ext cx="9144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8" name="Curved Connector 47"/>
          <p:cNvCxnSpPr>
            <a:stCxn id="11" idx="1"/>
            <a:endCxn id="15" idx="1"/>
          </p:cNvCxnSpPr>
          <p:nvPr/>
        </p:nvCxnSpPr>
        <p:spPr bwMode="auto">
          <a:xfrm rot="10800000" flipH="1">
            <a:off x="1295400" y="2743200"/>
            <a:ext cx="304800" cy="1524000"/>
          </a:xfrm>
          <a:prstGeom prst="curvedConnector3">
            <a:avLst>
              <a:gd name="adj1" fmla="val -43235"/>
            </a:avLst>
          </a:prstGeom>
          <a:ln>
            <a:prstDash val="dash"/>
            <a:headEnd type="none" w="med" len="med"/>
            <a:tailEnd type="triangle"/>
          </a:ln>
        </p:spPr>
        <p:style>
          <a:lnRef idx="2">
            <a:schemeClr val="dk1"/>
          </a:lnRef>
          <a:fillRef idx="0">
            <a:schemeClr val="dk1"/>
          </a:fillRef>
          <a:effectRef idx="1">
            <a:schemeClr val="dk1"/>
          </a:effectRef>
          <a:fontRef idx="minor">
            <a:schemeClr val="tx1"/>
          </a:fontRef>
        </p:style>
      </p:cxnSp>
      <p:cxnSp>
        <p:nvCxnSpPr>
          <p:cNvPr id="55" name="Curved Connector 54"/>
          <p:cNvCxnSpPr>
            <a:stCxn id="23" idx="3"/>
            <a:endCxn id="25" idx="3"/>
          </p:cNvCxnSpPr>
          <p:nvPr/>
        </p:nvCxnSpPr>
        <p:spPr bwMode="auto">
          <a:xfrm flipH="1" flipV="1">
            <a:off x="7696199" y="2743200"/>
            <a:ext cx="304800" cy="1524000"/>
          </a:xfrm>
          <a:prstGeom prst="curvedConnector3">
            <a:avLst>
              <a:gd name="adj1" fmla="val -39706"/>
            </a:avLst>
          </a:prstGeom>
          <a:ln>
            <a:prstDash val="dash"/>
            <a:headEnd type="none" w="med" len="med"/>
            <a:tailEnd type="triangle"/>
          </a:ln>
        </p:spPr>
        <p:style>
          <a:lnRef idx="2">
            <a:schemeClr val="dk1"/>
          </a:lnRef>
          <a:fillRef idx="0">
            <a:schemeClr val="dk1"/>
          </a:fillRef>
          <a:effectRef idx="1">
            <a:schemeClr val="dk1"/>
          </a:effectRef>
          <a:fontRef idx="minor">
            <a:schemeClr val="tx1"/>
          </a:fontRef>
        </p:style>
      </p:cxnSp>
      <p:sp>
        <p:nvSpPr>
          <p:cNvPr id="3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Preserving State</a:t>
            </a:r>
          </a:p>
        </p:txBody>
      </p:sp>
    </p:spTree>
    <p:extLst>
      <p:ext uri="{BB962C8B-B14F-4D97-AF65-F5344CB8AC3E}">
        <p14:creationId xmlns:p14="http://schemas.microsoft.com/office/powerpoint/2010/main" val="107651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ssolv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dissolve">
                                      <p:cBhvr>
                                        <p:cTn id="69" dur="500"/>
                                        <p:tgtEl>
                                          <p:spTgt spid="48"/>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dissolve">
                                      <p:cBhvr>
                                        <p:cTn id="72" dur="500"/>
                                        <p:tgtEl>
                                          <p:spTgt spid="15"/>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dissolve">
                                      <p:cBhvr>
                                        <p:cTn id="75" dur="500"/>
                                        <p:tgtEl>
                                          <p:spTgt spid="25"/>
                                        </p:tgtEl>
                                      </p:cBhvr>
                                    </p:animEffect>
                                  </p:childTnLst>
                                </p:cTn>
                              </p:par>
                              <p:par>
                                <p:cTn id="76" presetID="9" presetClass="entr" presetSubtype="0" fill="hold"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dissolve">
                                      <p:cBhvr>
                                        <p:cTn id="7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9" grpId="0"/>
      <p:bldP spid="22" grpId="0" animBg="1"/>
      <p:bldP spid="23" grpId="0" animBg="1"/>
      <p:bldP spid="24" grpId="0" animBg="1"/>
      <p:bldP spid="25" grpId="0" animBg="1"/>
      <p:bldP spid="28" grpId="0"/>
      <p:bldP spid="30" grpId="0"/>
      <p:bldP spid="34"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Pseudo-Code</a:t>
            </a:r>
          </a:p>
        </p:txBody>
      </p:sp>
      <p:sp>
        <p:nvSpPr>
          <p:cNvPr id="8" name="Text Box 4"/>
          <p:cNvSpPr txBox="1">
            <a:spLocks noChangeArrowheads="1"/>
          </p:cNvSpPr>
          <p:nvPr/>
        </p:nvSpPr>
        <p:spPr bwMode="auto">
          <a:xfrm>
            <a:off x="1752600" y="2040791"/>
            <a:ext cx="5638800" cy="3293209"/>
          </a:xfrm>
          <a:prstGeom prst="rect">
            <a:avLst/>
          </a:prstGeom>
          <a:noFill/>
          <a:ln w="9525">
            <a:noFill/>
            <a:miter lim="800000"/>
            <a:headEnd/>
            <a:tailEnd/>
          </a:ln>
        </p:spPr>
        <p:txBody>
          <a:bodyPr wrap="square">
            <a:spAutoFit/>
          </a:bodyPr>
          <a:lstStyle/>
          <a:p>
            <a:r>
              <a:rPr lang="mr-IN" b="0" dirty="0" err="1">
                <a:solidFill>
                  <a:srgbClr val="000000"/>
                </a:solidFill>
                <a:latin typeface="Andale Mono"/>
                <a:cs typeface="Andale Mono"/>
              </a:rPr>
              <a:t>class</a:t>
            </a:r>
            <a:r>
              <a:rPr lang="mr-IN" b="0" dirty="0">
                <a:solidFill>
                  <a:srgbClr val="000000"/>
                </a:solidFill>
                <a:latin typeface="Andale Mono"/>
                <a:cs typeface="Andale Mono"/>
              </a:rPr>
              <a:t> </a:t>
            </a:r>
            <a:r>
              <a:rPr lang="mr-IN" b="0" dirty="0" err="1">
                <a:solidFill>
                  <a:srgbClr val="000000"/>
                </a:solidFill>
                <a:latin typeface="Andale Mono"/>
                <a:cs typeface="Andale Mono"/>
              </a:rPr>
              <a:t>Mapper</a:t>
            </a:r>
            <a:r>
              <a:rPr lang="mr-IN" b="0" dirty="0">
                <a:solidFill>
                  <a:srgbClr val="000000"/>
                </a:solidFill>
                <a:latin typeface="Andale Mono"/>
                <a:cs typeface="Andale Mono"/>
              </a:rPr>
              <a:t> {</a:t>
            </a:r>
            <a:endParaRPr lang="en-US" b="0" dirty="0">
              <a:solidFill>
                <a:srgbClr val="000000"/>
              </a:solidFill>
              <a:latin typeface="Andale Mono"/>
              <a:cs typeface="Andale Mono"/>
            </a:endParaRPr>
          </a:p>
          <a:p>
            <a:r>
              <a:rPr lang="mr-IN" b="0" dirty="0">
                <a:solidFill>
                  <a:srgbClr val="000000"/>
                </a:solidFill>
                <a:latin typeface="Andale Mono"/>
                <a:cs typeface="Andale Mono"/>
              </a:rPr>
              <a:t>  </a:t>
            </a:r>
            <a:r>
              <a:rPr lang="mr-IN" b="0" dirty="0" err="1">
                <a:solidFill>
                  <a:srgbClr val="000000"/>
                </a:solidFill>
                <a:latin typeface="Andale Mono"/>
                <a:cs typeface="Andale Mono"/>
              </a:rPr>
              <a:t>def</a:t>
            </a:r>
            <a:r>
              <a:rPr lang="mr-IN" b="0" dirty="0">
                <a:solidFill>
                  <a:srgbClr val="000000"/>
                </a:solidFill>
                <a:latin typeface="Andale Mono"/>
                <a:cs typeface="Andale Mono"/>
              </a:rPr>
              <a:t> </a:t>
            </a:r>
            <a:r>
              <a:rPr lang="mr-IN" b="0" dirty="0" err="1">
                <a:solidFill>
                  <a:srgbClr val="000000"/>
                </a:solidFill>
                <a:latin typeface="Andale Mono"/>
                <a:cs typeface="Andale Mono"/>
              </a:rPr>
              <a:t>setup</a:t>
            </a:r>
            <a:r>
              <a:rPr lang="mr-IN" b="0" dirty="0">
                <a:solidFill>
                  <a:srgbClr val="000000"/>
                </a:solidFill>
                <a:latin typeface="Andale Mono"/>
                <a:cs typeface="Andale Mono"/>
              </a:rPr>
              <a:t>() = {</a:t>
            </a:r>
            <a:endParaRPr lang="en-US" b="0" dirty="0">
              <a:solidFill>
                <a:srgbClr val="000000"/>
              </a:solidFill>
              <a:latin typeface="Andale Mono"/>
              <a:cs typeface="Andale Mono"/>
            </a:endParaRPr>
          </a:p>
          <a:p>
            <a:r>
              <a:rPr lang="mr-IN" b="0" dirty="0">
                <a:solidFill>
                  <a:srgbClr val="000000"/>
                </a:solidFill>
                <a:latin typeface="Andale Mono"/>
                <a:cs typeface="Andale Mono"/>
              </a:rPr>
              <a:t>    ...</a:t>
            </a:r>
            <a:endParaRPr lang="en-US" b="0" dirty="0">
              <a:solidFill>
                <a:srgbClr val="000000"/>
              </a:solidFill>
              <a:latin typeface="Andale Mono"/>
              <a:cs typeface="Andale Mono"/>
            </a:endParaRPr>
          </a:p>
          <a:p>
            <a:r>
              <a:rPr lang="mr-IN" b="0" dirty="0">
                <a:solidFill>
                  <a:srgbClr val="000000"/>
                </a:solidFill>
                <a:latin typeface="Andale Mono"/>
                <a:cs typeface="Andale Mono"/>
              </a:rPr>
              <a:t>  }</a:t>
            </a:r>
            <a:endParaRPr lang="en-US" b="0" dirty="0">
              <a:solidFill>
                <a:srgbClr val="000000"/>
              </a:solidFill>
              <a:latin typeface="Andale Mono"/>
              <a:cs typeface="Andale Mono"/>
            </a:endParaRPr>
          </a:p>
          <a:p>
            <a:endParaRPr lang="en-US" b="0" dirty="0">
              <a:solidFill>
                <a:srgbClr val="000000"/>
              </a:solidFill>
              <a:latin typeface="Andale Mono"/>
              <a:cs typeface="Andale Mono"/>
            </a:endParaRPr>
          </a:p>
          <a:p>
            <a:r>
              <a:rPr lang="mr-IN" b="0" dirty="0">
                <a:solidFill>
                  <a:srgbClr val="000000"/>
                </a:solidFill>
                <a:latin typeface="Andale Mono"/>
                <a:cs typeface="Andale Mono"/>
              </a:rPr>
              <a:t>  </a:t>
            </a:r>
            <a:r>
              <a:rPr lang="mr-IN" b="0" dirty="0" err="1">
                <a:solidFill>
                  <a:srgbClr val="000000"/>
                </a:solidFill>
                <a:latin typeface="Andale Mono"/>
                <a:cs typeface="Andale Mono"/>
              </a:rPr>
              <a:t>def</a:t>
            </a:r>
            <a:r>
              <a:rPr lang="mr-IN" b="0" dirty="0">
                <a:solidFill>
                  <a:srgbClr val="000000"/>
                </a:solidFill>
                <a:latin typeface="Andale Mono"/>
                <a:cs typeface="Andale Mono"/>
              </a:rPr>
              <a:t> </a:t>
            </a:r>
            <a:r>
              <a:rPr lang="mr-IN" b="0" dirty="0" err="1">
                <a:solidFill>
                  <a:srgbClr val="000000"/>
                </a:solidFill>
                <a:latin typeface="Andale Mono"/>
                <a:cs typeface="Andale Mono"/>
              </a:rPr>
              <a:t>map</a:t>
            </a:r>
            <a:r>
              <a:rPr lang="mr-IN" b="0" dirty="0">
                <a:solidFill>
                  <a:srgbClr val="000000"/>
                </a:solidFill>
                <a:latin typeface="Andale Mono"/>
                <a:cs typeface="Andale Mono"/>
              </a:rPr>
              <a:t>(</a:t>
            </a:r>
            <a:r>
              <a:rPr lang="mr-IN" b="0" dirty="0" err="1">
                <a:solidFill>
                  <a:srgbClr val="000000"/>
                </a:solidFill>
                <a:latin typeface="Andale Mono"/>
                <a:cs typeface="Andale Mono"/>
              </a:rPr>
              <a:t>key</a:t>
            </a:r>
            <a:r>
              <a:rPr lang="mr-IN" b="0" dirty="0">
                <a:solidFill>
                  <a:srgbClr val="000000"/>
                </a:solidFill>
                <a:latin typeface="Andale Mono"/>
                <a:cs typeface="Andale Mono"/>
              </a:rPr>
              <a:t>: </a:t>
            </a:r>
            <a:r>
              <a:rPr lang="mr-IN" b="0" dirty="0" err="1">
                <a:solidFill>
                  <a:srgbClr val="000000"/>
                </a:solidFill>
                <a:latin typeface="Andale Mono"/>
                <a:cs typeface="Andale Mono"/>
              </a:rPr>
              <a:t>Long</a:t>
            </a:r>
            <a:r>
              <a:rPr lang="mr-IN" b="0" dirty="0">
                <a:solidFill>
                  <a:srgbClr val="000000"/>
                </a:solidFill>
                <a:latin typeface="Andale Mono"/>
                <a:cs typeface="Andale Mono"/>
              </a:rPr>
              <a:t>, </a:t>
            </a:r>
            <a:r>
              <a:rPr lang="mr-IN" b="0" dirty="0" err="1">
                <a:solidFill>
                  <a:srgbClr val="000000"/>
                </a:solidFill>
                <a:latin typeface="Andale Mono"/>
                <a:cs typeface="Andale Mono"/>
              </a:rPr>
              <a:t>value</a:t>
            </a:r>
            <a:r>
              <a:rPr lang="mr-IN" b="0" dirty="0">
                <a:solidFill>
                  <a:srgbClr val="000000"/>
                </a:solidFill>
                <a:latin typeface="Andale Mono"/>
                <a:cs typeface="Andale Mono"/>
              </a:rPr>
              <a:t>: </a:t>
            </a:r>
            <a:r>
              <a:rPr lang="en-US" b="0" dirty="0">
                <a:solidFill>
                  <a:srgbClr val="000000"/>
                </a:solidFill>
                <a:latin typeface="Andale Mono"/>
                <a:cs typeface="Andale Mono"/>
              </a:rPr>
              <a:t>String</a:t>
            </a:r>
            <a:r>
              <a:rPr lang="mr-IN" b="0" dirty="0">
                <a:solidFill>
                  <a:srgbClr val="000000"/>
                </a:solidFill>
                <a:latin typeface="Andale Mono"/>
                <a:cs typeface="Andale Mono"/>
              </a:rPr>
              <a:t>) = {</a:t>
            </a:r>
            <a:endParaRPr lang="en-US" b="0" dirty="0">
              <a:solidFill>
                <a:srgbClr val="000000"/>
              </a:solidFill>
              <a:latin typeface="Andale Mono"/>
              <a:cs typeface="Andale Mono"/>
            </a:endParaRPr>
          </a:p>
          <a:p>
            <a:r>
              <a:rPr lang="mr-IN" b="0" dirty="0">
                <a:solidFill>
                  <a:srgbClr val="000000"/>
                </a:solidFill>
                <a:latin typeface="Andale Mono"/>
                <a:cs typeface="Andale Mono"/>
              </a:rPr>
              <a:t>    ...</a:t>
            </a:r>
            <a:endParaRPr lang="en-US" b="0" dirty="0">
              <a:solidFill>
                <a:srgbClr val="000000"/>
              </a:solidFill>
              <a:latin typeface="Andale Mono"/>
              <a:cs typeface="Andale Mono"/>
            </a:endParaRPr>
          </a:p>
          <a:p>
            <a:r>
              <a:rPr lang="mr-IN" b="0" dirty="0">
                <a:solidFill>
                  <a:srgbClr val="000000"/>
                </a:solidFill>
                <a:latin typeface="Andale Mono"/>
                <a:cs typeface="Andale Mono"/>
              </a:rPr>
              <a:t>  }</a:t>
            </a:r>
            <a:endParaRPr lang="en-US" b="0" dirty="0">
              <a:solidFill>
                <a:srgbClr val="000000"/>
              </a:solidFill>
              <a:latin typeface="Andale Mono"/>
              <a:cs typeface="Andale Mono"/>
            </a:endParaRPr>
          </a:p>
          <a:p>
            <a:endParaRPr lang="en-US" b="0" dirty="0">
              <a:solidFill>
                <a:srgbClr val="000000"/>
              </a:solidFill>
              <a:latin typeface="Andale Mono"/>
              <a:cs typeface="Andale Mono"/>
            </a:endParaRPr>
          </a:p>
          <a:p>
            <a:r>
              <a:rPr lang="mr-IN" b="0" dirty="0">
                <a:solidFill>
                  <a:srgbClr val="000000"/>
                </a:solidFill>
                <a:latin typeface="Andale Mono"/>
                <a:cs typeface="Andale Mono"/>
              </a:rPr>
              <a:t>  </a:t>
            </a:r>
            <a:r>
              <a:rPr lang="mr-IN" b="0" dirty="0" err="1">
                <a:solidFill>
                  <a:srgbClr val="000000"/>
                </a:solidFill>
                <a:latin typeface="Andale Mono"/>
                <a:cs typeface="Andale Mono"/>
              </a:rPr>
              <a:t>def</a:t>
            </a:r>
            <a:r>
              <a:rPr lang="mr-IN" b="0" dirty="0">
                <a:solidFill>
                  <a:srgbClr val="000000"/>
                </a:solidFill>
                <a:latin typeface="Andale Mono"/>
                <a:cs typeface="Andale Mono"/>
              </a:rPr>
              <a:t> </a:t>
            </a:r>
            <a:r>
              <a:rPr lang="mr-IN" b="0" dirty="0" err="1">
                <a:solidFill>
                  <a:srgbClr val="000000"/>
                </a:solidFill>
                <a:latin typeface="Andale Mono"/>
                <a:cs typeface="Andale Mono"/>
              </a:rPr>
              <a:t>cleanup</a:t>
            </a:r>
            <a:r>
              <a:rPr lang="mr-IN" b="0" dirty="0">
                <a:solidFill>
                  <a:srgbClr val="000000"/>
                </a:solidFill>
                <a:latin typeface="Andale Mono"/>
                <a:cs typeface="Andale Mono"/>
              </a:rPr>
              <a:t>() = {</a:t>
            </a:r>
            <a:endParaRPr lang="en-US" b="0" dirty="0">
              <a:solidFill>
                <a:srgbClr val="000000"/>
              </a:solidFill>
              <a:latin typeface="Andale Mono"/>
              <a:cs typeface="Andale Mono"/>
            </a:endParaRPr>
          </a:p>
          <a:p>
            <a:r>
              <a:rPr lang="mr-IN" b="0" dirty="0">
                <a:solidFill>
                  <a:srgbClr val="000000"/>
                </a:solidFill>
                <a:latin typeface="Andale Mono"/>
                <a:cs typeface="Andale Mono"/>
              </a:rPr>
              <a:t>    ...</a:t>
            </a:r>
            <a:endParaRPr lang="en-US" b="0" dirty="0">
              <a:solidFill>
                <a:srgbClr val="000000"/>
              </a:solidFill>
              <a:latin typeface="Andale Mono"/>
              <a:cs typeface="Andale Mono"/>
            </a:endParaRPr>
          </a:p>
          <a:p>
            <a:r>
              <a:rPr lang="mr-IN" b="0" dirty="0">
                <a:solidFill>
                  <a:srgbClr val="000000"/>
                </a:solidFill>
                <a:latin typeface="Andale Mono"/>
                <a:cs typeface="Andale Mono"/>
              </a:rPr>
              <a:t>  }</a:t>
            </a:r>
            <a:endParaRPr lang="en-US" b="0" dirty="0">
              <a:solidFill>
                <a:srgbClr val="000000"/>
              </a:solidFill>
              <a:latin typeface="Andale Mono"/>
              <a:cs typeface="Andale Mono"/>
            </a:endParaRPr>
          </a:p>
          <a:p>
            <a:r>
              <a:rPr lang="mr-IN" b="0" dirty="0">
                <a:solidFill>
                  <a:srgbClr val="000000"/>
                </a:solidFill>
                <a:latin typeface="Andale Mono"/>
                <a:cs typeface="Andale Mono"/>
              </a:rPr>
              <a:t>}</a:t>
            </a:r>
            <a:endParaRPr lang="en-US" b="0" dirty="0">
              <a:solidFill>
                <a:srgbClr val="000000"/>
              </a:solidFill>
              <a:latin typeface="Andale Mono"/>
              <a:cs typeface="Andale Mono"/>
            </a:endParaRPr>
          </a:p>
        </p:txBody>
      </p:sp>
    </p:spTree>
    <p:extLst>
      <p:ext uri="{BB962C8B-B14F-4D97-AF65-F5344CB8AC3E}">
        <p14:creationId xmlns:p14="http://schemas.microsoft.com/office/powerpoint/2010/main" val="11160675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Algorithm Design</a:t>
            </a:r>
          </a:p>
        </p:txBody>
      </p:sp>
      <p:sp>
        <p:nvSpPr>
          <p:cNvPr id="5" name="TextBox 4"/>
          <p:cNvSpPr txBox="1"/>
          <p:nvPr/>
        </p:nvSpPr>
        <p:spPr>
          <a:xfrm>
            <a:off x="0" y="2743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How do you express everything in terms of m, r, c, p?</a:t>
            </a:r>
          </a:p>
        </p:txBody>
      </p:sp>
      <p:sp>
        <p:nvSpPr>
          <p:cNvPr id="6" name="TextBox 5"/>
          <p:cNvSpPr txBox="1"/>
          <p:nvPr/>
        </p:nvSpPr>
        <p:spPr>
          <a:xfrm>
            <a:off x="0" y="3200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Toward “design patterns”</a:t>
            </a:r>
          </a:p>
        </p:txBody>
      </p:sp>
    </p:spTree>
    <p:extLst>
      <p:ext uri="{BB962C8B-B14F-4D97-AF65-F5344CB8AC3E}">
        <p14:creationId xmlns:p14="http://schemas.microsoft.com/office/powerpoint/2010/main" val="3503957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1143000" y="1741706"/>
            <a:ext cx="7086600" cy="3785652"/>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counts = new Map()</a:t>
            </a:r>
          </a:p>
          <a:p>
            <a:endParaRPr lang="en-US" b="0" dirty="0">
              <a:solidFill>
                <a:srgbClr val="000000"/>
              </a:solidFill>
              <a:latin typeface="Andale Mono"/>
              <a:cs typeface="Andale Mono"/>
            </a:endParaRP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Long, value: String) = {</a:t>
            </a:r>
          </a:p>
          <a:p>
            <a:r>
              <a:rPr lang="en-US" b="0" dirty="0">
                <a:solidFill>
                  <a:srgbClr val="000000"/>
                </a:solidFill>
                <a:latin typeface="Andale Mono"/>
                <a:cs typeface="Andale Mono"/>
              </a:rPr>
              <a:t>    for (word &lt;- tokenize(value)) {</a:t>
            </a:r>
          </a:p>
          <a:p>
            <a:r>
              <a:rPr lang="en-US" b="0" dirty="0">
                <a:solidFill>
                  <a:srgbClr val="000000"/>
                </a:solidFill>
                <a:latin typeface="Andale Mono"/>
                <a:cs typeface="Andale Mono"/>
              </a:rPr>
              <a:t>      counts(word) += 1</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endParaRPr lang="en-US" b="0" dirty="0">
              <a:solidFill>
                <a:srgbClr val="000000"/>
              </a:solidFill>
              <a:latin typeface="Andale Mono"/>
              <a:cs typeface="Andale Mono"/>
            </a:endParaRP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cleanup() = {</a:t>
            </a:r>
          </a:p>
          <a:p>
            <a:r>
              <a:rPr lang="en-US" b="0" dirty="0">
                <a:solidFill>
                  <a:srgbClr val="000000"/>
                </a:solidFill>
                <a:latin typeface="Andale Mono"/>
                <a:cs typeface="Andale Mono"/>
              </a:rPr>
              <a:t>    for ((k, v) &lt;- counts) {</a:t>
            </a:r>
          </a:p>
          <a:p>
            <a:r>
              <a:rPr lang="en-US" b="0" dirty="0">
                <a:solidFill>
                  <a:srgbClr val="000000"/>
                </a:solidFill>
                <a:latin typeface="Andale Mono"/>
                <a:cs typeface="Andale Mono"/>
              </a:rPr>
              <a:t>      emit(k, v)</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
        <p:nvSpPr>
          <p:cNvPr id="8" name="TextBox 7"/>
          <p:cNvSpPr txBox="1">
            <a:spLocks noChangeArrowheads="1"/>
          </p:cNvSpPr>
          <p:nvPr/>
        </p:nvSpPr>
        <p:spPr bwMode="auto">
          <a:xfrm rot="20273313">
            <a:off x="4807279" y="2869298"/>
            <a:ext cx="4071397" cy="830997"/>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Key idea: preserve state across</a:t>
            </a:r>
            <a:br>
              <a:rPr kumimoji="0" lang="en-US" sz="2400" b="0" i="0" u="none" strike="noStrike" kern="0" cap="none" spc="0" normalizeH="0" baseline="0" noProof="0" dirty="0">
                <a:ln>
                  <a:noFill/>
                </a:ln>
                <a:solidFill>
                  <a:srgbClr val="FF0000"/>
                </a:solidFill>
                <a:effectLst/>
                <a:uLnTx/>
                <a:uFillTx/>
                <a:latin typeface="Gill Sans"/>
                <a:cs typeface="Gill Sans"/>
              </a:rPr>
            </a:br>
            <a:r>
              <a:rPr kumimoji="0" lang="en-US" sz="2400" b="0" i="0" u="none" strike="noStrike" kern="0" cap="none" spc="0" normalizeH="0" baseline="0" noProof="0" dirty="0">
                <a:ln>
                  <a:noFill/>
                </a:ln>
                <a:solidFill>
                  <a:srgbClr val="FF0000"/>
                </a:solidFill>
                <a:effectLst/>
                <a:uLnTx/>
                <a:uFillTx/>
                <a:latin typeface="Gill Sans"/>
                <a:cs typeface="Gill Sans"/>
              </a:rPr>
              <a:t>input</a:t>
            </a:r>
            <a:r>
              <a:rPr kumimoji="0" lang="en-US" sz="2400" b="0" i="0" u="none" strike="noStrike" kern="0" cap="none" spc="0" normalizeH="0" noProof="0" dirty="0">
                <a:ln>
                  <a:noFill/>
                </a:ln>
                <a:solidFill>
                  <a:srgbClr val="FF0000"/>
                </a:solidFill>
                <a:effectLst/>
                <a:uLnTx/>
                <a:uFillTx/>
                <a:latin typeface="Gill Sans"/>
                <a:cs typeface="Gill Sans"/>
              </a:rPr>
              <a:t> key-value pairs!</a:t>
            </a:r>
            <a:endParaRPr kumimoji="0" lang="en-US" sz="2400" b="0" i="0" u="none" strike="noStrike" kern="0" cap="none" spc="0" normalizeH="0" baseline="0" noProof="0" dirty="0">
              <a:ln>
                <a:noFill/>
              </a:ln>
              <a:solidFill>
                <a:srgbClr val="FF0000"/>
              </a:solidFill>
              <a:effectLst/>
              <a:uLnTx/>
              <a:uFillTx/>
              <a:latin typeface="Gill Sans"/>
              <a:cs typeface="Gill Sans"/>
            </a:endParaRP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Word Count: Preserving State</a:t>
            </a:r>
          </a:p>
        </p:txBody>
      </p:sp>
      <p:sp>
        <p:nvSpPr>
          <p:cNvPr id="9" name="TextBox 8"/>
          <p:cNvSpPr txBox="1">
            <a:spLocks noChangeArrowheads="1"/>
          </p:cNvSpPr>
          <p:nvPr/>
        </p:nvSpPr>
        <p:spPr bwMode="auto">
          <a:xfrm>
            <a:off x="0" y="5867400"/>
            <a:ext cx="9144000" cy="461665"/>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Are combiners still</a:t>
            </a:r>
            <a:r>
              <a:rPr kumimoji="0" lang="en-US" sz="2400" b="0" i="0" u="none" strike="noStrike" kern="0" cap="none" spc="0" normalizeH="0" noProof="0" dirty="0">
                <a:ln>
                  <a:noFill/>
                </a:ln>
                <a:solidFill>
                  <a:srgbClr val="FF0000"/>
                </a:solidFill>
                <a:effectLst/>
                <a:uLnTx/>
                <a:uFillTx/>
                <a:latin typeface="Gill Sans"/>
                <a:cs typeface="Gill Sans"/>
              </a:rPr>
              <a:t> needed?</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Tree>
    <p:extLst>
      <p:ext uri="{BB962C8B-B14F-4D97-AF65-F5344CB8AC3E}">
        <p14:creationId xmlns:p14="http://schemas.microsoft.com/office/powerpoint/2010/main" val="25370909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Design Pattern for Local Aggregation</a:t>
            </a:r>
          </a:p>
        </p:txBody>
      </p:sp>
      <p:sp>
        <p:nvSpPr>
          <p:cNvPr id="4" name="TextBox 3"/>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“In-mapper combining”</a:t>
            </a:r>
          </a:p>
        </p:txBody>
      </p:sp>
      <p:sp>
        <p:nvSpPr>
          <p:cNvPr id="6" name="TextBox 5"/>
          <p:cNvSpPr txBox="1"/>
          <p:nvPr/>
        </p:nvSpPr>
        <p:spPr>
          <a:xfrm>
            <a:off x="0" y="22860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Fold the functionality of the combiner into the mapper</a:t>
            </a:r>
          </a:p>
          <a:p>
            <a:pPr lvl="0" algn="ctr">
              <a:defRPr/>
            </a:pPr>
            <a:r>
              <a:rPr lang="en-US" sz="2000" b="0" kern="0" dirty="0">
                <a:solidFill>
                  <a:srgbClr val="0070C0"/>
                </a:solidFill>
                <a:latin typeface="Gill Sans"/>
                <a:cs typeface="Gill Sans"/>
              </a:rPr>
              <a:t> by preserving state across multiple map calls</a:t>
            </a:r>
          </a:p>
        </p:txBody>
      </p:sp>
      <p:sp>
        <p:nvSpPr>
          <p:cNvPr id="7" name="TextBox 6"/>
          <p:cNvSpPr txBox="1"/>
          <p:nvPr/>
        </p:nvSpPr>
        <p:spPr>
          <a:xfrm>
            <a:off x="0" y="3219510"/>
            <a:ext cx="9144000" cy="461665"/>
          </a:xfrm>
          <a:prstGeom prst="rect">
            <a:avLst/>
          </a:prstGeom>
          <a:noFill/>
        </p:spPr>
        <p:txBody>
          <a:bodyPr wrap="square" rtlCol="0">
            <a:spAutoFit/>
          </a:bodyPr>
          <a:lstStyle/>
          <a:p>
            <a:pPr algn="ctr">
              <a:defRPr/>
            </a:pPr>
            <a:r>
              <a:rPr lang="en-US" sz="2400" b="0" kern="0" dirty="0">
                <a:solidFill>
                  <a:srgbClr val="00B050"/>
                </a:solidFill>
                <a:latin typeface="Gill Sans"/>
                <a:cs typeface="Gill Sans"/>
              </a:rPr>
              <a:t>Advantages</a:t>
            </a:r>
          </a:p>
        </p:txBody>
      </p:sp>
      <p:sp>
        <p:nvSpPr>
          <p:cNvPr id="8" name="TextBox 7"/>
          <p:cNvSpPr txBox="1"/>
          <p:nvPr/>
        </p:nvSpPr>
        <p:spPr>
          <a:xfrm>
            <a:off x="0" y="3600510"/>
            <a:ext cx="9144000" cy="707886"/>
          </a:xfrm>
          <a:prstGeom prst="rect">
            <a:avLst/>
          </a:prstGeom>
          <a:noFill/>
        </p:spPr>
        <p:txBody>
          <a:bodyPr wrap="square" rtlCol="0">
            <a:spAutoFit/>
          </a:bodyPr>
          <a:lstStyle/>
          <a:p>
            <a:pPr lvl="0" algn="ctr">
              <a:defRPr/>
            </a:pPr>
            <a:r>
              <a:rPr lang="en-US" sz="2000" b="0" kern="0" dirty="0">
                <a:solidFill>
                  <a:schemeClr val="bg1"/>
                </a:solidFill>
                <a:latin typeface="Gill Sans"/>
                <a:cs typeface="Gill Sans"/>
              </a:rPr>
              <a:t>Speed</a:t>
            </a:r>
          </a:p>
          <a:p>
            <a:pPr lvl="0" algn="ctr">
              <a:defRPr/>
            </a:pPr>
            <a:r>
              <a:rPr lang="en-US" sz="2000" b="0" kern="0" dirty="0">
                <a:solidFill>
                  <a:schemeClr val="bg1"/>
                </a:solidFill>
                <a:latin typeface="Gill Sans"/>
                <a:cs typeface="Gill Sans"/>
              </a:rPr>
              <a:t>Why is this faster than actual combiners?</a:t>
            </a:r>
          </a:p>
        </p:txBody>
      </p:sp>
      <p:sp>
        <p:nvSpPr>
          <p:cNvPr id="9" name="TextBox 8"/>
          <p:cNvSpPr txBox="1"/>
          <p:nvPr/>
        </p:nvSpPr>
        <p:spPr>
          <a:xfrm>
            <a:off x="0" y="4473714"/>
            <a:ext cx="9144000" cy="461665"/>
          </a:xfrm>
          <a:prstGeom prst="rect">
            <a:avLst/>
          </a:prstGeom>
          <a:noFill/>
        </p:spPr>
        <p:txBody>
          <a:bodyPr wrap="square" rtlCol="0">
            <a:spAutoFit/>
          </a:bodyPr>
          <a:lstStyle/>
          <a:p>
            <a:pPr algn="ctr">
              <a:defRPr/>
            </a:pPr>
            <a:r>
              <a:rPr lang="en-US" sz="2400" b="0" kern="0" dirty="0">
                <a:solidFill>
                  <a:srgbClr val="FF0000"/>
                </a:solidFill>
                <a:latin typeface="Gill Sans"/>
                <a:cs typeface="Gill Sans"/>
              </a:rPr>
              <a:t>Disadvantages</a:t>
            </a:r>
          </a:p>
        </p:txBody>
      </p:sp>
      <p:sp>
        <p:nvSpPr>
          <p:cNvPr id="10" name="TextBox 9"/>
          <p:cNvSpPr txBox="1"/>
          <p:nvPr/>
        </p:nvSpPr>
        <p:spPr>
          <a:xfrm>
            <a:off x="0" y="4854714"/>
            <a:ext cx="9144000" cy="707886"/>
          </a:xfrm>
          <a:prstGeom prst="rect">
            <a:avLst/>
          </a:prstGeom>
          <a:noFill/>
        </p:spPr>
        <p:txBody>
          <a:bodyPr wrap="square" rtlCol="0">
            <a:spAutoFit/>
          </a:bodyPr>
          <a:lstStyle/>
          <a:p>
            <a:pPr lvl="0" algn="ctr">
              <a:defRPr/>
            </a:pPr>
            <a:r>
              <a:rPr lang="en-US" sz="2000" b="0" kern="0" dirty="0">
                <a:solidFill>
                  <a:schemeClr val="bg1"/>
                </a:solidFill>
                <a:latin typeface="Gill Sans"/>
                <a:cs typeface="Gill Sans"/>
              </a:rPr>
              <a:t>Explicit memory management required</a:t>
            </a:r>
          </a:p>
          <a:p>
            <a:pPr lvl="0" algn="ctr">
              <a:defRPr/>
            </a:pPr>
            <a:r>
              <a:rPr lang="en-US" sz="2000" b="0" kern="0" dirty="0">
                <a:solidFill>
                  <a:schemeClr val="bg1"/>
                </a:solidFill>
                <a:latin typeface="Gill Sans"/>
                <a:cs typeface="Gill Sans"/>
              </a:rPr>
              <a:t>Potential for order-dependent bugs</a:t>
            </a:r>
          </a:p>
        </p:txBody>
      </p:sp>
    </p:spTree>
    <p:extLst>
      <p:ext uri="{BB962C8B-B14F-4D97-AF65-F5344CB8AC3E}">
        <p14:creationId xmlns:p14="http://schemas.microsoft.com/office/powerpoint/2010/main" val="1769644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Performance</a:t>
            </a:r>
          </a:p>
        </p:txBody>
      </p:sp>
      <p:sp>
        <p:nvSpPr>
          <p:cNvPr id="4" name="TextBox 3"/>
          <p:cNvSpPr txBox="1"/>
          <p:nvPr/>
        </p:nvSpPr>
        <p:spPr>
          <a:xfrm>
            <a:off x="1447800" y="3264273"/>
            <a:ext cx="2667000" cy="461665"/>
          </a:xfrm>
          <a:prstGeom prst="rect">
            <a:avLst/>
          </a:prstGeom>
          <a:noFill/>
        </p:spPr>
        <p:txBody>
          <a:bodyPr wrap="square" rtlCol="0">
            <a:spAutoFit/>
          </a:bodyPr>
          <a:lstStyle/>
          <a:p>
            <a:pPr lvl="0">
              <a:defRPr/>
            </a:pPr>
            <a:r>
              <a:rPr lang="en-US" sz="2400" b="0" kern="0" dirty="0">
                <a:solidFill>
                  <a:srgbClr val="000000"/>
                </a:solidFill>
                <a:latin typeface="Gill Sans"/>
                <a:cs typeface="Gill Sans"/>
              </a:rPr>
              <a:t>Baseline</a:t>
            </a:r>
          </a:p>
        </p:txBody>
      </p:sp>
      <p:sp>
        <p:nvSpPr>
          <p:cNvPr id="6" name="TextBox 5"/>
          <p:cNvSpPr txBox="1"/>
          <p:nvPr/>
        </p:nvSpPr>
        <p:spPr>
          <a:xfrm>
            <a:off x="1447800" y="3796184"/>
            <a:ext cx="2667000" cy="461665"/>
          </a:xfrm>
          <a:prstGeom prst="rect">
            <a:avLst/>
          </a:prstGeom>
          <a:noFill/>
        </p:spPr>
        <p:txBody>
          <a:bodyPr wrap="square" rtlCol="0">
            <a:spAutoFit/>
          </a:bodyPr>
          <a:lstStyle/>
          <a:p>
            <a:pPr lvl="0">
              <a:defRPr/>
            </a:pPr>
            <a:r>
              <a:rPr lang="en-US" sz="2400" b="0" kern="0" dirty="0">
                <a:solidFill>
                  <a:srgbClr val="000000"/>
                </a:solidFill>
                <a:latin typeface="Gill Sans"/>
                <a:cs typeface="Gill Sans"/>
              </a:rPr>
              <a:t>Histogram</a:t>
            </a:r>
          </a:p>
        </p:txBody>
      </p:sp>
      <p:sp>
        <p:nvSpPr>
          <p:cNvPr id="7" name="TextBox 6"/>
          <p:cNvSpPr txBox="1"/>
          <p:nvPr/>
        </p:nvSpPr>
        <p:spPr>
          <a:xfrm>
            <a:off x="0" y="1066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Word count on 10% sample of Wikipedia</a:t>
            </a:r>
          </a:p>
        </p:txBody>
      </p:sp>
      <p:sp>
        <p:nvSpPr>
          <p:cNvPr id="8" name="TextBox 7"/>
          <p:cNvSpPr txBox="1"/>
          <p:nvPr/>
        </p:nvSpPr>
        <p:spPr>
          <a:xfrm>
            <a:off x="1447800" y="4329584"/>
            <a:ext cx="2667000" cy="461665"/>
          </a:xfrm>
          <a:prstGeom prst="rect">
            <a:avLst/>
          </a:prstGeom>
          <a:noFill/>
        </p:spPr>
        <p:txBody>
          <a:bodyPr wrap="square" rtlCol="0">
            <a:spAutoFit/>
          </a:bodyPr>
          <a:lstStyle/>
          <a:p>
            <a:pPr lvl="0">
              <a:defRPr/>
            </a:pPr>
            <a:r>
              <a:rPr lang="en-US" sz="2400" b="0" kern="0" dirty="0">
                <a:solidFill>
                  <a:srgbClr val="000000"/>
                </a:solidFill>
                <a:latin typeface="Gill Sans"/>
                <a:cs typeface="Gill Sans"/>
              </a:rPr>
              <a:t>IMC</a:t>
            </a:r>
          </a:p>
        </p:txBody>
      </p:sp>
      <p:sp>
        <p:nvSpPr>
          <p:cNvPr id="9" name="TextBox 8"/>
          <p:cNvSpPr txBox="1"/>
          <p:nvPr/>
        </p:nvSpPr>
        <p:spPr>
          <a:xfrm>
            <a:off x="3733800" y="3264272"/>
            <a:ext cx="1219200" cy="461665"/>
          </a:xfrm>
          <a:prstGeom prst="rect">
            <a:avLst/>
          </a:prstGeom>
          <a:noFill/>
        </p:spPr>
        <p:txBody>
          <a:bodyPr wrap="square" rtlCol="0">
            <a:spAutoFit/>
          </a:bodyPr>
          <a:lstStyle/>
          <a:p>
            <a:pPr lvl="0" algn="r">
              <a:defRPr/>
            </a:pPr>
            <a:r>
              <a:rPr lang="en-US" sz="2400" b="0" kern="0">
                <a:solidFill>
                  <a:srgbClr val="000000"/>
                </a:solidFill>
                <a:latin typeface="Gill Sans"/>
                <a:cs typeface="Gill Sans"/>
              </a:rPr>
              <a:t>~140s</a:t>
            </a:r>
            <a:endParaRPr lang="en-US" sz="2400" b="0" kern="0" dirty="0">
              <a:solidFill>
                <a:srgbClr val="000000"/>
              </a:solidFill>
              <a:latin typeface="Gill Sans"/>
              <a:cs typeface="Gill Sans"/>
            </a:endParaRPr>
          </a:p>
        </p:txBody>
      </p:sp>
      <p:sp>
        <p:nvSpPr>
          <p:cNvPr id="10" name="TextBox 9"/>
          <p:cNvSpPr txBox="1"/>
          <p:nvPr/>
        </p:nvSpPr>
        <p:spPr>
          <a:xfrm>
            <a:off x="3733800" y="3796183"/>
            <a:ext cx="1219200" cy="461665"/>
          </a:xfrm>
          <a:prstGeom prst="rect">
            <a:avLst/>
          </a:prstGeom>
          <a:noFill/>
        </p:spPr>
        <p:txBody>
          <a:bodyPr wrap="square" rtlCol="0">
            <a:spAutoFit/>
          </a:bodyPr>
          <a:lstStyle/>
          <a:p>
            <a:pPr lvl="0" algn="r">
              <a:defRPr/>
            </a:pPr>
            <a:r>
              <a:rPr lang="en-US" sz="2400" b="0" kern="0">
                <a:solidFill>
                  <a:srgbClr val="000000"/>
                </a:solidFill>
                <a:latin typeface="Gill Sans"/>
                <a:cs typeface="Gill Sans"/>
              </a:rPr>
              <a:t>~140s</a:t>
            </a:r>
            <a:endParaRPr lang="en-US" sz="2400" b="0" kern="0" dirty="0">
              <a:solidFill>
                <a:srgbClr val="000000"/>
              </a:solidFill>
              <a:latin typeface="Gill Sans"/>
              <a:cs typeface="Gill Sans"/>
            </a:endParaRPr>
          </a:p>
        </p:txBody>
      </p:sp>
      <p:sp>
        <p:nvSpPr>
          <p:cNvPr id="11" name="TextBox 10"/>
          <p:cNvSpPr txBox="1"/>
          <p:nvPr/>
        </p:nvSpPr>
        <p:spPr>
          <a:xfrm>
            <a:off x="3733800" y="4328094"/>
            <a:ext cx="12192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~80s</a:t>
            </a:r>
          </a:p>
        </p:txBody>
      </p:sp>
      <p:sp>
        <p:nvSpPr>
          <p:cNvPr id="12" name="TextBox 11"/>
          <p:cNvSpPr txBox="1"/>
          <p:nvPr/>
        </p:nvSpPr>
        <p:spPr>
          <a:xfrm>
            <a:off x="5715000" y="3267249"/>
            <a:ext cx="12192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246m</a:t>
            </a:r>
          </a:p>
        </p:txBody>
      </p:sp>
      <p:sp>
        <p:nvSpPr>
          <p:cNvPr id="13" name="TextBox 12"/>
          <p:cNvSpPr txBox="1"/>
          <p:nvPr/>
        </p:nvSpPr>
        <p:spPr>
          <a:xfrm>
            <a:off x="5715000" y="3799160"/>
            <a:ext cx="12192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203m</a:t>
            </a:r>
          </a:p>
        </p:txBody>
      </p:sp>
      <p:sp>
        <p:nvSpPr>
          <p:cNvPr id="14" name="TextBox 13"/>
          <p:cNvSpPr txBox="1"/>
          <p:nvPr/>
        </p:nvSpPr>
        <p:spPr>
          <a:xfrm>
            <a:off x="5715000" y="4331071"/>
            <a:ext cx="12192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5.5m</a:t>
            </a:r>
          </a:p>
        </p:txBody>
      </p:sp>
      <p:sp>
        <p:nvSpPr>
          <p:cNvPr id="15" name="TextBox 14"/>
          <p:cNvSpPr txBox="1"/>
          <p:nvPr/>
        </p:nvSpPr>
        <p:spPr>
          <a:xfrm>
            <a:off x="3505200" y="2590800"/>
            <a:ext cx="1981200" cy="461665"/>
          </a:xfrm>
          <a:prstGeom prst="rect">
            <a:avLst/>
          </a:prstGeom>
          <a:noFill/>
        </p:spPr>
        <p:txBody>
          <a:bodyPr wrap="square" rtlCol="0">
            <a:spAutoFit/>
          </a:bodyPr>
          <a:lstStyle/>
          <a:p>
            <a:pPr lvl="0" algn="r">
              <a:defRPr/>
            </a:pPr>
            <a:r>
              <a:rPr lang="en-US" sz="2400" b="0" kern="0">
                <a:solidFill>
                  <a:srgbClr val="000000"/>
                </a:solidFill>
                <a:latin typeface="Gill Sans"/>
                <a:cs typeface="Gill Sans"/>
              </a:rPr>
              <a:t>Running Time</a:t>
            </a:r>
            <a:endParaRPr lang="en-US" sz="2400" b="0" kern="0" dirty="0">
              <a:solidFill>
                <a:srgbClr val="000000"/>
              </a:solidFill>
              <a:latin typeface="Gill Sans"/>
              <a:cs typeface="Gill Sans"/>
            </a:endParaRPr>
          </a:p>
        </p:txBody>
      </p:sp>
      <p:sp>
        <p:nvSpPr>
          <p:cNvPr id="16" name="TextBox 15"/>
          <p:cNvSpPr txBox="1"/>
          <p:nvPr/>
        </p:nvSpPr>
        <p:spPr>
          <a:xfrm>
            <a:off x="5562600" y="2590800"/>
            <a:ext cx="14478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 Pairs</a:t>
            </a:r>
          </a:p>
        </p:txBody>
      </p:sp>
    </p:spTree>
    <p:extLst>
      <p:ext uri="{BB962C8B-B14F-4D97-AF65-F5344CB8AC3E}">
        <p14:creationId xmlns:p14="http://schemas.microsoft.com/office/powerpoint/2010/main" val="500294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Combiner Design</a:t>
            </a:r>
          </a:p>
        </p:txBody>
      </p:sp>
      <p:sp>
        <p:nvSpPr>
          <p:cNvPr id="5" name="TextBox 4"/>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Combiners and reducers share same method signature</a:t>
            </a:r>
          </a:p>
        </p:txBody>
      </p:sp>
      <p:sp>
        <p:nvSpPr>
          <p:cNvPr id="6" name="TextBox 5"/>
          <p:cNvSpPr txBox="1"/>
          <p:nvPr/>
        </p:nvSpPr>
        <p:spPr>
          <a:xfrm>
            <a:off x="0" y="22860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Sometimes, reducers can serve as combiners</a:t>
            </a:r>
          </a:p>
          <a:p>
            <a:pPr lvl="0" algn="ctr">
              <a:defRPr/>
            </a:pPr>
            <a:r>
              <a:rPr lang="en-US" sz="2000" b="0" kern="0" dirty="0">
                <a:solidFill>
                  <a:srgbClr val="0070C0"/>
                </a:solidFill>
                <a:latin typeface="Gill Sans"/>
                <a:cs typeface="Gill Sans"/>
              </a:rPr>
              <a:t>Often, not…</a:t>
            </a:r>
          </a:p>
        </p:txBody>
      </p:sp>
      <p:sp>
        <p:nvSpPr>
          <p:cNvPr id="7" name="TextBox 6"/>
          <p:cNvSpPr txBox="1"/>
          <p:nvPr/>
        </p:nvSpPr>
        <p:spPr>
          <a:xfrm>
            <a:off x="0" y="3219510"/>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Remember: combiner are optional optimizations</a:t>
            </a:r>
          </a:p>
        </p:txBody>
      </p:sp>
      <p:sp>
        <p:nvSpPr>
          <p:cNvPr id="8" name="TextBox 7"/>
          <p:cNvSpPr txBox="1"/>
          <p:nvPr/>
        </p:nvSpPr>
        <p:spPr>
          <a:xfrm>
            <a:off x="0" y="360051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Should not affect algorithm correctness</a:t>
            </a:r>
          </a:p>
          <a:p>
            <a:pPr lvl="0" algn="ctr">
              <a:defRPr/>
            </a:pPr>
            <a:r>
              <a:rPr lang="en-US" sz="2000" b="0" kern="0" dirty="0">
                <a:solidFill>
                  <a:srgbClr val="0070C0"/>
                </a:solidFill>
                <a:latin typeface="Gill Sans"/>
                <a:cs typeface="Gill Sans"/>
              </a:rPr>
              <a:t>May be run 0, 1, or multiple times</a:t>
            </a:r>
          </a:p>
        </p:txBody>
      </p:sp>
      <p:sp>
        <p:nvSpPr>
          <p:cNvPr id="9" name="TextBox 8"/>
          <p:cNvSpPr txBox="1"/>
          <p:nvPr/>
        </p:nvSpPr>
        <p:spPr>
          <a:xfrm>
            <a:off x="0" y="5329535"/>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Example: find average of integers associated with the same key</a:t>
            </a:r>
          </a:p>
        </p:txBody>
      </p:sp>
    </p:spTree>
    <p:extLst>
      <p:ext uri="{BB962C8B-B14F-4D97-AF65-F5344CB8AC3E}">
        <p14:creationId xmlns:p14="http://schemas.microsoft.com/office/powerpoint/2010/main" val="1915815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 y="6096000"/>
            <a:ext cx="9144000" cy="461665"/>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Why can’t we use reducer as combiner</a:t>
            </a:r>
            <a:r>
              <a:rPr kumimoji="0" lang="en-US" sz="2400" b="0" i="0" u="none" strike="noStrike" kern="0" cap="none" spc="0" normalizeH="0" noProof="0" dirty="0">
                <a:ln>
                  <a:noFill/>
                </a:ln>
                <a:solidFill>
                  <a:srgbClr val="FF0000"/>
                </a:solidFill>
                <a:effectLst/>
                <a:uLnTx/>
                <a:uFillTx/>
                <a:latin typeface="Gill Sans"/>
                <a:cs typeface="Gill Sans"/>
              </a:rPr>
              <a:t>?</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Computing the Mean: Version 1</a:t>
            </a:r>
          </a:p>
        </p:txBody>
      </p:sp>
      <p:sp>
        <p:nvSpPr>
          <p:cNvPr id="7" name="Text Box 4"/>
          <p:cNvSpPr txBox="1">
            <a:spLocks noChangeArrowheads="1"/>
          </p:cNvSpPr>
          <p:nvPr/>
        </p:nvSpPr>
        <p:spPr bwMode="auto">
          <a:xfrm>
            <a:off x="1143000" y="1741706"/>
            <a:ext cx="7086600" cy="3785652"/>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String, value: </a:t>
            </a:r>
            <a:r>
              <a:rPr lang="en-US" b="0" dirty="0" err="1">
                <a:solidFill>
                  <a:srgbClr val="000000"/>
                </a:solidFill>
                <a:latin typeface="Andale Mono"/>
                <a:cs typeface="Andale Mono"/>
              </a:rPr>
              <a:t>Int</a:t>
            </a:r>
            <a:r>
              <a:rPr lang="en-US" b="0" dirty="0">
                <a:solidFill>
                  <a:srgbClr val="000000"/>
                </a:solidFill>
                <a:latin typeface="Andale Mono"/>
                <a:cs typeface="Andale Mono"/>
              </a:rPr>
              <a:t>) = {</a:t>
            </a:r>
          </a:p>
          <a:p>
            <a:r>
              <a:rPr lang="en-US" b="0" dirty="0">
                <a:solidFill>
                  <a:srgbClr val="000000"/>
                </a:solidFill>
                <a:latin typeface="Andale Mono"/>
                <a:cs typeface="Andale Mono"/>
              </a:rPr>
              <a:t>    emit(key, value)</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String,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Int</a:t>
            </a:r>
            <a:r>
              <a:rPr lang="en-US" b="0" dirty="0">
                <a:solidFill>
                  <a:srgbClr val="000000"/>
                </a:solidFill>
                <a:latin typeface="Andale Mono"/>
                <a:cs typeface="Andale Mono"/>
              </a:rPr>
              <a:t>]) {</a:t>
            </a:r>
          </a:p>
          <a:p>
            <a:r>
              <a:rPr lang="en-US" b="0" dirty="0">
                <a:solidFill>
                  <a:srgbClr val="000000"/>
                </a:solidFill>
                <a:latin typeface="Andale Mono"/>
                <a:cs typeface="Andale Mono"/>
              </a:rPr>
              <a:t>    for (value &lt;- values) {</a:t>
            </a:r>
          </a:p>
          <a:p>
            <a:r>
              <a:rPr lang="en-US" b="0" dirty="0">
                <a:solidFill>
                  <a:srgbClr val="000000"/>
                </a:solidFill>
                <a:latin typeface="Andale Mono"/>
                <a:cs typeface="Andale Mono"/>
              </a:rPr>
              <a:t>      sum += value</a:t>
            </a:r>
          </a:p>
          <a:p>
            <a:r>
              <a:rPr lang="en-US" b="0" dirty="0">
                <a:solidFill>
                  <a:srgbClr val="000000"/>
                </a:solidFill>
                <a:latin typeface="Andale Mono"/>
                <a:cs typeface="Andale Mono"/>
              </a:rPr>
              <a:t>      </a:t>
            </a:r>
            <a:r>
              <a:rPr lang="en-US" b="0" dirty="0" err="1">
                <a:solidFill>
                  <a:srgbClr val="000000"/>
                </a:solidFill>
                <a:latin typeface="Andale Mono"/>
                <a:cs typeface="Andale Mono"/>
              </a:rPr>
              <a:t>cnt</a:t>
            </a:r>
            <a:r>
              <a:rPr lang="en-US" b="0" dirty="0">
                <a:solidFill>
                  <a:srgbClr val="000000"/>
                </a:solidFill>
                <a:latin typeface="Andale Mono"/>
                <a:cs typeface="Andale Mono"/>
              </a:rPr>
              <a:t> += 1</a:t>
            </a:r>
          </a:p>
          <a:p>
            <a:r>
              <a:rPr lang="en-US" b="0" dirty="0">
                <a:solidFill>
                  <a:srgbClr val="000000"/>
                </a:solidFill>
                <a:latin typeface="Andale Mono"/>
                <a:cs typeface="Andale Mono"/>
              </a:rPr>
              <a:t>    }</a:t>
            </a:r>
          </a:p>
          <a:p>
            <a:r>
              <a:rPr lang="en-US" b="0" dirty="0">
                <a:solidFill>
                  <a:srgbClr val="000000"/>
                </a:solidFill>
                <a:latin typeface="Andale Mono"/>
                <a:cs typeface="Andale Mono"/>
              </a:rPr>
              <a:t>    emit(key, sum/</a:t>
            </a:r>
            <a:r>
              <a:rPr lang="en-US" b="0" dirty="0" err="1">
                <a:solidFill>
                  <a:srgbClr val="000000"/>
                </a:solidFill>
                <a:latin typeface="Andale Mono"/>
                <a:cs typeface="Andale Mono"/>
              </a:rPr>
              <a:t>cnt</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Tree>
    <p:extLst>
      <p:ext uri="{BB962C8B-B14F-4D97-AF65-F5344CB8AC3E}">
        <p14:creationId xmlns:p14="http://schemas.microsoft.com/office/powerpoint/2010/main" val="1585236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1143000" y="1272600"/>
            <a:ext cx="7086600" cy="5509200"/>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String, value: </a:t>
            </a:r>
            <a:r>
              <a:rPr lang="en-US" b="0" dirty="0" err="1">
                <a:solidFill>
                  <a:srgbClr val="000000"/>
                </a:solidFill>
                <a:latin typeface="Andale Mono"/>
                <a:cs typeface="Andale Mono"/>
              </a:rPr>
              <a:t>Int</a:t>
            </a:r>
            <a:r>
              <a:rPr lang="en-US" b="0" dirty="0">
                <a:solidFill>
                  <a:srgbClr val="000000"/>
                </a:solidFill>
                <a:latin typeface="Andale Mono"/>
                <a:cs typeface="Andale Mono"/>
              </a:rPr>
              <a:t>) =</a:t>
            </a:r>
          </a:p>
          <a:p>
            <a:r>
              <a:rPr lang="en-US" b="0" dirty="0">
                <a:solidFill>
                  <a:srgbClr val="000000"/>
                </a:solidFill>
                <a:latin typeface="Andale Mono"/>
                <a:cs typeface="Andale Mono"/>
              </a:rPr>
              <a:t>    emit(key, value)</a:t>
            </a:r>
          </a:p>
          <a:p>
            <a:r>
              <a:rPr lang="en-US" b="0" dirty="0">
                <a:solidFill>
                  <a:srgbClr val="000000"/>
                </a:solidFill>
                <a:latin typeface="Andale Mono"/>
                <a:cs typeface="Andale Mono"/>
              </a:rPr>
              <a:t>}</a:t>
            </a:r>
          </a:p>
          <a:p>
            <a:r>
              <a:rPr lang="en-US" b="0" dirty="0">
                <a:solidFill>
                  <a:srgbClr val="000000"/>
                </a:solidFill>
                <a:latin typeface="Andale Mono"/>
                <a:cs typeface="Andale Mono"/>
              </a:rPr>
              <a:t>class Combiner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String,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Int</a:t>
            </a:r>
            <a:r>
              <a:rPr lang="en-US" b="0" dirty="0">
                <a:solidFill>
                  <a:srgbClr val="000000"/>
                </a:solidFill>
                <a:latin typeface="Andale Mono"/>
                <a:cs typeface="Andale Mono"/>
              </a:rPr>
              <a:t>]) = {</a:t>
            </a:r>
          </a:p>
          <a:p>
            <a:r>
              <a:rPr lang="en-US" b="0" dirty="0">
                <a:solidFill>
                  <a:srgbClr val="000000"/>
                </a:solidFill>
                <a:latin typeface="Andale Mono"/>
                <a:cs typeface="Andale Mono"/>
              </a:rPr>
              <a:t>    for (value &lt;- values) {</a:t>
            </a:r>
          </a:p>
          <a:p>
            <a:r>
              <a:rPr lang="en-US" b="0" dirty="0">
                <a:solidFill>
                  <a:srgbClr val="000000"/>
                </a:solidFill>
                <a:latin typeface="Andale Mono"/>
                <a:cs typeface="Andale Mono"/>
              </a:rPr>
              <a:t>      sum += value</a:t>
            </a:r>
          </a:p>
          <a:p>
            <a:r>
              <a:rPr lang="en-US" b="0" dirty="0">
                <a:solidFill>
                  <a:srgbClr val="000000"/>
                </a:solidFill>
                <a:latin typeface="Andale Mono"/>
                <a:cs typeface="Andale Mono"/>
              </a:rPr>
              <a:t>      </a:t>
            </a:r>
            <a:r>
              <a:rPr lang="en-US" b="0" dirty="0" err="1">
                <a:solidFill>
                  <a:srgbClr val="000000"/>
                </a:solidFill>
                <a:latin typeface="Andale Mono"/>
                <a:cs typeface="Andale Mono"/>
              </a:rPr>
              <a:t>cnt</a:t>
            </a:r>
            <a:r>
              <a:rPr lang="en-US" b="0" dirty="0">
                <a:solidFill>
                  <a:srgbClr val="000000"/>
                </a:solidFill>
                <a:latin typeface="Andale Mono"/>
                <a:cs typeface="Andale Mono"/>
              </a:rPr>
              <a:t> += 1</a:t>
            </a:r>
          </a:p>
          <a:p>
            <a:r>
              <a:rPr lang="en-US" b="0" dirty="0">
                <a:solidFill>
                  <a:srgbClr val="000000"/>
                </a:solidFill>
                <a:latin typeface="Andale Mono"/>
                <a:cs typeface="Andale Mono"/>
              </a:rPr>
              <a:t>    }</a:t>
            </a:r>
          </a:p>
          <a:p>
            <a:r>
              <a:rPr lang="en-US" b="0" dirty="0">
                <a:solidFill>
                  <a:srgbClr val="000000"/>
                </a:solidFill>
                <a:latin typeface="Andale Mono"/>
                <a:cs typeface="Andale Mono"/>
              </a:rPr>
              <a:t>    emit(key, (sum, </a:t>
            </a:r>
            <a:r>
              <a:rPr lang="en-US" b="0" dirty="0" err="1">
                <a:solidFill>
                  <a:srgbClr val="000000"/>
                </a:solidFill>
                <a:latin typeface="Andale Mono"/>
                <a:cs typeface="Andale Mono"/>
              </a:rPr>
              <a:t>cnt</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String,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[Pair]) = {</a:t>
            </a:r>
          </a:p>
          <a:p>
            <a:r>
              <a:rPr lang="en-US" b="0" dirty="0">
                <a:solidFill>
                  <a:srgbClr val="000000"/>
                </a:solidFill>
                <a:latin typeface="Andale Mono"/>
                <a:cs typeface="Andale Mono"/>
              </a:rPr>
              <a:t>    for ((s, c) &lt;- values) {</a:t>
            </a:r>
          </a:p>
          <a:p>
            <a:r>
              <a:rPr lang="en-US" b="0" dirty="0">
                <a:solidFill>
                  <a:srgbClr val="000000"/>
                </a:solidFill>
                <a:latin typeface="Andale Mono"/>
                <a:cs typeface="Andale Mono"/>
              </a:rPr>
              <a:t>      sum += s</a:t>
            </a:r>
          </a:p>
          <a:p>
            <a:r>
              <a:rPr lang="en-US" b="0" dirty="0">
                <a:solidFill>
                  <a:srgbClr val="000000"/>
                </a:solidFill>
                <a:latin typeface="Andale Mono"/>
                <a:cs typeface="Andale Mono"/>
              </a:rPr>
              <a:t>      </a:t>
            </a:r>
            <a:r>
              <a:rPr lang="en-US" b="0" dirty="0" err="1">
                <a:solidFill>
                  <a:srgbClr val="000000"/>
                </a:solidFill>
                <a:latin typeface="Andale Mono"/>
                <a:cs typeface="Andale Mono"/>
              </a:rPr>
              <a:t>cnt</a:t>
            </a:r>
            <a:r>
              <a:rPr lang="en-US" b="0" dirty="0">
                <a:solidFill>
                  <a:srgbClr val="000000"/>
                </a:solidFill>
                <a:latin typeface="Andale Mono"/>
                <a:cs typeface="Andale Mono"/>
              </a:rPr>
              <a:t> += c</a:t>
            </a:r>
          </a:p>
          <a:p>
            <a:r>
              <a:rPr lang="en-US" b="0" dirty="0">
                <a:solidFill>
                  <a:srgbClr val="000000"/>
                </a:solidFill>
                <a:latin typeface="Andale Mono"/>
                <a:cs typeface="Andale Mono"/>
              </a:rPr>
              <a:t>    }</a:t>
            </a:r>
          </a:p>
          <a:p>
            <a:r>
              <a:rPr lang="en-US" b="0" dirty="0">
                <a:solidFill>
                  <a:srgbClr val="000000"/>
                </a:solidFill>
                <a:latin typeface="Andale Mono"/>
                <a:cs typeface="Andale Mono"/>
              </a:rPr>
              <a:t>    emit(key, sum/</a:t>
            </a:r>
            <a:r>
              <a:rPr lang="en-US" b="0" dirty="0" err="1">
                <a:solidFill>
                  <a:srgbClr val="000000"/>
                </a:solidFill>
                <a:latin typeface="Andale Mono"/>
                <a:cs typeface="Andale Mono"/>
              </a:rPr>
              <a:t>cnt</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
        <p:nvSpPr>
          <p:cNvPr id="6" name="TextBox 5"/>
          <p:cNvSpPr txBox="1">
            <a:spLocks noChangeArrowheads="1"/>
          </p:cNvSpPr>
          <p:nvPr/>
        </p:nvSpPr>
        <p:spPr bwMode="auto">
          <a:xfrm>
            <a:off x="5486400" y="6019800"/>
            <a:ext cx="3171061"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Why doesn’t this work?</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Computing the Mean: Version 2</a:t>
            </a:r>
          </a:p>
        </p:txBody>
      </p:sp>
    </p:spTree>
    <p:extLst>
      <p:ext uri="{BB962C8B-B14F-4D97-AF65-F5344CB8AC3E}">
        <p14:creationId xmlns:p14="http://schemas.microsoft.com/office/powerpoint/2010/main" val="2349325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143000" y="1272600"/>
            <a:ext cx="7086600" cy="5509200"/>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String, value: </a:t>
            </a:r>
            <a:r>
              <a:rPr lang="en-US" b="0" dirty="0" err="1">
                <a:solidFill>
                  <a:srgbClr val="000000"/>
                </a:solidFill>
                <a:latin typeface="Andale Mono"/>
                <a:cs typeface="Andale Mono"/>
              </a:rPr>
              <a:t>Int</a:t>
            </a:r>
            <a:r>
              <a:rPr lang="en-US" b="0" dirty="0">
                <a:solidFill>
                  <a:srgbClr val="000000"/>
                </a:solidFill>
                <a:latin typeface="Andale Mono"/>
                <a:cs typeface="Andale Mono"/>
              </a:rPr>
              <a:t>) =</a:t>
            </a:r>
          </a:p>
          <a:p>
            <a:r>
              <a:rPr lang="en-US" b="0" dirty="0">
                <a:solidFill>
                  <a:srgbClr val="000000"/>
                </a:solidFill>
                <a:latin typeface="Andale Mono"/>
                <a:cs typeface="Andale Mono"/>
              </a:rPr>
              <a:t>    emit(key, (value, 1))</a:t>
            </a:r>
          </a:p>
          <a:p>
            <a:r>
              <a:rPr lang="en-US" b="0" dirty="0">
                <a:solidFill>
                  <a:srgbClr val="000000"/>
                </a:solidFill>
                <a:latin typeface="Andale Mono"/>
                <a:cs typeface="Andale Mono"/>
              </a:rPr>
              <a:t>}</a:t>
            </a:r>
          </a:p>
          <a:p>
            <a:r>
              <a:rPr lang="en-US" b="0" dirty="0">
                <a:solidFill>
                  <a:srgbClr val="000000"/>
                </a:solidFill>
                <a:latin typeface="Andale Mono"/>
                <a:cs typeface="Andale Mono"/>
              </a:rPr>
              <a:t>class Combiner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String,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[Pair]) = {</a:t>
            </a:r>
          </a:p>
          <a:p>
            <a:r>
              <a:rPr lang="en-US" b="0" dirty="0">
                <a:solidFill>
                  <a:srgbClr val="000000"/>
                </a:solidFill>
                <a:latin typeface="Andale Mono"/>
                <a:cs typeface="Andale Mono"/>
              </a:rPr>
              <a:t>    for ((s, c) &lt;- values) {</a:t>
            </a:r>
          </a:p>
          <a:p>
            <a:r>
              <a:rPr lang="en-US" b="0" dirty="0">
                <a:solidFill>
                  <a:srgbClr val="000000"/>
                </a:solidFill>
                <a:latin typeface="Andale Mono"/>
                <a:cs typeface="Andale Mono"/>
              </a:rPr>
              <a:t>      sum += s</a:t>
            </a:r>
          </a:p>
          <a:p>
            <a:r>
              <a:rPr lang="en-US" b="0" dirty="0">
                <a:solidFill>
                  <a:srgbClr val="000000"/>
                </a:solidFill>
                <a:latin typeface="Andale Mono"/>
                <a:cs typeface="Andale Mono"/>
              </a:rPr>
              <a:t>      </a:t>
            </a:r>
            <a:r>
              <a:rPr lang="en-US" b="0" dirty="0" err="1">
                <a:solidFill>
                  <a:srgbClr val="000000"/>
                </a:solidFill>
                <a:latin typeface="Andale Mono"/>
                <a:cs typeface="Andale Mono"/>
              </a:rPr>
              <a:t>cnt</a:t>
            </a:r>
            <a:r>
              <a:rPr lang="en-US" b="0" dirty="0">
                <a:solidFill>
                  <a:srgbClr val="000000"/>
                </a:solidFill>
                <a:latin typeface="Andale Mono"/>
                <a:cs typeface="Andale Mono"/>
              </a:rPr>
              <a:t> += c</a:t>
            </a:r>
          </a:p>
          <a:p>
            <a:r>
              <a:rPr lang="en-US" b="0" dirty="0">
                <a:solidFill>
                  <a:srgbClr val="000000"/>
                </a:solidFill>
                <a:latin typeface="Andale Mono"/>
                <a:cs typeface="Andale Mono"/>
              </a:rPr>
              <a:t>    }</a:t>
            </a:r>
          </a:p>
          <a:p>
            <a:r>
              <a:rPr lang="en-US" b="0" dirty="0">
                <a:solidFill>
                  <a:srgbClr val="000000"/>
                </a:solidFill>
                <a:latin typeface="Andale Mono"/>
                <a:cs typeface="Andale Mono"/>
              </a:rPr>
              <a:t>    emit(key, (sum, </a:t>
            </a:r>
            <a:r>
              <a:rPr lang="en-US" b="0" dirty="0" err="1">
                <a:solidFill>
                  <a:srgbClr val="000000"/>
                </a:solidFill>
                <a:latin typeface="Andale Mono"/>
                <a:cs typeface="Andale Mono"/>
              </a:rPr>
              <a:t>cnt</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String,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[Pair]) = {</a:t>
            </a:r>
          </a:p>
          <a:p>
            <a:r>
              <a:rPr lang="en-US" b="0" dirty="0">
                <a:solidFill>
                  <a:srgbClr val="000000"/>
                </a:solidFill>
                <a:latin typeface="Andale Mono"/>
                <a:cs typeface="Andale Mono"/>
              </a:rPr>
              <a:t>    for ((s, c) &lt;- values) {</a:t>
            </a:r>
          </a:p>
          <a:p>
            <a:r>
              <a:rPr lang="en-US" b="0" dirty="0">
                <a:solidFill>
                  <a:srgbClr val="000000"/>
                </a:solidFill>
                <a:latin typeface="Andale Mono"/>
                <a:cs typeface="Andale Mono"/>
              </a:rPr>
              <a:t>      sum += s</a:t>
            </a:r>
          </a:p>
          <a:p>
            <a:r>
              <a:rPr lang="en-US" b="0" dirty="0">
                <a:solidFill>
                  <a:srgbClr val="000000"/>
                </a:solidFill>
                <a:latin typeface="Andale Mono"/>
                <a:cs typeface="Andale Mono"/>
              </a:rPr>
              <a:t>      </a:t>
            </a:r>
            <a:r>
              <a:rPr lang="en-US" b="0" dirty="0" err="1">
                <a:solidFill>
                  <a:srgbClr val="000000"/>
                </a:solidFill>
                <a:latin typeface="Andale Mono"/>
                <a:cs typeface="Andale Mono"/>
              </a:rPr>
              <a:t>cnt</a:t>
            </a:r>
            <a:r>
              <a:rPr lang="en-US" b="0" dirty="0">
                <a:solidFill>
                  <a:srgbClr val="000000"/>
                </a:solidFill>
                <a:latin typeface="Andale Mono"/>
                <a:cs typeface="Andale Mono"/>
              </a:rPr>
              <a:t> += c</a:t>
            </a:r>
          </a:p>
          <a:p>
            <a:r>
              <a:rPr lang="en-US" b="0" dirty="0">
                <a:solidFill>
                  <a:srgbClr val="000000"/>
                </a:solidFill>
                <a:latin typeface="Andale Mono"/>
                <a:cs typeface="Andale Mono"/>
              </a:rPr>
              <a:t>    }</a:t>
            </a:r>
          </a:p>
          <a:p>
            <a:r>
              <a:rPr lang="en-US" b="0" dirty="0">
                <a:solidFill>
                  <a:srgbClr val="000000"/>
                </a:solidFill>
                <a:latin typeface="Andale Mono"/>
                <a:cs typeface="Andale Mono"/>
              </a:rPr>
              <a:t>    emit(key, sum/</a:t>
            </a:r>
            <a:r>
              <a:rPr lang="en-US" b="0" dirty="0" err="1">
                <a:solidFill>
                  <a:srgbClr val="000000"/>
                </a:solidFill>
                <a:latin typeface="Andale Mono"/>
                <a:cs typeface="Andale Mono"/>
              </a:rPr>
              <a:t>cnt</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Computing the Mean: Version 3</a:t>
            </a:r>
          </a:p>
        </p:txBody>
      </p:sp>
      <p:sp>
        <p:nvSpPr>
          <p:cNvPr id="9" name="TextBox 8"/>
          <p:cNvSpPr txBox="1">
            <a:spLocks noChangeArrowheads="1"/>
          </p:cNvSpPr>
          <p:nvPr/>
        </p:nvSpPr>
        <p:spPr bwMode="auto">
          <a:xfrm>
            <a:off x="6934200" y="6019800"/>
            <a:ext cx="957313"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F0000"/>
                </a:solidFill>
                <a:effectLst/>
                <a:uLnTx/>
                <a:uFillTx/>
                <a:latin typeface="Gill Sans"/>
                <a:cs typeface="Gill Sans"/>
              </a:rPr>
              <a:t>Fixed?</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Tree>
    <p:extLst>
      <p:ext uri="{BB962C8B-B14F-4D97-AF65-F5344CB8AC3E}">
        <p14:creationId xmlns:p14="http://schemas.microsoft.com/office/powerpoint/2010/main" val="2123434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Computing the Mean: Version 4</a:t>
            </a:r>
          </a:p>
        </p:txBody>
      </p:sp>
      <p:sp>
        <p:nvSpPr>
          <p:cNvPr id="8" name="Text Box 4"/>
          <p:cNvSpPr txBox="1">
            <a:spLocks noChangeArrowheads="1"/>
          </p:cNvSpPr>
          <p:nvPr/>
        </p:nvSpPr>
        <p:spPr bwMode="auto">
          <a:xfrm>
            <a:off x="1143000" y="1929348"/>
            <a:ext cx="7086600" cy="3785652"/>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sums = new Map()</a:t>
            </a:r>
          </a:p>
          <a:p>
            <a:r>
              <a:rPr lang="en-US" b="0" dirty="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counts = new Map()</a:t>
            </a:r>
          </a:p>
          <a:p>
            <a:endParaRPr lang="en-US" b="0" dirty="0">
              <a:solidFill>
                <a:srgbClr val="000000"/>
              </a:solidFill>
              <a:latin typeface="Andale Mono"/>
              <a:cs typeface="Andale Mono"/>
            </a:endParaRP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String, value: </a:t>
            </a:r>
            <a:r>
              <a:rPr lang="en-US" b="0" dirty="0" err="1">
                <a:solidFill>
                  <a:srgbClr val="000000"/>
                </a:solidFill>
                <a:latin typeface="Andale Mono"/>
                <a:cs typeface="Andale Mono"/>
              </a:rPr>
              <a:t>Int</a:t>
            </a:r>
            <a:r>
              <a:rPr lang="en-US" b="0" dirty="0">
                <a:solidFill>
                  <a:srgbClr val="000000"/>
                </a:solidFill>
                <a:latin typeface="Andale Mono"/>
                <a:cs typeface="Andale Mono"/>
              </a:rPr>
              <a:t>) = {</a:t>
            </a:r>
          </a:p>
          <a:p>
            <a:r>
              <a:rPr lang="en-US" b="0" dirty="0">
                <a:solidFill>
                  <a:srgbClr val="000000"/>
                </a:solidFill>
                <a:latin typeface="Andale Mono"/>
                <a:cs typeface="Andale Mono"/>
              </a:rPr>
              <a:t>    sums(key) += value</a:t>
            </a:r>
          </a:p>
          <a:p>
            <a:r>
              <a:rPr lang="en-US" b="0" dirty="0">
                <a:solidFill>
                  <a:srgbClr val="000000"/>
                </a:solidFill>
                <a:latin typeface="Andale Mono"/>
                <a:cs typeface="Andale Mono"/>
              </a:rPr>
              <a:t>    counts(key) += 1</a:t>
            </a:r>
          </a:p>
          <a:p>
            <a:r>
              <a:rPr lang="en-US" b="0" dirty="0">
                <a:solidFill>
                  <a:srgbClr val="000000"/>
                </a:solidFill>
                <a:latin typeface="Andale Mono"/>
                <a:cs typeface="Andale Mono"/>
              </a:rPr>
              <a:t>  }</a:t>
            </a:r>
          </a:p>
          <a:p>
            <a:endParaRPr lang="en-US" b="0" dirty="0">
              <a:solidFill>
                <a:srgbClr val="000000"/>
              </a:solidFill>
              <a:latin typeface="Andale Mono"/>
              <a:cs typeface="Andale Mono"/>
            </a:endParaRP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cleanup() = {</a:t>
            </a:r>
          </a:p>
          <a:p>
            <a:r>
              <a:rPr lang="en-US" b="0" dirty="0">
                <a:solidFill>
                  <a:srgbClr val="000000"/>
                </a:solidFill>
                <a:latin typeface="Andale Mono"/>
                <a:cs typeface="Andale Mono"/>
              </a:rPr>
              <a:t>    for (key &lt;- </a:t>
            </a:r>
            <a:r>
              <a:rPr lang="en-US" b="0" dirty="0" err="1">
                <a:solidFill>
                  <a:srgbClr val="000000"/>
                </a:solidFill>
                <a:latin typeface="Andale Mono"/>
                <a:cs typeface="Andale Mono"/>
              </a:rPr>
              <a:t>counts.keys</a:t>
            </a:r>
            <a:r>
              <a:rPr lang="en-US" b="0" dirty="0">
                <a:solidFill>
                  <a:srgbClr val="000000"/>
                </a:solidFill>
                <a:latin typeface="Andale Mono"/>
                <a:cs typeface="Andale Mono"/>
              </a:rPr>
              <a:t>) {</a:t>
            </a:r>
          </a:p>
          <a:p>
            <a:r>
              <a:rPr lang="en-US" b="0" dirty="0">
                <a:solidFill>
                  <a:srgbClr val="000000"/>
                </a:solidFill>
                <a:latin typeface="Andale Mono"/>
                <a:cs typeface="Andale Mono"/>
              </a:rPr>
              <a:t>      emit(key, (sums(key), counts(key)))</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
        <p:nvSpPr>
          <p:cNvPr id="9" name="TextBox 8"/>
          <p:cNvSpPr txBox="1">
            <a:spLocks noChangeArrowheads="1"/>
          </p:cNvSpPr>
          <p:nvPr/>
        </p:nvSpPr>
        <p:spPr bwMode="auto">
          <a:xfrm>
            <a:off x="5181600" y="6019800"/>
            <a:ext cx="365516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Are </a:t>
            </a:r>
            <a:r>
              <a:rPr kumimoji="0" lang="en-US" sz="2400" b="0" i="0" u="none" strike="noStrike" kern="0" cap="none" spc="0" normalizeH="0" baseline="0" noProof="0">
                <a:ln>
                  <a:noFill/>
                </a:ln>
                <a:solidFill>
                  <a:srgbClr val="FF0000"/>
                </a:solidFill>
                <a:effectLst/>
                <a:uLnTx/>
                <a:uFillTx/>
                <a:latin typeface="Gill Sans"/>
                <a:cs typeface="Gill Sans"/>
              </a:rPr>
              <a:t>combiners still needed?</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Tree>
    <p:extLst>
      <p:ext uri="{BB962C8B-B14F-4D97-AF65-F5344CB8AC3E}">
        <p14:creationId xmlns:p14="http://schemas.microsoft.com/office/powerpoint/2010/main" val="3931763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Performance</a:t>
            </a:r>
          </a:p>
        </p:txBody>
      </p:sp>
      <p:sp>
        <p:nvSpPr>
          <p:cNvPr id="4" name="TextBox 3"/>
          <p:cNvSpPr txBox="1"/>
          <p:nvPr/>
        </p:nvSpPr>
        <p:spPr>
          <a:xfrm>
            <a:off x="914400" y="3264273"/>
            <a:ext cx="2667000" cy="461665"/>
          </a:xfrm>
          <a:prstGeom prst="rect">
            <a:avLst/>
          </a:prstGeom>
          <a:noFill/>
        </p:spPr>
        <p:txBody>
          <a:bodyPr wrap="square" rtlCol="0">
            <a:spAutoFit/>
          </a:bodyPr>
          <a:lstStyle/>
          <a:p>
            <a:pPr lvl="0">
              <a:defRPr/>
            </a:pPr>
            <a:r>
              <a:rPr lang="en-US" sz="2400" b="0" kern="0" dirty="0">
                <a:solidFill>
                  <a:srgbClr val="000000"/>
                </a:solidFill>
                <a:latin typeface="Gill Sans"/>
                <a:cs typeface="Gill Sans"/>
              </a:rPr>
              <a:t>V1</a:t>
            </a:r>
          </a:p>
        </p:txBody>
      </p:sp>
      <p:sp>
        <p:nvSpPr>
          <p:cNvPr id="6" name="TextBox 5"/>
          <p:cNvSpPr txBox="1"/>
          <p:nvPr/>
        </p:nvSpPr>
        <p:spPr>
          <a:xfrm>
            <a:off x="914400" y="3796184"/>
            <a:ext cx="2667000" cy="461665"/>
          </a:xfrm>
          <a:prstGeom prst="rect">
            <a:avLst/>
          </a:prstGeom>
          <a:noFill/>
        </p:spPr>
        <p:txBody>
          <a:bodyPr wrap="square" rtlCol="0">
            <a:spAutoFit/>
          </a:bodyPr>
          <a:lstStyle/>
          <a:p>
            <a:pPr lvl="0">
              <a:defRPr/>
            </a:pPr>
            <a:r>
              <a:rPr lang="en-US" sz="2400" b="0" kern="0" dirty="0">
                <a:solidFill>
                  <a:srgbClr val="000000"/>
                </a:solidFill>
                <a:latin typeface="Gill Sans"/>
                <a:cs typeface="Gill Sans"/>
              </a:rPr>
              <a:t>V3</a:t>
            </a:r>
          </a:p>
        </p:txBody>
      </p:sp>
      <p:sp>
        <p:nvSpPr>
          <p:cNvPr id="7" name="TextBox 6"/>
          <p:cNvSpPr txBox="1"/>
          <p:nvPr/>
        </p:nvSpPr>
        <p:spPr>
          <a:xfrm>
            <a:off x="0" y="1066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200m integers across three char keys</a:t>
            </a:r>
          </a:p>
        </p:txBody>
      </p:sp>
      <p:sp>
        <p:nvSpPr>
          <p:cNvPr id="8" name="TextBox 7"/>
          <p:cNvSpPr txBox="1"/>
          <p:nvPr/>
        </p:nvSpPr>
        <p:spPr>
          <a:xfrm>
            <a:off x="914400" y="4329584"/>
            <a:ext cx="2667000" cy="461665"/>
          </a:xfrm>
          <a:prstGeom prst="rect">
            <a:avLst/>
          </a:prstGeom>
          <a:noFill/>
        </p:spPr>
        <p:txBody>
          <a:bodyPr wrap="square" rtlCol="0">
            <a:spAutoFit/>
          </a:bodyPr>
          <a:lstStyle/>
          <a:p>
            <a:pPr lvl="0">
              <a:defRPr/>
            </a:pPr>
            <a:r>
              <a:rPr lang="en-US" sz="2400" b="0" kern="0" dirty="0">
                <a:solidFill>
                  <a:srgbClr val="000000"/>
                </a:solidFill>
                <a:latin typeface="Gill Sans"/>
                <a:cs typeface="Gill Sans"/>
              </a:rPr>
              <a:t>V4</a:t>
            </a:r>
          </a:p>
        </p:txBody>
      </p:sp>
      <p:sp>
        <p:nvSpPr>
          <p:cNvPr id="9" name="TextBox 8"/>
          <p:cNvSpPr txBox="1"/>
          <p:nvPr/>
        </p:nvSpPr>
        <p:spPr>
          <a:xfrm>
            <a:off x="2667000" y="3264272"/>
            <a:ext cx="12192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~120s</a:t>
            </a:r>
          </a:p>
        </p:txBody>
      </p:sp>
      <p:sp>
        <p:nvSpPr>
          <p:cNvPr id="10" name="TextBox 9"/>
          <p:cNvSpPr txBox="1"/>
          <p:nvPr/>
        </p:nvSpPr>
        <p:spPr>
          <a:xfrm>
            <a:off x="2667000" y="3796183"/>
            <a:ext cx="12192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~90s</a:t>
            </a:r>
          </a:p>
        </p:txBody>
      </p:sp>
      <p:sp>
        <p:nvSpPr>
          <p:cNvPr id="11" name="TextBox 10"/>
          <p:cNvSpPr txBox="1"/>
          <p:nvPr/>
        </p:nvSpPr>
        <p:spPr>
          <a:xfrm>
            <a:off x="2667000" y="4328094"/>
            <a:ext cx="12192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~60s</a:t>
            </a:r>
          </a:p>
        </p:txBody>
      </p:sp>
      <p:sp>
        <p:nvSpPr>
          <p:cNvPr id="12" name="TextBox 11"/>
          <p:cNvSpPr txBox="1"/>
          <p:nvPr/>
        </p:nvSpPr>
        <p:spPr>
          <a:xfrm>
            <a:off x="4648200" y="3267249"/>
            <a:ext cx="12192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~120s</a:t>
            </a:r>
          </a:p>
        </p:txBody>
      </p:sp>
      <p:sp>
        <p:nvSpPr>
          <p:cNvPr id="13" name="TextBox 12"/>
          <p:cNvSpPr txBox="1"/>
          <p:nvPr/>
        </p:nvSpPr>
        <p:spPr>
          <a:xfrm>
            <a:off x="4648200" y="3799160"/>
            <a:ext cx="12192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~120s</a:t>
            </a:r>
          </a:p>
        </p:txBody>
      </p:sp>
      <p:sp>
        <p:nvSpPr>
          <p:cNvPr id="14" name="TextBox 13"/>
          <p:cNvSpPr txBox="1"/>
          <p:nvPr/>
        </p:nvSpPr>
        <p:spPr>
          <a:xfrm>
            <a:off x="4648200" y="4331071"/>
            <a:ext cx="12192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~90s</a:t>
            </a:r>
          </a:p>
        </p:txBody>
      </p:sp>
      <p:sp>
        <p:nvSpPr>
          <p:cNvPr id="15" name="TextBox 14"/>
          <p:cNvSpPr txBox="1"/>
          <p:nvPr/>
        </p:nvSpPr>
        <p:spPr>
          <a:xfrm>
            <a:off x="2438400" y="2590800"/>
            <a:ext cx="14478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Java</a:t>
            </a:r>
          </a:p>
        </p:txBody>
      </p:sp>
      <p:sp>
        <p:nvSpPr>
          <p:cNvPr id="16" name="TextBox 15"/>
          <p:cNvSpPr txBox="1"/>
          <p:nvPr/>
        </p:nvSpPr>
        <p:spPr>
          <a:xfrm>
            <a:off x="4419600" y="2590800"/>
            <a:ext cx="14478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Scala</a:t>
            </a:r>
          </a:p>
        </p:txBody>
      </p:sp>
      <p:sp>
        <p:nvSpPr>
          <p:cNvPr id="17" name="TextBox 16"/>
          <p:cNvSpPr txBox="1"/>
          <p:nvPr/>
        </p:nvSpPr>
        <p:spPr>
          <a:xfrm>
            <a:off x="4660900" y="4862982"/>
            <a:ext cx="1219200" cy="461665"/>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~70s</a:t>
            </a:r>
          </a:p>
        </p:txBody>
      </p:sp>
      <p:sp>
        <p:nvSpPr>
          <p:cNvPr id="18" name="TextBox 17"/>
          <p:cNvSpPr txBox="1"/>
          <p:nvPr/>
        </p:nvSpPr>
        <p:spPr>
          <a:xfrm>
            <a:off x="5867400" y="4338935"/>
            <a:ext cx="3048000" cy="461665"/>
          </a:xfrm>
          <a:prstGeom prst="rect">
            <a:avLst/>
          </a:prstGeom>
          <a:noFill/>
        </p:spPr>
        <p:txBody>
          <a:bodyPr wrap="square" rtlCol="0">
            <a:spAutoFit/>
          </a:bodyPr>
          <a:lstStyle/>
          <a:p>
            <a:pPr lvl="0">
              <a:defRPr/>
            </a:pPr>
            <a:r>
              <a:rPr lang="en-US" sz="2400" b="0" kern="0" dirty="0">
                <a:solidFill>
                  <a:srgbClr val="000000"/>
                </a:solidFill>
                <a:latin typeface="Gill Sans"/>
                <a:cs typeface="Gill Sans"/>
              </a:rPr>
              <a:t>(default HashMap)</a:t>
            </a:r>
          </a:p>
        </p:txBody>
      </p:sp>
      <p:sp>
        <p:nvSpPr>
          <p:cNvPr id="19" name="TextBox 18"/>
          <p:cNvSpPr txBox="1"/>
          <p:nvPr/>
        </p:nvSpPr>
        <p:spPr>
          <a:xfrm>
            <a:off x="5867400" y="4862982"/>
            <a:ext cx="3048000" cy="461665"/>
          </a:xfrm>
          <a:prstGeom prst="rect">
            <a:avLst/>
          </a:prstGeom>
          <a:noFill/>
        </p:spPr>
        <p:txBody>
          <a:bodyPr wrap="square" rtlCol="0">
            <a:spAutoFit/>
          </a:bodyPr>
          <a:lstStyle/>
          <a:p>
            <a:pPr lvl="0">
              <a:defRPr/>
            </a:pPr>
            <a:r>
              <a:rPr lang="en-US" sz="2400" b="0" kern="0" dirty="0">
                <a:solidFill>
                  <a:srgbClr val="000000"/>
                </a:solidFill>
                <a:latin typeface="Gill Sans"/>
                <a:cs typeface="Gill Sans"/>
              </a:rPr>
              <a:t>(optimized HashMap)</a:t>
            </a:r>
          </a:p>
        </p:txBody>
      </p:sp>
    </p:spTree>
    <p:extLst>
      <p:ext uri="{BB962C8B-B14F-4D97-AF65-F5344CB8AC3E}">
        <p14:creationId xmlns:p14="http://schemas.microsoft.com/office/powerpoint/2010/main" val="14258524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API*</a:t>
            </a:r>
          </a:p>
        </p:txBody>
      </p:sp>
      <p:sp>
        <p:nvSpPr>
          <p:cNvPr id="6" name="TextBox 5"/>
          <p:cNvSpPr txBox="1"/>
          <p:nvPr/>
        </p:nvSpPr>
        <p:spPr>
          <a:xfrm>
            <a:off x="0" y="1295400"/>
            <a:ext cx="9144000" cy="400110"/>
          </a:xfrm>
          <a:prstGeom prst="rect">
            <a:avLst/>
          </a:prstGeom>
          <a:noFill/>
        </p:spPr>
        <p:txBody>
          <a:bodyPr wrap="square" rtlCol="0">
            <a:spAutoFit/>
          </a:bodyPr>
          <a:lstStyle/>
          <a:p>
            <a:pPr lvl="0" algn="ctr">
              <a:defRPr/>
            </a:pPr>
            <a:r>
              <a:rPr lang="en-US" sz="2000" b="0" kern="0" dirty="0">
                <a:solidFill>
                  <a:srgbClr val="000000"/>
                </a:solidFill>
                <a:latin typeface="Andale Mono" charset="0"/>
                <a:ea typeface="Andale Mono" charset="0"/>
                <a:cs typeface="Andale Mono" charset="0"/>
              </a:rPr>
              <a:t>Mapper&lt;</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out</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out</a:t>
            </a:r>
            <a:r>
              <a:rPr lang="en-US" sz="2000" b="0" kern="0" dirty="0">
                <a:solidFill>
                  <a:srgbClr val="000000"/>
                </a:solidFill>
                <a:latin typeface="Andale Mono" charset="0"/>
                <a:ea typeface="Andale Mono" charset="0"/>
                <a:cs typeface="Andale Mono" charset="0"/>
              </a:rPr>
              <a:t>&gt;</a:t>
            </a:r>
          </a:p>
        </p:txBody>
      </p:sp>
      <p:grpSp>
        <p:nvGrpSpPr>
          <p:cNvPr id="2" name="Group 1"/>
          <p:cNvGrpSpPr/>
          <p:nvPr/>
        </p:nvGrpSpPr>
        <p:grpSpPr>
          <a:xfrm>
            <a:off x="0" y="1771710"/>
            <a:ext cx="9144000" cy="666690"/>
            <a:chOff x="0" y="2891135"/>
            <a:chExt cx="9144000" cy="666690"/>
          </a:xfrm>
        </p:grpSpPr>
        <p:sp>
          <p:nvSpPr>
            <p:cNvPr id="7" name="TextBox 6"/>
            <p:cNvSpPr txBox="1"/>
            <p:nvPr/>
          </p:nvSpPr>
          <p:spPr>
            <a:xfrm>
              <a:off x="0" y="3157715"/>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at the start of the task</a:t>
              </a:r>
            </a:p>
          </p:txBody>
        </p:sp>
        <p:sp>
          <p:nvSpPr>
            <p:cNvPr id="10" name="TextBox 9"/>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setup(</a:t>
              </a:r>
              <a:r>
                <a:rPr lang="en-US" b="0" kern="0" dirty="0" err="1">
                  <a:solidFill>
                    <a:srgbClr val="000000"/>
                  </a:solidFill>
                  <a:latin typeface="Andale Mono" charset="0"/>
                  <a:ea typeface="Andale Mono" charset="0"/>
                  <a:cs typeface="Andale Mono" charset="0"/>
                </a:rPr>
                <a:t>Mapper.Context</a:t>
              </a:r>
              <a:r>
                <a:rPr lang="en-US" b="0" kern="0" dirty="0">
                  <a:solidFill>
                    <a:srgbClr val="000000"/>
                  </a:solidFill>
                  <a:latin typeface="Andale Mono" charset="0"/>
                  <a:ea typeface="Andale Mono" charset="0"/>
                  <a:cs typeface="Andale Mono" charset="0"/>
                </a:rPr>
                <a:t> context)</a:t>
              </a:r>
            </a:p>
          </p:txBody>
        </p:sp>
      </p:grpSp>
      <p:grpSp>
        <p:nvGrpSpPr>
          <p:cNvPr id="19" name="Group 18"/>
          <p:cNvGrpSpPr/>
          <p:nvPr/>
        </p:nvGrpSpPr>
        <p:grpSpPr>
          <a:xfrm>
            <a:off x="0" y="2391250"/>
            <a:ext cx="9144000" cy="656750"/>
            <a:chOff x="0" y="2891135"/>
            <a:chExt cx="9144000" cy="656750"/>
          </a:xfrm>
        </p:grpSpPr>
        <p:sp>
          <p:nvSpPr>
            <p:cNvPr id="20" name="TextBox 19"/>
            <p:cNvSpPr txBox="1"/>
            <p:nvPr/>
          </p:nvSpPr>
          <p:spPr>
            <a:xfrm>
              <a:off x="0" y="3147775"/>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for each key/value pair in the input split</a:t>
              </a:r>
            </a:p>
          </p:txBody>
        </p:sp>
        <p:sp>
          <p:nvSpPr>
            <p:cNvPr id="21" name="TextBox 20"/>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map(K</a:t>
              </a:r>
              <a:r>
                <a:rPr lang="en-US" b="0" kern="0" baseline="-25000" dirty="0">
                  <a:solidFill>
                    <a:srgbClr val="000000"/>
                  </a:solidFill>
                  <a:latin typeface="Andale Mono" charset="0"/>
                  <a:ea typeface="Andale Mono" charset="0"/>
                  <a:cs typeface="Andale Mono" charset="0"/>
                </a:rPr>
                <a:t>in</a:t>
              </a:r>
              <a:r>
                <a:rPr lang="en-US" b="0" kern="0" dirty="0">
                  <a:solidFill>
                    <a:srgbClr val="000000"/>
                  </a:solidFill>
                  <a:latin typeface="Andale Mono" charset="0"/>
                  <a:ea typeface="Andale Mono" charset="0"/>
                  <a:cs typeface="Andale Mono" charset="0"/>
                </a:rPr>
                <a:t> key, V</a:t>
              </a:r>
              <a:r>
                <a:rPr lang="en-US" b="0" kern="0" baseline="-25000" dirty="0">
                  <a:solidFill>
                    <a:srgbClr val="000000"/>
                  </a:solidFill>
                  <a:latin typeface="Andale Mono" charset="0"/>
                  <a:ea typeface="Andale Mono" charset="0"/>
                  <a:cs typeface="Andale Mono" charset="0"/>
                </a:rPr>
                <a:t>in</a:t>
              </a:r>
              <a:r>
                <a:rPr lang="en-US" b="0" kern="0" dirty="0">
                  <a:solidFill>
                    <a:srgbClr val="000000"/>
                  </a:solidFill>
                  <a:latin typeface="Andale Mono" charset="0"/>
                  <a:ea typeface="Andale Mono" charset="0"/>
                  <a:cs typeface="Andale Mono" charset="0"/>
                </a:rPr>
                <a:t> value, </a:t>
              </a:r>
              <a:r>
                <a:rPr lang="en-US" b="0" kern="0" dirty="0" err="1">
                  <a:solidFill>
                    <a:srgbClr val="000000"/>
                  </a:solidFill>
                  <a:latin typeface="Andale Mono" charset="0"/>
                  <a:ea typeface="Andale Mono" charset="0"/>
                  <a:cs typeface="Andale Mono" charset="0"/>
                </a:rPr>
                <a:t>Mapper.Context</a:t>
              </a:r>
              <a:r>
                <a:rPr lang="en-US" b="0" kern="0" dirty="0">
                  <a:solidFill>
                    <a:srgbClr val="000000"/>
                  </a:solidFill>
                  <a:latin typeface="Andale Mono" charset="0"/>
                  <a:ea typeface="Andale Mono" charset="0"/>
                  <a:cs typeface="Andale Mono" charset="0"/>
                </a:rPr>
                <a:t> context)</a:t>
              </a:r>
            </a:p>
          </p:txBody>
        </p:sp>
      </p:grpSp>
      <p:grpSp>
        <p:nvGrpSpPr>
          <p:cNvPr id="22" name="Group 21"/>
          <p:cNvGrpSpPr/>
          <p:nvPr/>
        </p:nvGrpSpPr>
        <p:grpSpPr>
          <a:xfrm>
            <a:off x="0" y="3024425"/>
            <a:ext cx="9144000" cy="633175"/>
            <a:chOff x="0" y="2891135"/>
            <a:chExt cx="9144000" cy="633175"/>
          </a:xfrm>
        </p:grpSpPr>
        <p:sp>
          <p:nvSpPr>
            <p:cNvPr id="23" name="TextBox 22"/>
            <p:cNvSpPr txBox="1"/>
            <p:nvPr/>
          </p:nvSpPr>
          <p:spPr>
            <a:xfrm>
              <a:off x="0" y="3124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at the end of the task</a:t>
              </a:r>
            </a:p>
          </p:txBody>
        </p:sp>
        <p:sp>
          <p:nvSpPr>
            <p:cNvPr id="24" name="TextBox 23"/>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cleanup(</a:t>
              </a:r>
              <a:r>
                <a:rPr lang="en-US" b="0" kern="0" dirty="0" err="1">
                  <a:solidFill>
                    <a:srgbClr val="000000"/>
                  </a:solidFill>
                  <a:latin typeface="Andale Mono" charset="0"/>
                  <a:ea typeface="Andale Mono" charset="0"/>
                  <a:cs typeface="Andale Mono" charset="0"/>
                </a:rPr>
                <a:t>Mapper.Context</a:t>
              </a:r>
              <a:r>
                <a:rPr lang="en-US" b="0" kern="0" dirty="0">
                  <a:solidFill>
                    <a:srgbClr val="000000"/>
                  </a:solidFill>
                  <a:latin typeface="Andale Mono" charset="0"/>
                  <a:ea typeface="Andale Mono" charset="0"/>
                  <a:cs typeface="Andale Mono" charset="0"/>
                </a:rPr>
                <a:t> context)</a:t>
              </a:r>
            </a:p>
          </p:txBody>
        </p:sp>
      </p:grpSp>
      <p:sp>
        <p:nvSpPr>
          <p:cNvPr id="45" name="TextBox 44"/>
          <p:cNvSpPr txBox="1">
            <a:spLocks noChangeArrowheads="1"/>
          </p:cNvSpPr>
          <p:nvPr/>
        </p:nvSpPr>
        <p:spPr bwMode="auto">
          <a:xfrm>
            <a:off x="5172740" y="6519446"/>
            <a:ext cx="3971260" cy="338554"/>
          </a:xfrm>
          <a:prstGeom prst="rect">
            <a:avLst/>
          </a:prstGeom>
          <a:noFill/>
          <a:ln w="9525">
            <a:noFill/>
            <a:miter lim="800000"/>
            <a:headEnd/>
            <a:tailEnd/>
          </a:ln>
        </p:spPr>
        <p:txBody>
          <a:bodyPr wrap="none">
            <a:spAutoFit/>
          </a:bodyPr>
          <a:lstStyle/>
          <a:p>
            <a:r>
              <a:rPr lang="en-US" b="0" dirty="0">
                <a:solidFill>
                  <a:schemeClr val="bg1"/>
                </a:solidFill>
                <a:latin typeface="Gill Sans"/>
                <a:cs typeface="Gill Sans"/>
              </a:rPr>
              <a:t>*Note that there are two versions of the API!</a:t>
            </a:r>
          </a:p>
        </p:txBody>
      </p:sp>
      <p:sp>
        <p:nvSpPr>
          <p:cNvPr id="56" name="TextBox 55"/>
          <p:cNvSpPr txBox="1"/>
          <p:nvPr/>
        </p:nvSpPr>
        <p:spPr>
          <a:xfrm>
            <a:off x="0" y="3886200"/>
            <a:ext cx="9144000" cy="400110"/>
          </a:xfrm>
          <a:prstGeom prst="rect">
            <a:avLst/>
          </a:prstGeom>
          <a:noFill/>
        </p:spPr>
        <p:txBody>
          <a:bodyPr wrap="square" rtlCol="0">
            <a:spAutoFit/>
          </a:bodyPr>
          <a:lstStyle/>
          <a:p>
            <a:pPr lvl="0" algn="ctr">
              <a:defRPr/>
            </a:pPr>
            <a:r>
              <a:rPr lang="en-US" sz="2000" b="0" kern="0" dirty="0">
                <a:solidFill>
                  <a:srgbClr val="000000"/>
                </a:solidFill>
                <a:latin typeface="Andale Mono" charset="0"/>
                <a:ea typeface="Andale Mono" charset="0"/>
                <a:cs typeface="Andale Mono" charset="0"/>
              </a:rPr>
              <a:t>Reducer&lt;</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out</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out</a:t>
            </a:r>
            <a:r>
              <a:rPr lang="en-US" sz="2000" b="0" kern="0" dirty="0">
                <a:solidFill>
                  <a:srgbClr val="000000"/>
                </a:solidFill>
                <a:latin typeface="Andale Mono" charset="0"/>
                <a:ea typeface="Andale Mono" charset="0"/>
                <a:cs typeface="Andale Mono" charset="0"/>
              </a:rPr>
              <a:t>&gt;/Combiner&lt;</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out</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out</a:t>
            </a:r>
            <a:r>
              <a:rPr lang="en-US" sz="2000" b="0" kern="0" dirty="0">
                <a:solidFill>
                  <a:srgbClr val="000000"/>
                </a:solidFill>
                <a:latin typeface="Andale Mono" charset="0"/>
                <a:ea typeface="Andale Mono" charset="0"/>
                <a:cs typeface="Andale Mono" charset="0"/>
              </a:rPr>
              <a:t>&gt;</a:t>
            </a:r>
          </a:p>
        </p:txBody>
      </p:sp>
      <p:grpSp>
        <p:nvGrpSpPr>
          <p:cNvPr id="57" name="Group 56"/>
          <p:cNvGrpSpPr/>
          <p:nvPr/>
        </p:nvGrpSpPr>
        <p:grpSpPr>
          <a:xfrm>
            <a:off x="0" y="4362510"/>
            <a:ext cx="9144000" cy="666690"/>
            <a:chOff x="0" y="2891135"/>
            <a:chExt cx="9144000" cy="666690"/>
          </a:xfrm>
        </p:grpSpPr>
        <p:sp>
          <p:nvSpPr>
            <p:cNvPr id="58" name="TextBox 57"/>
            <p:cNvSpPr txBox="1"/>
            <p:nvPr/>
          </p:nvSpPr>
          <p:spPr>
            <a:xfrm>
              <a:off x="0" y="3157715"/>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at the start of the task</a:t>
              </a:r>
            </a:p>
          </p:txBody>
        </p:sp>
        <p:sp>
          <p:nvSpPr>
            <p:cNvPr id="59" name="TextBox 58"/>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setup(</a:t>
              </a:r>
              <a:r>
                <a:rPr lang="en-US" b="0" kern="0" dirty="0" err="1">
                  <a:solidFill>
                    <a:srgbClr val="000000"/>
                  </a:solidFill>
                  <a:latin typeface="Andale Mono" charset="0"/>
                  <a:ea typeface="Andale Mono" charset="0"/>
                  <a:cs typeface="Andale Mono" charset="0"/>
                </a:rPr>
                <a:t>Reducer.Context</a:t>
              </a:r>
              <a:r>
                <a:rPr lang="en-US" b="0" kern="0" dirty="0">
                  <a:solidFill>
                    <a:srgbClr val="000000"/>
                  </a:solidFill>
                  <a:latin typeface="Andale Mono" charset="0"/>
                  <a:ea typeface="Andale Mono" charset="0"/>
                  <a:cs typeface="Andale Mono" charset="0"/>
                </a:rPr>
                <a:t> context)</a:t>
              </a:r>
            </a:p>
          </p:txBody>
        </p:sp>
      </p:grpSp>
      <p:grpSp>
        <p:nvGrpSpPr>
          <p:cNvPr id="60" name="Group 59"/>
          <p:cNvGrpSpPr/>
          <p:nvPr/>
        </p:nvGrpSpPr>
        <p:grpSpPr>
          <a:xfrm>
            <a:off x="0" y="4982050"/>
            <a:ext cx="9144000" cy="656750"/>
            <a:chOff x="0" y="2891135"/>
            <a:chExt cx="9144000" cy="656750"/>
          </a:xfrm>
        </p:grpSpPr>
        <p:sp>
          <p:nvSpPr>
            <p:cNvPr id="61" name="TextBox 60"/>
            <p:cNvSpPr txBox="1"/>
            <p:nvPr/>
          </p:nvSpPr>
          <p:spPr>
            <a:xfrm>
              <a:off x="0" y="3147775"/>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for each key</a:t>
              </a:r>
            </a:p>
          </p:txBody>
        </p:sp>
        <p:sp>
          <p:nvSpPr>
            <p:cNvPr id="62" name="TextBox 61"/>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reduce(K</a:t>
              </a:r>
              <a:r>
                <a:rPr lang="en-US" b="0" kern="0" baseline="-25000" dirty="0">
                  <a:solidFill>
                    <a:srgbClr val="000000"/>
                  </a:solidFill>
                  <a:latin typeface="Andale Mono" charset="0"/>
                  <a:ea typeface="Andale Mono" charset="0"/>
                  <a:cs typeface="Andale Mono" charset="0"/>
                </a:rPr>
                <a:t>in</a:t>
              </a:r>
              <a:r>
                <a:rPr lang="en-US" b="0" kern="0" dirty="0">
                  <a:solidFill>
                    <a:srgbClr val="000000"/>
                  </a:solidFill>
                  <a:latin typeface="Andale Mono" charset="0"/>
                  <a:ea typeface="Andale Mono" charset="0"/>
                  <a:cs typeface="Andale Mono" charset="0"/>
                </a:rPr>
                <a:t> key, </a:t>
              </a:r>
              <a:r>
                <a:rPr lang="en-US" b="0" kern="0" dirty="0" err="1">
                  <a:solidFill>
                    <a:srgbClr val="000000"/>
                  </a:solidFill>
                  <a:latin typeface="Andale Mono" charset="0"/>
                  <a:ea typeface="Andale Mono" charset="0"/>
                  <a:cs typeface="Andale Mono" charset="0"/>
                </a:rPr>
                <a:t>Iterable</a:t>
              </a:r>
              <a:r>
                <a:rPr lang="en-US" b="0" kern="0" dirty="0">
                  <a:solidFill>
                    <a:srgbClr val="000000"/>
                  </a:solidFill>
                  <a:latin typeface="Andale Mono" charset="0"/>
                  <a:ea typeface="Andale Mono" charset="0"/>
                  <a:cs typeface="Andale Mono" charset="0"/>
                </a:rPr>
                <a:t>&lt;V</a:t>
              </a:r>
              <a:r>
                <a:rPr lang="en-US" b="0" kern="0" baseline="-25000" dirty="0">
                  <a:solidFill>
                    <a:srgbClr val="000000"/>
                  </a:solidFill>
                  <a:latin typeface="Andale Mono" charset="0"/>
                  <a:ea typeface="Andale Mono" charset="0"/>
                  <a:cs typeface="Andale Mono" charset="0"/>
                </a:rPr>
                <a:t>in</a:t>
              </a:r>
              <a:r>
                <a:rPr lang="en-US" b="0" kern="0" dirty="0">
                  <a:solidFill>
                    <a:srgbClr val="000000"/>
                  </a:solidFill>
                  <a:latin typeface="Andale Mono" charset="0"/>
                  <a:ea typeface="Andale Mono" charset="0"/>
                  <a:cs typeface="Andale Mono" charset="0"/>
                </a:rPr>
                <a:t>&gt; values, </a:t>
              </a:r>
              <a:r>
                <a:rPr lang="en-US" b="0" kern="0" dirty="0" err="1">
                  <a:solidFill>
                    <a:srgbClr val="000000"/>
                  </a:solidFill>
                  <a:latin typeface="Andale Mono" charset="0"/>
                  <a:ea typeface="Andale Mono" charset="0"/>
                  <a:cs typeface="Andale Mono" charset="0"/>
                </a:rPr>
                <a:t>Reducer.Context</a:t>
              </a:r>
              <a:r>
                <a:rPr lang="en-US" b="0" kern="0" dirty="0">
                  <a:solidFill>
                    <a:srgbClr val="000000"/>
                  </a:solidFill>
                  <a:latin typeface="Andale Mono" charset="0"/>
                  <a:ea typeface="Andale Mono" charset="0"/>
                  <a:cs typeface="Andale Mono" charset="0"/>
                </a:rPr>
                <a:t> context)</a:t>
              </a:r>
            </a:p>
          </p:txBody>
        </p:sp>
      </p:grpSp>
      <p:grpSp>
        <p:nvGrpSpPr>
          <p:cNvPr id="63" name="Group 62"/>
          <p:cNvGrpSpPr/>
          <p:nvPr/>
        </p:nvGrpSpPr>
        <p:grpSpPr>
          <a:xfrm>
            <a:off x="0" y="5596115"/>
            <a:ext cx="9144000" cy="652285"/>
            <a:chOff x="0" y="2891135"/>
            <a:chExt cx="9144000" cy="652285"/>
          </a:xfrm>
        </p:grpSpPr>
        <p:sp>
          <p:nvSpPr>
            <p:cNvPr id="64" name="TextBox 63"/>
            <p:cNvSpPr txBox="1"/>
            <p:nvPr/>
          </p:nvSpPr>
          <p:spPr>
            <a:xfrm>
              <a:off x="0" y="314331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at the end of the task</a:t>
              </a:r>
            </a:p>
          </p:txBody>
        </p:sp>
        <p:sp>
          <p:nvSpPr>
            <p:cNvPr id="65" name="TextBox 64"/>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cleanup(</a:t>
              </a:r>
              <a:r>
                <a:rPr lang="en-US" b="0" kern="0" dirty="0" err="1">
                  <a:solidFill>
                    <a:srgbClr val="000000"/>
                  </a:solidFill>
                  <a:latin typeface="Andale Mono" charset="0"/>
                  <a:ea typeface="Andale Mono" charset="0"/>
                  <a:cs typeface="Andale Mono" charset="0"/>
                </a:rPr>
                <a:t>Reducer.Context</a:t>
              </a:r>
              <a:r>
                <a:rPr lang="en-US" b="0" kern="0" dirty="0">
                  <a:solidFill>
                    <a:srgbClr val="000000"/>
                  </a:solidFill>
                  <a:latin typeface="Andale Mono" charset="0"/>
                  <a:ea typeface="Andale Mono" charset="0"/>
                  <a:cs typeface="Andale Mono" charset="0"/>
                </a:rPr>
                <a:t> context)</a:t>
              </a:r>
            </a:p>
          </p:txBody>
        </p:sp>
      </p:grpSp>
    </p:spTree>
    <p:extLst>
      <p:ext uri="{BB962C8B-B14F-4D97-AF65-F5344CB8AC3E}">
        <p14:creationId xmlns:p14="http://schemas.microsoft.com/office/powerpoint/2010/main" val="357371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BF_00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10289572" cy="6858000"/>
          </a:xfrm>
          <a:prstGeom prst="rect">
            <a:avLst/>
          </a:prstGeom>
        </p:spPr>
      </p:pic>
      <p:sp>
        <p:nvSpPr>
          <p:cNvPr id="3" name="TextBox 4"/>
          <p:cNvSpPr txBox="1">
            <a:spLocks noChangeArrowheads="1"/>
          </p:cNvSpPr>
          <p:nvPr/>
        </p:nvSpPr>
        <p:spPr bwMode="auto">
          <a:xfrm>
            <a:off x="0" y="6611938"/>
            <a:ext cx="1075773" cy="246221"/>
          </a:xfrm>
          <a:prstGeom prst="rect">
            <a:avLst/>
          </a:prstGeom>
          <a:noFill/>
          <a:ln w="9525">
            <a:noFill/>
            <a:miter lim="800000"/>
            <a:headEnd/>
            <a:tailEnd/>
          </a:ln>
        </p:spPr>
        <p:txBody>
          <a:bodyPr wrap="none">
            <a:spAutoFit/>
          </a:bodyPr>
          <a:lstStyle/>
          <a:p>
            <a:r>
              <a:rPr lang="en-US" sz="1000" b="0" dirty="0"/>
              <a:t>Source: Google</a:t>
            </a:r>
          </a:p>
        </p:txBody>
      </p:sp>
      <p:sp>
        <p:nvSpPr>
          <p:cNvPr id="5" name="Title 1"/>
          <p:cNvSpPr txBox="1">
            <a:spLocks/>
          </p:cNvSpPr>
          <p:nvPr/>
        </p:nvSpPr>
        <p:spPr>
          <a:xfrm>
            <a:off x="0" y="2209800"/>
            <a:ext cx="9144000" cy="685800"/>
          </a:xfrm>
          <a:prstGeom prst="rect">
            <a:avLst/>
          </a:prstGeom>
        </p:spPr>
        <p:txBody>
          <a:bodyPr/>
          <a:lstStyle/>
          <a:p>
            <a:pPr lvl="0" algn="ctr">
              <a:defRPr/>
            </a:pPr>
            <a:r>
              <a:rPr lang="en-US" sz="3600" b="0" kern="0" dirty="0">
                <a:latin typeface="Gill Sans"/>
                <a:cs typeface="Gill Sans"/>
              </a:rPr>
              <a:t>MapReduce</a:t>
            </a:r>
          </a:p>
        </p:txBody>
      </p:sp>
    </p:spTree>
    <p:extLst>
      <p:ext uri="{BB962C8B-B14F-4D97-AF65-F5344CB8AC3E}">
        <p14:creationId xmlns:p14="http://schemas.microsoft.com/office/powerpoint/2010/main" val="13006154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Algorithm Design: Running Example</a:t>
            </a:r>
          </a:p>
        </p:txBody>
      </p:sp>
      <p:sp>
        <p:nvSpPr>
          <p:cNvPr id="4" name="TextBox 3"/>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Term co-occurrence matrix for a text collection</a:t>
            </a:r>
          </a:p>
        </p:txBody>
      </p:sp>
      <p:sp>
        <p:nvSpPr>
          <p:cNvPr id="6" name="TextBox 5"/>
          <p:cNvSpPr txBox="1"/>
          <p:nvPr/>
        </p:nvSpPr>
        <p:spPr>
          <a:xfrm>
            <a:off x="0" y="2438400"/>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 = N x N matrix (N = vocabulary size)</a:t>
            </a:r>
          </a:p>
          <a:p>
            <a:pPr lvl="0" algn="ctr">
              <a:defRPr/>
            </a:pPr>
            <a:r>
              <a:rPr lang="en-US" sz="2000" b="0" kern="0" dirty="0" err="1">
                <a:solidFill>
                  <a:srgbClr val="0070C0"/>
                </a:solidFill>
                <a:latin typeface="Gill Sans"/>
                <a:cs typeface="Gill Sans"/>
              </a:rPr>
              <a:t>M</a:t>
            </a:r>
            <a:r>
              <a:rPr lang="en-US" sz="2000" b="0" kern="0" baseline="-25000" dirty="0" err="1">
                <a:solidFill>
                  <a:srgbClr val="0070C0"/>
                </a:solidFill>
                <a:latin typeface="Gill Sans"/>
                <a:cs typeface="Gill Sans"/>
              </a:rPr>
              <a:t>ij</a:t>
            </a:r>
            <a:r>
              <a:rPr lang="en-US" sz="2000" b="0" kern="0" dirty="0">
                <a:solidFill>
                  <a:srgbClr val="0070C0"/>
                </a:solidFill>
                <a:latin typeface="Gill Sans"/>
                <a:cs typeface="Gill Sans"/>
              </a:rPr>
              <a:t>: number of times </a:t>
            </a:r>
            <a:r>
              <a:rPr lang="en-US" sz="2000" b="0" i="1" kern="0" dirty="0" err="1">
                <a:solidFill>
                  <a:srgbClr val="0070C0"/>
                </a:solidFill>
                <a:latin typeface="Gill Sans"/>
                <a:cs typeface="Gill Sans"/>
              </a:rPr>
              <a:t>i</a:t>
            </a:r>
            <a:r>
              <a:rPr lang="en-US" sz="2000" b="0" kern="0" dirty="0">
                <a:solidFill>
                  <a:srgbClr val="0070C0"/>
                </a:solidFill>
                <a:latin typeface="Gill Sans"/>
                <a:cs typeface="Gill Sans"/>
              </a:rPr>
              <a:t> and </a:t>
            </a:r>
            <a:r>
              <a:rPr lang="en-US" sz="2000" b="0" i="1" kern="0" dirty="0">
                <a:solidFill>
                  <a:srgbClr val="0070C0"/>
                </a:solidFill>
                <a:latin typeface="Gill Sans"/>
                <a:cs typeface="Gill Sans"/>
              </a:rPr>
              <a:t>j</a:t>
            </a:r>
            <a:r>
              <a:rPr lang="en-US" sz="2000" b="0" kern="0" dirty="0">
                <a:solidFill>
                  <a:srgbClr val="0070C0"/>
                </a:solidFill>
                <a:latin typeface="Gill Sans"/>
                <a:cs typeface="Gill Sans"/>
              </a:rPr>
              <a:t> co-occur in some context </a:t>
            </a:r>
            <a:br>
              <a:rPr lang="en-US" sz="2000" b="0" kern="0" dirty="0">
                <a:solidFill>
                  <a:srgbClr val="0070C0"/>
                </a:solidFill>
                <a:latin typeface="Gill Sans"/>
                <a:cs typeface="Gill Sans"/>
              </a:rPr>
            </a:br>
            <a:r>
              <a:rPr lang="en-US" sz="2000" b="0" kern="0" dirty="0">
                <a:solidFill>
                  <a:srgbClr val="0070C0"/>
                </a:solidFill>
                <a:latin typeface="Gill Sans"/>
                <a:cs typeface="Gill Sans"/>
              </a:rPr>
              <a:t>(for concreteness, let’s say context = sentence)</a:t>
            </a:r>
          </a:p>
        </p:txBody>
      </p:sp>
      <p:sp>
        <p:nvSpPr>
          <p:cNvPr id="10" name="TextBox 9"/>
          <p:cNvSpPr txBox="1"/>
          <p:nvPr/>
        </p:nvSpPr>
        <p:spPr>
          <a:xfrm>
            <a:off x="0" y="3606463"/>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Why?</a:t>
            </a:r>
          </a:p>
        </p:txBody>
      </p:sp>
      <p:sp>
        <p:nvSpPr>
          <p:cNvPr id="11" name="TextBox 10"/>
          <p:cNvSpPr txBox="1"/>
          <p:nvPr/>
        </p:nvSpPr>
        <p:spPr>
          <a:xfrm>
            <a:off x="0" y="3987463"/>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Distributional profiles as a way of measuring semantic distance</a:t>
            </a:r>
          </a:p>
          <a:p>
            <a:pPr lvl="0" algn="ctr">
              <a:defRPr/>
            </a:pPr>
            <a:r>
              <a:rPr lang="en-US" sz="2000" b="0" kern="0" dirty="0">
                <a:solidFill>
                  <a:srgbClr val="0070C0"/>
                </a:solidFill>
                <a:latin typeface="Gill Sans"/>
                <a:cs typeface="Gill Sans"/>
              </a:rPr>
              <a:t>Semantic distance useful for many language processing tasks</a:t>
            </a:r>
          </a:p>
          <a:p>
            <a:pPr lvl="0" algn="ctr">
              <a:defRPr/>
            </a:pPr>
            <a:r>
              <a:rPr lang="en-US" sz="2000" b="0" kern="0" dirty="0">
                <a:solidFill>
                  <a:srgbClr val="0070C0"/>
                </a:solidFill>
                <a:latin typeface="Gill Sans"/>
                <a:cs typeface="Gill Sans"/>
              </a:rPr>
              <a:t>Applications in lots of other domains</a:t>
            </a:r>
          </a:p>
        </p:txBody>
      </p:sp>
    </p:spTree>
    <p:extLst>
      <p:ext uri="{BB962C8B-B14F-4D97-AF65-F5344CB8AC3E}">
        <p14:creationId xmlns:p14="http://schemas.microsoft.com/office/powerpoint/2010/main" val="27753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Large Counting Problems</a:t>
            </a:r>
          </a:p>
        </p:txBody>
      </p:sp>
      <p:sp>
        <p:nvSpPr>
          <p:cNvPr id="4" name="TextBox 3"/>
          <p:cNvSpPr txBox="1"/>
          <p:nvPr/>
        </p:nvSpPr>
        <p:spPr>
          <a:xfrm>
            <a:off x="0" y="1781651"/>
            <a:ext cx="9144000" cy="830997"/>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Term co-occurrence matrix for a text collection</a:t>
            </a:r>
            <a:br>
              <a:rPr lang="en-US" sz="2400" b="0" kern="0">
                <a:solidFill>
                  <a:srgbClr val="000000"/>
                </a:solidFill>
                <a:latin typeface="Gill Sans"/>
                <a:cs typeface="Gill Sans"/>
              </a:rPr>
            </a:br>
            <a:r>
              <a:rPr lang="en-US" sz="2400" b="0" kern="0">
                <a:solidFill>
                  <a:srgbClr val="000000"/>
                </a:solidFill>
                <a:latin typeface="Gill Sans"/>
                <a:cs typeface="Gill Sans"/>
              </a:rPr>
              <a:t>= specific instance of a large counting problem</a:t>
            </a:r>
          </a:p>
        </p:txBody>
      </p:sp>
      <p:sp>
        <p:nvSpPr>
          <p:cNvPr id="6" name="TextBox 5"/>
          <p:cNvSpPr txBox="1"/>
          <p:nvPr/>
        </p:nvSpPr>
        <p:spPr>
          <a:xfrm>
            <a:off x="0" y="2543651"/>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 large event space (number of terms)</a:t>
            </a:r>
          </a:p>
          <a:p>
            <a:pPr lvl="0" algn="ctr">
              <a:defRPr/>
            </a:pPr>
            <a:r>
              <a:rPr lang="en-US" sz="2000" b="0" kern="0" dirty="0">
                <a:solidFill>
                  <a:srgbClr val="0070C0"/>
                </a:solidFill>
                <a:latin typeface="Gill Sans"/>
                <a:cs typeface="Gill Sans"/>
              </a:rPr>
              <a:t>A large number of observations (the collection itself)</a:t>
            </a:r>
          </a:p>
          <a:p>
            <a:pPr lvl="0" algn="ctr">
              <a:defRPr/>
            </a:pPr>
            <a:r>
              <a:rPr lang="en-US" sz="2000" b="0" kern="0" dirty="0">
                <a:solidFill>
                  <a:srgbClr val="0070C0"/>
                </a:solidFill>
                <a:latin typeface="Gill Sans"/>
                <a:cs typeface="Gill Sans"/>
              </a:rPr>
              <a:t>Goal: keep track of interesting statistics about the events</a:t>
            </a:r>
          </a:p>
        </p:txBody>
      </p:sp>
      <p:sp>
        <p:nvSpPr>
          <p:cNvPr id="10" name="TextBox 9"/>
          <p:cNvSpPr txBox="1"/>
          <p:nvPr/>
        </p:nvSpPr>
        <p:spPr>
          <a:xfrm>
            <a:off x="0" y="3864114"/>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Basic approach</a:t>
            </a:r>
          </a:p>
        </p:txBody>
      </p:sp>
      <p:sp>
        <p:nvSpPr>
          <p:cNvPr id="11" name="TextBox 10"/>
          <p:cNvSpPr txBox="1"/>
          <p:nvPr/>
        </p:nvSpPr>
        <p:spPr>
          <a:xfrm>
            <a:off x="0" y="42451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Mappers generate partial counts</a:t>
            </a:r>
          </a:p>
          <a:p>
            <a:pPr lvl="0" algn="ctr">
              <a:defRPr/>
            </a:pPr>
            <a:r>
              <a:rPr lang="en-US" sz="2000" b="0" kern="0" dirty="0">
                <a:solidFill>
                  <a:srgbClr val="0070C0"/>
                </a:solidFill>
                <a:latin typeface="Gill Sans"/>
                <a:cs typeface="Gill Sans"/>
              </a:rPr>
              <a:t>Reducers aggregate partial counts</a:t>
            </a:r>
          </a:p>
        </p:txBody>
      </p:sp>
      <p:sp>
        <p:nvSpPr>
          <p:cNvPr id="7" name="TextBox 3"/>
          <p:cNvSpPr txBox="1">
            <a:spLocks noChangeArrowheads="1"/>
          </p:cNvSpPr>
          <p:nvPr/>
        </p:nvSpPr>
        <p:spPr bwMode="auto">
          <a:xfrm>
            <a:off x="0" y="5786735"/>
            <a:ext cx="9143999" cy="461665"/>
          </a:xfrm>
          <a:prstGeom prst="rect">
            <a:avLst/>
          </a:prstGeom>
          <a:noFill/>
          <a:ln w="9525">
            <a:noFill/>
            <a:miter lim="800000"/>
            <a:headEnd/>
            <a:tailEnd/>
          </a:ln>
        </p:spPr>
        <p:txBody>
          <a:bodyPr wrap="square">
            <a:spAutoFit/>
          </a:bodyPr>
          <a:lstStyle/>
          <a:p>
            <a:pPr algn="ctr"/>
            <a:r>
              <a:rPr lang="en-US" sz="2400" b="0" dirty="0">
                <a:solidFill>
                  <a:srgbClr val="FF0000"/>
                </a:solidFill>
                <a:latin typeface="Gill Sans"/>
                <a:cs typeface="Gill Sans"/>
              </a:rPr>
              <a:t>How do we aggregate partial counts efficiently?</a:t>
            </a:r>
            <a:endParaRPr lang="en-US" sz="2000" b="0" dirty="0">
              <a:solidFill>
                <a:srgbClr val="FF0000"/>
              </a:solidFill>
              <a:latin typeface="Gill Sans"/>
              <a:cs typeface="Gill Sans"/>
            </a:endParaRPr>
          </a:p>
        </p:txBody>
      </p:sp>
    </p:spTree>
    <p:extLst>
      <p:ext uri="{BB962C8B-B14F-4D97-AF65-F5344CB8AC3E}">
        <p14:creationId xmlns:p14="http://schemas.microsoft.com/office/powerpoint/2010/main" val="867253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First Try: “Pairs”</a:t>
            </a:r>
          </a:p>
        </p:txBody>
      </p:sp>
      <p:sp>
        <p:nvSpPr>
          <p:cNvPr id="8" name="TextBox 7"/>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Each mapper takes a sentence:</a:t>
            </a:r>
          </a:p>
        </p:txBody>
      </p:sp>
      <p:sp>
        <p:nvSpPr>
          <p:cNvPr id="9" name="TextBox 8"/>
          <p:cNvSpPr txBox="1"/>
          <p:nvPr/>
        </p:nvSpPr>
        <p:spPr>
          <a:xfrm>
            <a:off x="0" y="24384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Generate all co-occurring term pairs</a:t>
            </a:r>
          </a:p>
          <a:p>
            <a:pPr lvl="0" algn="ctr">
              <a:defRPr/>
            </a:pPr>
            <a:r>
              <a:rPr lang="en-US" sz="2000" b="0" kern="0" dirty="0">
                <a:solidFill>
                  <a:srgbClr val="0070C0"/>
                </a:solidFill>
                <a:latin typeface="Gill Sans"/>
                <a:cs typeface="Gill Sans"/>
              </a:rPr>
              <a:t>For all pairs, emit (a, b) → count</a:t>
            </a:r>
          </a:p>
        </p:txBody>
      </p:sp>
      <p:sp>
        <p:nvSpPr>
          <p:cNvPr id="12" name="TextBox 11"/>
          <p:cNvSpPr txBox="1"/>
          <p:nvPr/>
        </p:nvSpPr>
        <p:spPr>
          <a:xfrm>
            <a:off x="0" y="3606463"/>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Reducers sum up counts associated with these pairs</a:t>
            </a:r>
          </a:p>
        </p:txBody>
      </p:sp>
      <p:sp>
        <p:nvSpPr>
          <p:cNvPr id="14" name="TextBox 13"/>
          <p:cNvSpPr txBox="1"/>
          <p:nvPr/>
        </p:nvSpPr>
        <p:spPr>
          <a:xfrm>
            <a:off x="0" y="3962400"/>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Use combiners!</a:t>
            </a:r>
          </a:p>
        </p:txBody>
      </p:sp>
    </p:spTree>
    <p:extLst>
      <p:ext uri="{BB962C8B-B14F-4D97-AF65-F5344CB8AC3E}">
        <p14:creationId xmlns:p14="http://schemas.microsoft.com/office/powerpoint/2010/main" val="159364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Pairs: Pseudo-Code</a:t>
            </a:r>
          </a:p>
        </p:txBody>
      </p:sp>
      <p:sp>
        <p:nvSpPr>
          <p:cNvPr id="6" name="Text Box 4"/>
          <p:cNvSpPr txBox="1">
            <a:spLocks noChangeArrowheads="1"/>
          </p:cNvSpPr>
          <p:nvPr/>
        </p:nvSpPr>
        <p:spPr bwMode="auto">
          <a:xfrm>
            <a:off x="1143000" y="1600200"/>
            <a:ext cx="7086600" cy="4524315"/>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Long, value: String) = {</a:t>
            </a:r>
          </a:p>
          <a:p>
            <a:r>
              <a:rPr lang="en-US" b="0" dirty="0">
                <a:solidFill>
                  <a:srgbClr val="000000"/>
                </a:solidFill>
                <a:latin typeface="Andale Mono"/>
                <a:cs typeface="Andale Mono"/>
              </a:rPr>
              <a:t>    for (u &lt;- tokenize(value)) {</a:t>
            </a:r>
          </a:p>
          <a:p>
            <a:r>
              <a:rPr lang="en-US" b="0" dirty="0">
                <a:solidFill>
                  <a:srgbClr val="000000"/>
                </a:solidFill>
                <a:latin typeface="Andale Mono"/>
                <a:cs typeface="Andale Mono"/>
              </a:rPr>
              <a:t>      for (v &lt;- neighbors(u)) {</a:t>
            </a:r>
          </a:p>
          <a:p>
            <a:r>
              <a:rPr lang="en-US" b="0" dirty="0">
                <a:solidFill>
                  <a:srgbClr val="000000"/>
                </a:solidFill>
                <a:latin typeface="Andale Mono"/>
                <a:cs typeface="Andale Mono"/>
              </a:rPr>
              <a:t>        emit((u, v), 1)</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Pair,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Int</a:t>
            </a:r>
            <a:r>
              <a:rPr lang="en-US" b="0" dirty="0">
                <a:solidFill>
                  <a:srgbClr val="000000"/>
                </a:solidFill>
                <a:latin typeface="Andale Mono"/>
                <a:cs typeface="Andale Mono"/>
              </a:rPr>
              <a:t>]) = {</a:t>
            </a:r>
          </a:p>
          <a:p>
            <a:r>
              <a:rPr lang="en-US" b="0" dirty="0">
                <a:solidFill>
                  <a:srgbClr val="000000"/>
                </a:solidFill>
                <a:latin typeface="Andale Mono"/>
                <a:cs typeface="Andale Mono"/>
              </a:rPr>
              <a:t>    for (value &lt;- values) {</a:t>
            </a:r>
          </a:p>
          <a:p>
            <a:r>
              <a:rPr lang="en-US" b="0" dirty="0">
                <a:solidFill>
                  <a:srgbClr val="000000"/>
                </a:solidFill>
                <a:latin typeface="Andale Mono"/>
                <a:cs typeface="Andale Mono"/>
              </a:rPr>
              <a:t>      sum += value </a:t>
            </a:r>
          </a:p>
          <a:p>
            <a:r>
              <a:rPr lang="en-US" b="0" dirty="0">
                <a:solidFill>
                  <a:srgbClr val="000000"/>
                </a:solidFill>
                <a:latin typeface="Andale Mono"/>
                <a:cs typeface="Andale Mono"/>
              </a:rPr>
              <a:t>   }</a:t>
            </a:r>
          </a:p>
          <a:p>
            <a:r>
              <a:rPr lang="en-US" b="0" dirty="0">
                <a:solidFill>
                  <a:srgbClr val="000000"/>
                </a:solidFill>
                <a:latin typeface="Andale Mono"/>
                <a:cs typeface="Andale Mono"/>
              </a:rPr>
              <a:t>   emit(key, sum)</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Tree>
    <p:extLst>
      <p:ext uri="{BB962C8B-B14F-4D97-AF65-F5344CB8AC3E}">
        <p14:creationId xmlns:p14="http://schemas.microsoft.com/office/powerpoint/2010/main" val="231385909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Pairs: Pseudo-Code</a:t>
            </a:r>
          </a:p>
        </p:txBody>
      </p:sp>
      <p:sp>
        <p:nvSpPr>
          <p:cNvPr id="6" name="Text Box 4"/>
          <p:cNvSpPr txBox="1">
            <a:spLocks noChangeArrowheads="1"/>
          </p:cNvSpPr>
          <p:nvPr/>
        </p:nvSpPr>
        <p:spPr bwMode="auto">
          <a:xfrm>
            <a:off x="304800" y="2867561"/>
            <a:ext cx="8686800" cy="1323439"/>
          </a:xfrm>
          <a:prstGeom prst="rect">
            <a:avLst/>
          </a:prstGeom>
          <a:noFill/>
          <a:ln w="9525">
            <a:noFill/>
            <a:miter lim="800000"/>
            <a:headEnd/>
            <a:tailEnd/>
          </a:ln>
        </p:spPr>
        <p:txBody>
          <a:bodyPr wrap="square">
            <a:spAutoFit/>
          </a:bodyPr>
          <a:lstStyle/>
          <a:p>
            <a:r>
              <a:rPr lang="en-US" b="0">
                <a:solidFill>
                  <a:srgbClr val="000000"/>
                </a:solidFill>
                <a:latin typeface="Andale Mono"/>
                <a:cs typeface="Andale Mono"/>
              </a:rPr>
              <a:t>class </a:t>
            </a:r>
            <a:r>
              <a:rPr lang="en-US" b="0" dirty="0" err="1">
                <a:solidFill>
                  <a:srgbClr val="000000"/>
                </a:solidFill>
                <a:latin typeface="Andale Mono"/>
                <a:cs typeface="Andale Mono"/>
              </a:rPr>
              <a:t>Partitioner</a:t>
            </a:r>
            <a:r>
              <a:rPr lang="en-US" b="0" dirty="0">
                <a:solidFill>
                  <a:srgbClr val="000000"/>
                </a:solidFill>
                <a:latin typeface="Andale Mono"/>
                <a:cs typeface="Andale Mono"/>
              </a:rPr>
              <a:t>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a:t>
            </a:r>
            <a:r>
              <a:rPr lang="en-US" b="0" dirty="0" err="1">
                <a:solidFill>
                  <a:srgbClr val="000000"/>
                </a:solidFill>
                <a:latin typeface="Andale Mono"/>
                <a:cs typeface="Andale Mono"/>
              </a:rPr>
              <a:t>getPartition</a:t>
            </a:r>
            <a:r>
              <a:rPr lang="en-US" b="0" dirty="0">
                <a:solidFill>
                  <a:srgbClr val="000000"/>
                </a:solidFill>
                <a:latin typeface="Andale Mono"/>
                <a:cs typeface="Andale Mono"/>
              </a:rPr>
              <a:t>(key: Pair, value: </a:t>
            </a:r>
            <a:r>
              <a:rPr lang="en-US" b="0" dirty="0" err="1">
                <a:solidFill>
                  <a:srgbClr val="000000"/>
                </a:solidFill>
                <a:latin typeface="Andale Mono"/>
                <a:cs typeface="Andale Mono"/>
              </a:rPr>
              <a:t>Int</a:t>
            </a:r>
            <a:r>
              <a:rPr lang="en-US" b="0" dirty="0">
                <a:solidFill>
                  <a:srgbClr val="000000"/>
                </a:solidFill>
                <a:latin typeface="Andale Mono"/>
                <a:cs typeface="Andale Mono"/>
              </a:rPr>
              <a:t>, </a:t>
            </a:r>
            <a:r>
              <a:rPr lang="en-US" b="0" dirty="0" err="1">
                <a:solidFill>
                  <a:srgbClr val="000000"/>
                </a:solidFill>
                <a:latin typeface="Andale Mono"/>
                <a:cs typeface="Andale Mono"/>
              </a:rPr>
              <a:t>numTasks</a:t>
            </a:r>
            <a:r>
              <a:rPr lang="en-US" b="0" dirty="0">
                <a:solidFill>
                  <a:srgbClr val="000000"/>
                </a:solidFill>
                <a:latin typeface="Andale Mono"/>
                <a:cs typeface="Andale Mono"/>
              </a:rPr>
              <a:t>: </a:t>
            </a:r>
            <a:r>
              <a:rPr lang="en-US" b="0" dirty="0" err="1">
                <a:solidFill>
                  <a:srgbClr val="000000"/>
                </a:solidFill>
                <a:latin typeface="Andale Mono"/>
                <a:cs typeface="Andale Mono"/>
              </a:rPr>
              <a:t>Int</a:t>
            </a:r>
            <a:r>
              <a:rPr lang="en-US" b="0" dirty="0">
                <a:solidFill>
                  <a:srgbClr val="000000"/>
                </a:solidFill>
                <a:latin typeface="Andale Mono"/>
                <a:cs typeface="Andale Mono"/>
              </a:rPr>
              <a:t>): </a:t>
            </a:r>
            <a:r>
              <a:rPr lang="en-US" b="0" dirty="0" err="1">
                <a:solidFill>
                  <a:srgbClr val="000000"/>
                </a:solidFill>
                <a:latin typeface="Andale Mono"/>
                <a:cs typeface="Andale Mono"/>
              </a:rPr>
              <a:t>Int</a:t>
            </a:r>
            <a:r>
              <a:rPr lang="en-US" b="0" dirty="0">
                <a:solidFill>
                  <a:srgbClr val="000000"/>
                </a:solidFill>
                <a:latin typeface="Andale Mono"/>
                <a:cs typeface="Andale Mono"/>
              </a:rPr>
              <a:t> = {</a:t>
            </a:r>
          </a:p>
          <a:p>
            <a:r>
              <a:rPr lang="en-US" b="0" dirty="0">
                <a:solidFill>
                  <a:srgbClr val="000000"/>
                </a:solidFill>
                <a:latin typeface="Andale Mono"/>
                <a:cs typeface="Andale Mono"/>
              </a:rPr>
              <a:t>    return </a:t>
            </a:r>
            <a:r>
              <a:rPr lang="en-US" b="0" dirty="0" err="1">
                <a:solidFill>
                  <a:srgbClr val="000000"/>
                </a:solidFill>
                <a:latin typeface="Andale Mono"/>
                <a:cs typeface="Andale Mono"/>
              </a:rPr>
              <a:t>key.left</a:t>
            </a:r>
            <a:r>
              <a:rPr lang="en-US" b="0" dirty="0">
                <a:solidFill>
                  <a:srgbClr val="000000"/>
                </a:solidFill>
                <a:latin typeface="Andale Mono"/>
                <a:cs typeface="Andale Mono"/>
              </a:rPr>
              <a:t> % </a:t>
            </a:r>
            <a:r>
              <a:rPr lang="en-US" b="0" dirty="0" err="1">
                <a:solidFill>
                  <a:srgbClr val="000000"/>
                </a:solidFill>
                <a:latin typeface="Andale Mono"/>
                <a:cs typeface="Andale Mono"/>
              </a:rPr>
              <a:t>numTasks</a:t>
            </a:r>
            <a:endParaRPr lang="en-US" b="0" dirty="0">
              <a:solidFill>
                <a:srgbClr val="000000"/>
              </a:solidFill>
              <a:latin typeface="Andale Mono"/>
              <a:cs typeface="Andale Mono"/>
            </a:endParaRP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
        <p:nvSpPr>
          <p:cNvPr id="4" name="TextBox 3"/>
          <p:cNvSpPr txBox="1">
            <a:spLocks noChangeArrowheads="1"/>
          </p:cNvSpPr>
          <p:nvPr/>
        </p:nvSpPr>
        <p:spPr bwMode="auto">
          <a:xfrm>
            <a:off x="1" y="1066800"/>
            <a:ext cx="9144000" cy="461665"/>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Gill Sans"/>
                <a:cs typeface="Gill Sans"/>
              </a:rPr>
              <a:t>One more thing</a:t>
            </a:r>
            <a:r>
              <a:rPr kumimoji="0" lang="mr-IN" sz="2400" b="0" i="0" u="none" strike="noStrike" kern="0" cap="none" spc="0" normalizeH="0" baseline="0" noProof="0" dirty="0">
                <a:ln>
                  <a:noFill/>
                </a:ln>
                <a:solidFill>
                  <a:schemeClr val="bg1"/>
                </a:solidFill>
                <a:effectLst/>
                <a:uLnTx/>
                <a:uFillTx/>
                <a:latin typeface="Gill Sans"/>
                <a:cs typeface="Gill Sans"/>
              </a:rPr>
              <a:t>…</a:t>
            </a:r>
            <a:endParaRPr kumimoji="0" lang="en-US" sz="2000" b="0" i="0" u="none" strike="noStrike" kern="0" cap="none" spc="0" normalizeH="0" baseline="0" noProof="0" dirty="0">
              <a:ln>
                <a:noFill/>
              </a:ln>
              <a:solidFill>
                <a:schemeClr val="bg1"/>
              </a:solidFill>
              <a:effectLst/>
              <a:uLnTx/>
              <a:uFillTx/>
              <a:latin typeface="Gill Sans"/>
              <a:cs typeface="Gill Sans"/>
            </a:endParaRPr>
          </a:p>
        </p:txBody>
      </p:sp>
    </p:spTree>
    <p:extLst>
      <p:ext uri="{BB962C8B-B14F-4D97-AF65-F5344CB8AC3E}">
        <p14:creationId xmlns:p14="http://schemas.microsoft.com/office/powerpoint/2010/main" val="1046258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“Pairs” Analysis</a:t>
            </a:r>
          </a:p>
        </p:txBody>
      </p:sp>
      <p:sp>
        <p:nvSpPr>
          <p:cNvPr id="7" name="TextBox 6"/>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Advantages</a:t>
            </a:r>
          </a:p>
        </p:txBody>
      </p:sp>
      <p:sp>
        <p:nvSpPr>
          <p:cNvPr id="10" name="TextBox 9"/>
          <p:cNvSpPr txBox="1"/>
          <p:nvPr/>
        </p:nvSpPr>
        <p:spPr>
          <a:xfrm>
            <a:off x="0" y="24384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Easy to implement, easy to understand</a:t>
            </a:r>
          </a:p>
        </p:txBody>
      </p:sp>
      <p:sp>
        <p:nvSpPr>
          <p:cNvPr id="11" name="TextBox 10"/>
          <p:cNvSpPr txBox="1"/>
          <p:nvPr/>
        </p:nvSpPr>
        <p:spPr>
          <a:xfrm>
            <a:off x="0" y="3606463"/>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Disadvantages</a:t>
            </a:r>
          </a:p>
        </p:txBody>
      </p:sp>
      <p:sp>
        <p:nvSpPr>
          <p:cNvPr id="13" name="TextBox 12"/>
          <p:cNvSpPr txBox="1"/>
          <p:nvPr/>
        </p:nvSpPr>
        <p:spPr>
          <a:xfrm>
            <a:off x="0" y="3987463"/>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Lots of pairs to sort and shuffle around (upper bound?)</a:t>
            </a:r>
          </a:p>
          <a:p>
            <a:pPr lvl="0" algn="ctr">
              <a:defRPr/>
            </a:pPr>
            <a:r>
              <a:rPr lang="en-US" sz="2000" b="0" kern="0" dirty="0">
                <a:solidFill>
                  <a:srgbClr val="0070C0"/>
                </a:solidFill>
                <a:latin typeface="Gill Sans"/>
                <a:cs typeface="Gill Sans"/>
              </a:rPr>
              <a:t>Not many opportunities for combiners to work</a:t>
            </a:r>
          </a:p>
        </p:txBody>
      </p:sp>
    </p:spTree>
    <p:extLst>
      <p:ext uri="{BB962C8B-B14F-4D97-AF65-F5344CB8AC3E}">
        <p14:creationId xmlns:p14="http://schemas.microsoft.com/office/powerpoint/2010/main" val="748362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Another Try: “Stripes”</a:t>
            </a:r>
          </a:p>
        </p:txBody>
      </p:sp>
      <p:sp>
        <p:nvSpPr>
          <p:cNvPr id="7" name="TextBox 6"/>
          <p:cNvSpPr txBox="1"/>
          <p:nvPr/>
        </p:nvSpPr>
        <p:spPr>
          <a:xfrm>
            <a:off x="0" y="1295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Idea: group together pairs into an associative array</a:t>
            </a:r>
          </a:p>
        </p:txBody>
      </p:sp>
      <p:sp>
        <p:nvSpPr>
          <p:cNvPr id="11" name="TextBox 10"/>
          <p:cNvSpPr txBox="1"/>
          <p:nvPr/>
        </p:nvSpPr>
        <p:spPr>
          <a:xfrm>
            <a:off x="0" y="3348335"/>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Each mapper takes a sentence:</a:t>
            </a:r>
          </a:p>
        </p:txBody>
      </p:sp>
      <p:sp>
        <p:nvSpPr>
          <p:cNvPr id="13" name="TextBox 12"/>
          <p:cNvSpPr txBox="1"/>
          <p:nvPr/>
        </p:nvSpPr>
        <p:spPr>
          <a:xfrm>
            <a:off x="0" y="3729335"/>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Generate all co-occurring term pairs</a:t>
            </a:r>
          </a:p>
          <a:p>
            <a:pPr algn="ctr">
              <a:defRPr/>
            </a:pPr>
            <a:r>
              <a:rPr lang="en-US" sz="2000" b="0" kern="0" dirty="0">
                <a:solidFill>
                  <a:srgbClr val="0070C0"/>
                </a:solidFill>
                <a:latin typeface="Gill Sans"/>
                <a:cs typeface="Gill Sans"/>
              </a:rPr>
              <a:t>For each term, emit a → { b: </a:t>
            </a:r>
            <a:r>
              <a:rPr lang="en-US" sz="2000" b="0" kern="0" dirty="0" err="1">
                <a:solidFill>
                  <a:srgbClr val="0070C0"/>
                </a:solidFill>
                <a:latin typeface="Gill Sans"/>
                <a:cs typeface="Gill Sans"/>
              </a:rPr>
              <a:t>count</a:t>
            </a:r>
            <a:r>
              <a:rPr lang="en-US" sz="2000" b="0" kern="0" baseline="-25000" dirty="0" err="1">
                <a:solidFill>
                  <a:srgbClr val="0070C0"/>
                </a:solidFill>
                <a:latin typeface="Gill Sans"/>
                <a:cs typeface="Gill Sans"/>
              </a:rPr>
              <a:t>b</a:t>
            </a:r>
            <a:r>
              <a:rPr lang="en-US" sz="2000" b="0" kern="0" dirty="0">
                <a:solidFill>
                  <a:srgbClr val="0070C0"/>
                </a:solidFill>
                <a:latin typeface="Gill Sans"/>
                <a:cs typeface="Gill Sans"/>
              </a:rPr>
              <a:t>, c: </a:t>
            </a:r>
            <a:r>
              <a:rPr lang="en-US" sz="2000" b="0" kern="0" dirty="0" err="1">
                <a:solidFill>
                  <a:srgbClr val="0070C0"/>
                </a:solidFill>
                <a:latin typeface="Gill Sans"/>
                <a:cs typeface="Gill Sans"/>
              </a:rPr>
              <a:t>count</a:t>
            </a:r>
            <a:r>
              <a:rPr lang="en-US" sz="2000" b="0" kern="0" baseline="-25000" dirty="0" err="1">
                <a:solidFill>
                  <a:srgbClr val="0070C0"/>
                </a:solidFill>
                <a:latin typeface="Gill Sans"/>
                <a:cs typeface="Gill Sans"/>
              </a:rPr>
              <a:t>c</a:t>
            </a:r>
            <a:r>
              <a:rPr lang="en-US" sz="2000" b="0" kern="0" dirty="0">
                <a:solidFill>
                  <a:srgbClr val="0070C0"/>
                </a:solidFill>
                <a:latin typeface="Gill Sans"/>
                <a:cs typeface="Gill Sans"/>
              </a:rPr>
              <a:t>, d: </a:t>
            </a:r>
            <a:r>
              <a:rPr lang="en-US" sz="2000" b="0" kern="0" dirty="0" err="1">
                <a:solidFill>
                  <a:srgbClr val="0070C0"/>
                </a:solidFill>
                <a:latin typeface="Gill Sans"/>
                <a:cs typeface="Gill Sans"/>
              </a:rPr>
              <a:t>count</a:t>
            </a:r>
            <a:r>
              <a:rPr lang="en-US" sz="2000" b="0" kern="0" baseline="-25000" dirty="0" err="1">
                <a:solidFill>
                  <a:srgbClr val="0070C0"/>
                </a:solidFill>
                <a:latin typeface="Gill Sans"/>
                <a:cs typeface="Gill Sans"/>
              </a:rPr>
              <a:t>d</a:t>
            </a:r>
            <a:r>
              <a:rPr lang="en-US" sz="2000" b="0" kern="0" dirty="0">
                <a:solidFill>
                  <a:srgbClr val="0070C0"/>
                </a:solidFill>
                <a:latin typeface="Gill Sans"/>
                <a:cs typeface="Gill Sans"/>
              </a:rPr>
              <a:t> … }</a:t>
            </a:r>
          </a:p>
          <a:p>
            <a:pPr lvl="0" algn="ctr">
              <a:defRPr/>
            </a:pPr>
            <a:endParaRPr lang="en-US" sz="2000" b="0" kern="0" dirty="0">
              <a:solidFill>
                <a:srgbClr val="0070C0"/>
              </a:solidFill>
              <a:latin typeface="Gill Sans"/>
              <a:cs typeface="Gill Sans"/>
            </a:endParaRPr>
          </a:p>
        </p:txBody>
      </p:sp>
      <p:sp>
        <p:nvSpPr>
          <p:cNvPr id="8" name="TextBox 3"/>
          <p:cNvSpPr txBox="1">
            <a:spLocks noChangeArrowheads="1"/>
          </p:cNvSpPr>
          <p:nvPr/>
        </p:nvSpPr>
        <p:spPr bwMode="auto">
          <a:xfrm>
            <a:off x="2286000" y="1752600"/>
            <a:ext cx="1274762" cy="1477962"/>
          </a:xfrm>
          <a:prstGeom prst="rect">
            <a:avLst/>
          </a:prstGeom>
          <a:noFill/>
          <a:ln w="9525">
            <a:noFill/>
            <a:miter lim="800000"/>
            <a:headEnd/>
            <a:tailEnd/>
          </a:ln>
        </p:spPr>
        <p:txBody>
          <a:bodyPr wrap="none">
            <a:spAutoFit/>
          </a:bodyPr>
          <a:lstStyle/>
          <a:p>
            <a:r>
              <a:rPr lang="en-US" sz="1800" b="0" dirty="0">
                <a:solidFill>
                  <a:schemeClr val="bg1"/>
                </a:solidFill>
              </a:rPr>
              <a:t>(a, b) → 1 </a:t>
            </a:r>
          </a:p>
          <a:p>
            <a:r>
              <a:rPr lang="en-US" sz="1800" b="0" dirty="0">
                <a:solidFill>
                  <a:schemeClr val="bg1"/>
                </a:solidFill>
              </a:rPr>
              <a:t>(a, c) → 2 </a:t>
            </a:r>
          </a:p>
          <a:p>
            <a:r>
              <a:rPr lang="en-US" sz="1800" b="0" dirty="0">
                <a:solidFill>
                  <a:schemeClr val="bg1"/>
                </a:solidFill>
              </a:rPr>
              <a:t>(a, d) → 5 </a:t>
            </a:r>
          </a:p>
          <a:p>
            <a:r>
              <a:rPr lang="en-US" sz="1800" b="0" dirty="0">
                <a:solidFill>
                  <a:schemeClr val="bg1"/>
                </a:solidFill>
              </a:rPr>
              <a:t>(a, e) → 3 </a:t>
            </a:r>
          </a:p>
          <a:p>
            <a:r>
              <a:rPr lang="en-US" sz="1800" b="0" dirty="0">
                <a:solidFill>
                  <a:schemeClr val="bg1"/>
                </a:solidFill>
              </a:rPr>
              <a:t>(a, f) → 2 </a:t>
            </a:r>
          </a:p>
        </p:txBody>
      </p:sp>
      <p:sp>
        <p:nvSpPr>
          <p:cNvPr id="9" name="TextBox 4"/>
          <p:cNvSpPr txBox="1">
            <a:spLocks noChangeArrowheads="1"/>
          </p:cNvSpPr>
          <p:nvPr/>
        </p:nvSpPr>
        <p:spPr bwMode="auto">
          <a:xfrm>
            <a:off x="3886200" y="2286000"/>
            <a:ext cx="3313113" cy="369887"/>
          </a:xfrm>
          <a:prstGeom prst="rect">
            <a:avLst/>
          </a:prstGeom>
          <a:noFill/>
          <a:ln w="9525">
            <a:noFill/>
            <a:miter lim="800000"/>
            <a:headEnd/>
            <a:tailEnd/>
          </a:ln>
        </p:spPr>
        <p:txBody>
          <a:bodyPr wrap="none">
            <a:spAutoFit/>
          </a:bodyPr>
          <a:lstStyle/>
          <a:p>
            <a:r>
              <a:rPr lang="en-US" sz="1800" b="0">
                <a:solidFill>
                  <a:schemeClr val="bg1"/>
                </a:solidFill>
              </a:rPr>
              <a:t>a → { b: 1, c: 2, d: 5, e: 3, f: 2 }</a:t>
            </a:r>
          </a:p>
        </p:txBody>
      </p:sp>
      <p:sp>
        <p:nvSpPr>
          <p:cNvPr id="12" name="TextBox 11"/>
          <p:cNvSpPr txBox="1"/>
          <p:nvPr/>
        </p:nvSpPr>
        <p:spPr>
          <a:xfrm>
            <a:off x="0" y="4643735"/>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Reducers perform element-wise sum of associative arrays</a:t>
            </a:r>
          </a:p>
        </p:txBody>
      </p:sp>
      <p:grpSp>
        <p:nvGrpSpPr>
          <p:cNvPr id="14" name="Group 13"/>
          <p:cNvGrpSpPr/>
          <p:nvPr/>
        </p:nvGrpSpPr>
        <p:grpSpPr>
          <a:xfrm>
            <a:off x="2590800" y="5172075"/>
            <a:ext cx="3886200" cy="923925"/>
            <a:chOff x="1447800" y="4953000"/>
            <a:chExt cx="3886200" cy="923925"/>
          </a:xfrm>
        </p:grpSpPr>
        <p:sp>
          <p:nvSpPr>
            <p:cNvPr id="15" name="TextBox 5"/>
            <p:cNvSpPr txBox="1">
              <a:spLocks noChangeArrowheads="1"/>
            </p:cNvSpPr>
            <p:nvPr/>
          </p:nvSpPr>
          <p:spPr bwMode="auto">
            <a:xfrm>
              <a:off x="1905000" y="4953000"/>
              <a:ext cx="3313113" cy="923925"/>
            </a:xfrm>
            <a:prstGeom prst="rect">
              <a:avLst/>
            </a:prstGeom>
            <a:noFill/>
            <a:ln w="9525">
              <a:noFill/>
              <a:miter lim="800000"/>
              <a:headEnd/>
              <a:tailEnd/>
            </a:ln>
          </p:spPr>
          <p:txBody>
            <a:bodyPr wrap="none">
              <a:spAutoFit/>
            </a:bodyPr>
            <a:lstStyle/>
            <a:p>
              <a:r>
                <a:rPr lang="en-US" sz="1800" b="0" dirty="0">
                  <a:solidFill>
                    <a:schemeClr val="bg1"/>
                  </a:solidFill>
                </a:rPr>
                <a:t>a → { b: 1,         d: 5, e: 3 }</a:t>
              </a:r>
            </a:p>
            <a:p>
              <a:r>
                <a:rPr lang="en-US" sz="1800" b="0" dirty="0">
                  <a:solidFill>
                    <a:schemeClr val="bg1"/>
                  </a:solidFill>
                </a:rPr>
                <a:t>a → { b: 1, c: 2, d: 2,         f: 2 }</a:t>
              </a:r>
            </a:p>
            <a:p>
              <a:r>
                <a:rPr lang="en-US" sz="1800" b="0" dirty="0">
                  <a:solidFill>
                    <a:schemeClr val="bg1"/>
                  </a:solidFill>
                </a:rPr>
                <a:t>a → { b: 2, c: 2, d: 7, e: 3, f: 2 }</a:t>
              </a:r>
            </a:p>
          </p:txBody>
        </p:sp>
        <p:cxnSp>
          <p:nvCxnSpPr>
            <p:cNvPr id="16" name="Straight Connector 7"/>
            <p:cNvCxnSpPr>
              <a:cxnSpLocks noChangeShapeType="1"/>
            </p:cNvCxnSpPr>
            <p:nvPr/>
          </p:nvCxnSpPr>
          <p:spPr bwMode="auto">
            <a:xfrm>
              <a:off x="1524000" y="5562600"/>
              <a:ext cx="3810000" cy="1588"/>
            </a:xfrm>
            <a:prstGeom prst="line">
              <a:avLst/>
            </a:prstGeom>
            <a:noFill/>
            <a:ln w="9525" algn="ctr">
              <a:solidFill>
                <a:schemeClr val="bg1"/>
              </a:solidFill>
              <a:round/>
              <a:headEnd/>
              <a:tailEnd/>
            </a:ln>
          </p:spPr>
        </p:cxnSp>
        <p:sp>
          <p:nvSpPr>
            <p:cNvPr id="17" name="TextBox 9"/>
            <p:cNvSpPr txBox="1">
              <a:spLocks noChangeArrowheads="1"/>
            </p:cNvSpPr>
            <p:nvPr/>
          </p:nvSpPr>
          <p:spPr bwMode="auto">
            <a:xfrm>
              <a:off x="1447800" y="5257800"/>
              <a:ext cx="333375" cy="400050"/>
            </a:xfrm>
            <a:prstGeom prst="rect">
              <a:avLst/>
            </a:prstGeom>
            <a:noFill/>
            <a:ln w="9525">
              <a:noFill/>
              <a:miter lim="800000"/>
              <a:headEnd/>
              <a:tailEnd/>
            </a:ln>
          </p:spPr>
          <p:txBody>
            <a:bodyPr wrap="none">
              <a:spAutoFit/>
            </a:bodyPr>
            <a:lstStyle/>
            <a:p>
              <a:r>
                <a:rPr lang="en-US" sz="2000">
                  <a:solidFill>
                    <a:schemeClr val="bg1"/>
                  </a:solidFill>
                </a:rPr>
                <a:t>+</a:t>
              </a:r>
            </a:p>
          </p:txBody>
        </p:sp>
      </p:grpSp>
      <p:sp>
        <p:nvSpPr>
          <p:cNvPr id="18" name="TextBox 17"/>
          <p:cNvSpPr txBox="1">
            <a:spLocks noChangeArrowheads="1"/>
          </p:cNvSpPr>
          <p:nvPr/>
        </p:nvSpPr>
        <p:spPr bwMode="auto">
          <a:xfrm rot="21222192">
            <a:off x="4117426" y="5827805"/>
            <a:ext cx="4874953" cy="707886"/>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Gill Sans"/>
                <a:cs typeface="Gill Sans"/>
              </a:rPr>
              <a:t>Key idea: cleverly-constructed data structure</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rgbClr val="FF0000"/>
                </a:solidFill>
                <a:latin typeface="Gill Sans"/>
                <a:cs typeface="Gill Sans"/>
              </a:rPr>
              <a:t>brings together partial results</a:t>
            </a:r>
            <a:endParaRPr kumimoji="0" lang="en-US" sz="1800" b="0" i="0" u="none" strike="noStrike" kern="0" cap="none" spc="0" normalizeH="0" baseline="0" noProof="0" dirty="0">
              <a:ln>
                <a:noFill/>
              </a:ln>
              <a:solidFill>
                <a:srgbClr val="FF0000"/>
              </a:solidFill>
              <a:effectLst/>
              <a:uLnTx/>
              <a:uFillTx/>
              <a:latin typeface="Gill Sans"/>
              <a:cs typeface="Gill Sans"/>
            </a:endParaRPr>
          </a:p>
        </p:txBody>
      </p:sp>
    </p:spTree>
    <p:extLst>
      <p:ext uri="{BB962C8B-B14F-4D97-AF65-F5344CB8AC3E}">
        <p14:creationId xmlns:p14="http://schemas.microsoft.com/office/powerpoint/2010/main" val="498280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8" grpId="0"/>
      <p:bldP spid="9" grpId="0"/>
      <p:bldP spid="12"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Stripes: Pseudo-Code</a:t>
            </a:r>
          </a:p>
        </p:txBody>
      </p:sp>
      <p:sp>
        <p:nvSpPr>
          <p:cNvPr id="6" name="Text Box 4"/>
          <p:cNvSpPr txBox="1">
            <a:spLocks noChangeArrowheads="1"/>
          </p:cNvSpPr>
          <p:nvPr/>
        </p:nvSpPr>
        <p:spPr bwMode="auto">
          <a:xfrm>
            <a:off x="1143000" y="1371600"/>
            <a:ext cx="7086600" cy="5262979"/>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Long, value: String) = {</a:t>
            </a:r>
          </a:p>
          <a:p>
            <a:r>
              <a:rPr lang="en-US" b="0" dirty="0">
                <a:solidFill>
                  <a:srgbClr val="000000"/>
                </a:solidFill>
                <a:latin typeface="Andale Mono"/>
                <a:cs typeface="Andale Mono"/>
              </a:rPr>
              <a:t>    for (u &lt;- tokenize(value)) {</a:t>
            </a:r>
          </a:p>
          <a:p>
            <a:r>
              <a:rPr lang="en-US" b="0" dirty="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map = new Map()</a:t>
            </a:r>
          </a:p>
          <a:p>
            <a:r>
              <a:rPr lang="en-US" b="0" dirty="0">
                <a:solidFill>
                  <a:srgbClr val="000000"/>
                </a:solidFill>
                <a:latin typeface="Andale Mono"/>
                <a:cs typeface="Andale Mono"/>
              </a:rPr>
              <a:t>      for (v &lt;- neighbors(u)) {</a:t>
            </a:r>
          </a:p>
          <a:p>
            <a:r>
              <a:rPr lang="en-US" b="0" dirty="0">
                <a:solidFill>
                  <a:srgbClr val="000000"/>
                </a:solidFill>
                <a:latin typeface="Andale Mono"/>
                <a:cs typeface="Andale Mono"/>
              </a:rPr>
              <a:t>        map(v) += 1</a:t>
            </a:r>
          </a:p>
          <a:p>
            <a:r>
              <a:rPr lang="en-US" b="0" dirty="0">
                <a:solidFill>
                  <a:srgbClr val="000000"/>
                </a:solidFill>
                <a:latin typeface="Andale Mono"/>
                <a:cs typeface="Andale Mono"/>
              </a:rPr>
              <a:t>      }</a:t>
            </a:r>
          </a:p>
          <a:p>
            <a:r>
              <a:rPr lang="en-US" b="0" dirty="0">
                <a:solidFill>
                  <a:srgbClr val="000000"/>
                </a:solidFill>
                <a:latin typeface="Andale Mono"/>
                <a:cs typeface="Andale Mono"/>
              </a:rPr>
              <a:t>      emit(u, map)</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String,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[Map]) = {</a:t>
            </a:r>
          </a:p>
          <a:p>
            <a:r>
              <a:rPr lang="en-US" b="0" dirty="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map = new Map()</a:t>
            </a:r>
          </a:p>
          <a:p>
            <a:r>
              <a:rPr lang="en-US" b="0" dirty="0">
                <a:solidFill>
                  <a:srgbClr val="000000"/>
                </a:solidFill>
                <a:latin typeface="Andale Mono"/>
                <a:cs typeface="Andale Mono"/>
              </a:rPr>
              <a:t>    for (value &lt;- values) {</a:t>
            </a:r>
          </a:p>
          <a:p>
            <a:r>
              <a:rPr lang="en-US" b="0" dirty="0">
                <a:solidFill>
                  <a:srgbClr val="000000"/>
                </a:solidFill>
                <a:latin typeface="Andale Mono"/>
                <a:cs typeface="Andale Mono"/>
              </a:rPr>
              <a:t>      map += value</a:t>
            </a:r>
          </a:p>
          <a:p>
            <a:r>
              <a:rPr lang="en-US" b="0" dirty="0">
                <a:solidFill>
                  <a:srgbClr val="000000"/>
                </a:solidFill>
                <a:latin typeface="Andale Mono"/>
                <a:cs typeface="Andale Mono"/>
              </a:rPr>
              <a:t>    }</a:t>
            </a:r>
          </a:p>
          <a:p>
            <a:r>
              <a:rPr lang="en-US" b="0" dirty="0">
                <a:solidFill>
                  <a:srgbClr val="000000"/>
                </a:solidFill>
                <a:latin typeface="Andale Mono"/>
                <a:cs typeface="Andale Mono"/>
              </a:rPr>
              <a:t>    emit(key, map)</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
        <p:nvSpPr>
          <p:cNvPr id="4" name="TextBox 4"/>
          <p:cNvSpPr txBox="1">
            <a:spLocks noChangeArrowheads="1"/>
          </p:cNvSpPr>
          <p:nvPr/>
        </p:nvSpPr>
        <p:spPr bwMode="auto">
          <a:xfrm>
            <a:off x="4343400" y="3124200"/>
            <a:ext cx="3313113" cy="369887"/>
          </a:xfrm>
          <a:prstGeom prst="rect">
            <a:avLst/>
          </a:prstGeom>
          <a:noFill/>
          <a:ln w="9525">
            <a:noFill/>
            <a:miter lim="800000"/>
            <a:headEnd/>
            <a:tailEnd/>
          </a:ln>
        </p:spPr>
        <p:txBody>
          <a:bodyPr wrap="none">
            <a:spAutoFit/>
          </a:bodyPr>
          <a:lstStyle/>
          <a:p>
            <a:r>
              <a:rPr lang="en-US" sz="1800" b="0">
                <a:solidFill>
                  <a:schemeClr val="bg1"/>
                </a:solidFill>
              </a:rPr>
              <a:t>a → { b: 1, c: 2, d: 5, e: 3, f: 2 }</a:t>
            </a:r>
          </a:p>
        </p:txBody>
      </p:sp>
      <p:grpSp>
        <p:nvGrpSpPr>
          <p:cNvPr id="7" name="Group 6"/>
          <p:cNvGrpSpPr/>
          <p:nvPr/>
        </p:nvGrpSpPr>
        <p:grpSpPr>
          <a:xfrm>
            <a:off x="4330700" y="5175666"/>
            <a:ext cx="3886200" cy="923925"/>
            <a:chOff x="1447800" y="4953000"/>
            <a:chExt cx="3886200" cy="923925"/>
          </a:xfrm>
        </p:grpSpPr>
        <p:sp>
          <p:nvSpPr>
            <p:cNvPr id="8" name="TextBox 5"/>
            <p:cNvSpPr txBox="1">
              <a:spLocks noChangeArrowheads="1"/>
            </p:cNvSpPr>
            <p:nvPr/>
          </p:nvSpPr>
          <p:spPr bwMode="auto">
            <a:xfrm>
              <a:off x="1905000" y="4953000"/>
              <a:ext cx="3313113" cy="923925"/>
            </a:xfrm>
            <a:prstGeom prst="rect">
              <a:avLst/>
            </a:prstGeom>
            <a:noFill/>
            <a:ln w="9525">
              <a:noFill/>
              <a:miter lim="800000"/>
              <a:headEnd/>
              <a:tailEnd/>
            </a:ln>
          </p:spPr>
          <p:txBody>
            <a:bodyPr wrap="none">
              <a:spAutoFit/>
            </a:bodyPr>
            <a:lstStyle/>
            <a:p>
              <a:r>
                <a:rPr lang="en-US" sz="1800" b="0" dirty="0">
                  <a:solidFill>
                    <a:schemeClr val="bg1"/>
                  </a:solidFill>
                </a:rPr>
                <a:t>a → { b: 1,         d: 5, e: 3 }</a:t>
              </a:r>
            </a:p>
            <a:p>
              <a:r>
                <a:rPr lang="en-US" sz="1800" b="0" dirty="0">
                  <a:solidFill>
                    <a:schemeClr val="bg1"/>
                  </a:solidFill>
                </a:rPr>
                <a:t>a → { b: 1, c: 2, d: 2,         f: 2 }</a:t>
              </a:r>
            </a:p>
            <a:p>
              <a:r>
                <a:rPr lang="en-US" sz="1800" b="0" dirty="0">
                  <a:solidFill>
                    <a:schemeClr val="bg1"/>
                  </a:solidFill>
                </a:rPr>
                <a:t>a → { b: 2, c: 2, d: 7, e: 3, f: 2 }</a:t>
              </a:r>
            </a:p>
          </p:txBody>
        </p:sp>
        <p:cxnSp>
          <p:nvCxnSpPr>
            <p:cNvPr id="9" name="Straight Connector 7"/>
            <p:cNvCxnSpPr>
              <a:cxnSpLocks noChangeShapeType="1"/>
            </p:cNvCxnSpPr>
            <p:nvPr/>
          </p:nvCxnSpPr>
          <p:spPr bwMode="auto">
            <a:xfrm>
              <a:off x="1524000" y="5562600"/>
              <a:ext cx="3810000" cy="1588"/>
            </a:xfrm>
            <a:prstGeom prst="line">
              <a:avLst/>
            </a:prstGeom>
            <a:noFill/>
            <a:ln w="9525" algn="ctr">
              <a:solidFill>
                <a:schemeClr val="bg1"/>
              </a:solidFill>
              <a:round/>
              <a:headEnd/>
              <a:tailEnd/>
            </a:ln>
          </p:spPr>
        </p:cxnSp>
        <p:sp>
          <p:nvSpPr>
            <p:cNvPr id="10" name="TextBox 9"/>
            <p:cNvSpPr txBox="1">
              <a:spLocks noChangeArrowheads="1"/>
            </p:cNvSpPr>
            <p:nvPr/>
          </p:nvSpPr>
          <p:spPr bwMode="auto">
            <a:xfrm>
              <a:off x="1447800" y="5257800"/>
              <a:ext cx="333375" cy="400050"/>
            </a:xfrm>
            <a:prstGeom prst="rect">
              <a:avLst/>
            </a:prstGeom>
            <a:noFill/>
            <a:ln w="9525">
              <a:noFill/>
              <a:miter lim="800000"/>
              <a:headEnd/>
              <a:tailEnd/>
            </a:ln>
          </p:spPr>
          <p:txBody>
            <a:bodyPr wrap="none">
              <a:spAutoFit/>
            </a:bodyPr>
            <a:lstStyle/>
            <a:p>
              <a:r>
                <a:rPr lang="en-US" sz="2000">
                  <a:solidFill>
                    <a:schemeClr val="bg1"/>
                  </a:solidFill>
                </a:rPr>
                <a:t>+</a:t>
              </a:r>
            </a:p>
          </p:txBody>
        </p:sp>
      </p:grpSp>
    </p:spTree>
    <p:extLst>
      <p:ext uri="{BB962C8B-B14F-4D97-AF65-F5344CB8AC3E}">
        <p14:creationId xmlns:p14="http://schemas.microsoft.com/office/powerpoint/2010/main" val="10909610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“Stripes” Analysis</a:t>
            </a:r>
          </a:p>
        </p:txBody>
      </p:sp>
      <p:sp>
        <p:nvSpPr>
          <p:cNvPr id="7" name="TextBox 6"/>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Advantages</a:t>
            </a:r>
          </a:p>
        </p:txBody>
      </p:sp>
      <p:sp>
        <p:nvSpPr>
          <p:cNvPr id="10" name="TextBox 9"/>
          <p:cNvSpPr txBox="1"/>
          <p:nvPr/>
        </p:nvSpPr>
        <p:spPr>
          <a:xfrm>
            <a:off x="0" y="24384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Far less sorting and shuffling of key-value pairs</a:t>
            </a:r>
          </a:p>
          <a:p>
            <a:pPr lvl="0" algn="ctr">
              <a:defRPr/>
            </a:pPr>
            <a:r>
              <a:rPr lang="en-US" sz="2000" b="0" kern="0" dirty="0">
                <a:solidFill>
                  <a:srgbClr val="0070C0"/>
                </a:solidFill>
                <a:latin typeface="Gill Sans"/>
                <a:cs typeface="Gill Sans"/>
              </a:rPr>
              <a:t>Can make better use of combiners</a:t>
            </a:r>
          </a:p>
        </p:txBody>
      </p:sp>
      <p:sp>
        <p:nvSpPr>
          <p:cNvPr id="11" name="TextBox 10"/>
          <p:cNvSpPr txBox="1"/>
          <p:nvPr/>
        </p:nvSpPr>
        <p:spPr>
          <a:xfrm>
            <a:off x="0" y="3606463"/>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Disadvantages</a:t>
            </a:r>
          </a:p>
        </p:txBody>
      </p:sp>
      <p:sp>
        <p:nvSpPr>
          <p:cNvPr id="13" name="TextBox 12"/>
          <p:cNvSpPr txBox="1"/>
          <p:nvPr/>
        </p:nvSpPr>
        <p:spPr>
          <a:xfrm>
            <a:off x="0" y="3987463"/>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More difficult to implement</a:t>
            </a:r>
          </a:p>
          <a:p>
            <a:pPr lvl="0" algn="ctr">
              <a:defRPr/>
            </a:pPr>
            <a:r>
              <a:rPr lang="en-US" sz="2000" b="0" kern="0" dirty="0">
                <a:solidFill>
                  <a:srgbClr val="0070C0"/>
                </a:solidFill>
                <a:latin typeface="Gill Sans"/>
                <a:cs typeface="Gill Sans"/>
              </a:rPr>
              <a:t>Underlying object more heavyweight</a:t>
            </a:r>
          </a:p>
          <a:p>
            <a:pPr lvl="0" algn="ctr">
              <a:defRPr/>
            </a:pPr>
            <a:r>
              <a:rPr lang="en-US" sz="2000" b="0" kern="0" dirty="0">
                <a:solidFill>
                  <a:srgbClr val="0070C0"/>
                </a:solidFill>
                <a:latin typeface="Gill Sans"/>
                <a:cs typeface="Gill Sans"/>
              </a:rPr>
              <a:t>Overhead associated with data structure manipulations</a:t>
            </a:r>
          </a:p>
          <a:p>
            <a:pPr lvl="0" algn="ctr">
              <a:defRPr/>
            </a:pPr>
            <a:r>
              <a:rPr lang="en-US" sz="2000" b="0" kern="0" dirty="0">
                <a:solidFill>
                  <a:srgbClr val="0070C0"/>
                </a:solidFill>
                <a:latin typeface="Gill Sans"/>
                <a:cs typeface="Gill Sans"/>
              </a:rPr>
              <a:t>Fundamental limitation in terms of size of event space</a:t>
            </a:r>
          </a:p>
        </p:txBody>
      </p:sp>
    </p:spTree>
    <p:extLst>
      <p:ext uri="{BB962C8B-B14F-4D97-AF65-F5344CB8AC3E}">
        <p14:creationId xmlns:p14="http://schemas.microsoft.com/office/powerpoint/2010/main" val="1345064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chapter3-pairs-vs-stripes.png"/>
          <p:cNvPicPr>
            <a:picLocks noChangeAspect="1"/>
          </p:cNvPicPr>
          <p:nvPr/>
        </p:nvPicPr>
        <p:blipFill>
          <a:blip r:embed="rId2" cstate="print"/>
          <a:stretch>
            <a:fillRect/>
          </a:stretch>
        </p:blipFill>
        <p:spPr>
          <a:xfrm>
            <a:off x="76200" y="685801"/>
            <a:ext cx="8915401" cy="5349240"/>
          </a:xfrm>
          <a:prstGeom prst="rect">
            <a:avLst/>
          </a:prstGeom>
        </p:spPr>
      </p:pic>
      <p:sp>
        <p:nvSpPr>
          <p:cNvPr id="3" name="TextBox 4"/>
          <p:cNvSpPr txBox="1">
            <a:spLocks noChangeArrowheads="1"/>
          </p:cNvSpPr>
          <p:nvPr/>
        </p:nvSpPr>
        <p:spPr bwMode="auto">
          <a:xfrm>
            <a:off x="0" y="6303963"/>
            <a:ext cx="5410200" cy="554037"/>
          </a:xfrm>
          <a:prstGeom prst="rect">
            <a:avLst/>
          </a:prstGeom>
          <a:noFill/>
          <a:ln w="9525">
            <a:noFill/>
            <a:miter lim="800000"/>
            <a:headEnd/>
            <a:tailEnd/>
          </a:ln>
        </p:spPr>
        <p:txBody>
          <a:bodyPr>
            <a:spAutoFit/>
          </a:bodyPr>
          <a:lstStyle/>
          <a:p>
            <a:r>
              <a:rPr lang="en-US" sz="1000" dirty="0">
                <a:solidFill>
                  <a:schemeClr val="bg2"/>
                </a:solidFill>
              </a:rPr>
              <a:t>Cluster size:</a:t>
            </a:r>
            <a:r>
              <a:rPr lang="en-US" sz="1000" b="0" dirty="0">
                <a:solidFill>
                  <a:schemeClr val="bg2"/>
                </a:solidFill>
              </a:rPr>
              <a:t> 38 cores</a:t>
            </a:r>
          </a:p>
          <a:p>
            <a:r>
              <a:rPr lang="en-US" sz="1000" dirty="0">
                <a:solidFill>
                  <a:schemeClr val="bg2"/>
                </a:solidFill>
              </a:rPr>
              <a:t>Data Source:</a:t>
            </a:r>
            <a:r>
              <a:rPr lang="en-US" sz="1000" b="0" dirty="0">
                <a:solidFill>
                  <a:schemeClr val="bg2"/>
                </a:solidFill>
              </a:rPr>
              <a:t> Associated Press </a:t>
            </a:r>
            <a:r>
              <a:rPr lang="en-US" sz="1000" b="0" dirty="0" err="1">
                <a:solidFill>
                  <a:schemeClr val="bg2"/>
                </a:solidFill>
              </a:rPr>
              <a:t>Worldstream</a:t>
            </a:r>
            <a:r>
              <a:rPr lang="en-US" sz="1000" b="0" dirty="0">
                <a:solidFill>
                  <a:schemeClr val="bg2"/>
                </a:solidFill>
              </a:rPr>
              <a:t> (APW) of the English </a:t>
            </a:r>
            <a:r>
              <a:rPr lang="en-US" sz="1000" b="0" dirty="0" err="1">
                <a:solidFill>
                  <a:schemeClr val="bg2"/>
                </a:solidFill>
              </a:rPr>
              <a:t>Gigaword</a:t>
            </a:r>
            <a:r>
              <a:rPr lang="en-US" sz="1000" b="0" dirty="0">
                <a:solidFill>
                  <a:schemeClr val="bg2"/>
                </a:solidFill>
              </a:rPr>
              <a:t> Corpus (v3), which contains 2.27 million documents (1.8 GB compressed, 5.7 GB uncompressed)</a:t>
            </a:r>
          </a:p>
        </p:txBody>
      </p:sp>
    </p:spTree>
    <p:extLst>
      <p:ext uri="{BB962C8B-B14F-4D97-AF65-F5344CB8AC3E}">
        <p14:creationId xmlns:p14="http://schemas.microsoft.com/office/powerpoint/2010/main" val="41021021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371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Programmer specifies four functions:</a:t>
            </a:r>
          </a:p>
        </p:txBody>
      </p:sp>
      <p:sp>
        <p:nvSpPr>
          <p:cNvPr id="16" name="TextBox 15"/>
          <p:cNvSpPr txBox="1"/>
          <p:nvPr/>
        </p:nvSpPr>
        <p:spPr>
          <a:xfrm>
            <a:off x="0" y="1839456"/>
            <a:ext cx="9144000" cy="646331"/>
          </a:xfrm>
          <a:prstGeom prst="rect">
            <a:avLst/>
          </a:prstGeom>
          <a:noFill/>
        </p:spPr>
        <p:txBody>
          <a:bodyPr wrap="square" rtlCol="0">
            <a:spAutoFit/>
          </a:bodyPr>
          <a:lstStyle/>
          <a:p>
            <a:pPr marL="742836" lvl="1" indent="-285707" algn="ctr">
              <a:lnSpc>
                <a:spcPct val="90000"/>
              </a:lnSpc>
              <a:spcBef>
                <a:spcPct val="10000"/>
              </a:spcBef>
              <a:spcAft>
                <a:spcPct val="10000"/>
              </a:spcAft>
              <a:buClr>
                <a:srgbClr val="5675A9"/>
              </a:buClr>
              <a:buSzPct val="75000"/>
            </a:pPr>
            <a:r>
              <a:rPr lang="en-US" sz="1800" kern="0" dirty="0">
                <a:solidFill>
                  <a:srgbClr val="FF0000"/>
                </a:solidFill>
                <a:latin typeface="Andale Mono" charset="0"/>
                <a:ea typeface="Andale Mono" charset="0"/>
                <a:cs typeface="Andale Mono" charset="0"/>
              </a:rPr>
              <a:t>map</a:t>
            </a:r>
            <a:r>
              <a:rPr lang="en-US" sz="1800" b="0" kern="0" dirty="0">
                <a:solidFill>
                  <a:srgbClr val="000000"/>
                </a:solidFill>
                <a:latin typeface="Andale Mono" charset="0"/>
                <a:ea typeface="Andale Mono" charset="0"/>
                <a:cs typeface="Andale Mono" charset="0"/>
              </a:rPr>
              <a:t> (k</a:t>
            </a:r>
            <a:r>
              <a:rPr lang="en-US" sz="1800" b="0" kern="0" baseline="-25000" dirty="0">
                <a:solidFill>
                  <a:srgbClr val="000000"/>
                </a:solidFill>
                <a:latin typeface="Andale Mono" charset="0"/>
                <a:ea typeface="Andale Mono" charset="0"/>
                <a:cs typeface="Andale Mono" charset="0"/>
              </a:rPr>
              <a:t>1</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1</a:t>
            </a:r>
            <a:r>
              <a:rPr lang="en-US" sz="1800" b="0" kern="0" dirty="0">
                <a:solidFill>
                  <a:srgbClr val="000000"/>
                </a:solidFill>
                <a:latin typeface="Andale Mono" charset="0"/>
                <a:ea typeface="Andale Mono" charset="0"/>
                <a:cs typeface="Andale Mono" charset="0"/>
              </a:rPr>
              <a:t>) → List[(k</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a:t>
            </a:r>
          </a:p>
          <a:p>
            <a:pPr marL="742836" lvl="1" indent="-285707" algn="ctr">
              <a:lnSpc>
                <a:spcPct val="90000"/>
              </a:lnSpc>
              <a:spcBef>
                <a:spcPct val="10000"/>
              </a:spcBef>
              <a:spcAft>
                <a:spcPct val="10000"/>
              </a:spcAft>
              <a:buClr>
                <a:srgbClr val="5675A9"/>
              </a:buClr>
              <a:buSzPct val="75000"/>
            </a:pPr>
            <a:r>
              <a:rPr lang="en-US" sz="1800" kern="0" dirty="0">
                <a:solidFill>
                  <a:srgbClr val="FF0000"/>
                </a:solidFill>
                <a:latin typeface="Andale Mono" charset="0"/>
                <a:ea typeface="Andale Mono" charset="0"/>
                <a:cs typeface="Andale Mono" charset="0"/>
              </a:rPr>
              <a:t>reduce</a:t>
            </a:r>
            <a:r>
              <a:rPr lang="en-US" sz="1800" b="0" kern="0" dirty="0">
                <a:solidFill>
                  <a:srgbClr val="000000"/>
                </a:solidFill>
                <a:latin typeface="Andale Mono" charset="0"/>
                <a:ea typeface="Andale Mono" charset="0"/>
                <a:cs typeface="Andale Mono" charset="0"/>
              </a:rPr>
              <a:t> (k</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List[v</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 List[(k</a:t>
            </a:r>
            <a:r>
              <a:rPr lang="en-US" sz="1800" b="0" kern="0" baseline="-25000" dirty="0">
                <a:solidFill>
                  <a:srgbClr val="000000"/>
                </a:solidFill>
                <a:latin typeface="Andale Mono" charset="0"/>
                <a:ea typeface="Andale Mono" charset="0"/>
                <a:cs typeface="Andale Mono" charset="0"/>
              </a:rPr>
              <a:t>3</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3</a:t>
            </a:r>
            <a:r>
              <a:rPr lang="en-US" sz="1800" b="0" kern="0" dirty="0">
                <a:solidFill>
                  <a:srgbClr val="000000"/>
                </a:solidFill>
                <a:latin typeface="Andale Mono" charset="0"/>
                <a:ea typeface="Andale Mono" charset="0"/>
                <a:cs typeface="Andale Mono" charset="0"/>
              </a:rPr>
              <a:t>)]</a:t>
            </a:r>
          </a:p>
        </p:txBody>
      </p:sp>
      <p:sp>
        <p:nvSpPr>
          <p:cNvPr id="17" name="TextBox 16"/>
          <p:cNvSpPr txBox="1"/>
          <p:nvPr/>
        </p:nvSpPr>
        <p:spPr>
          <a:xfrm>
            <a:off x="0" y="2525256"/>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All values with the same key are sent to the same reducer</a:t>
            </a: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a:t>
            </a:r>
          </a:p>
        </p:txBody>
      </p:sp>
      <p:sp>
        <p:nvSpPr>
          <p:cNvPr id="11" name="TextBox 10"/>
          <p:cNvSpPr txBox="1"/>
          <p:nvPr/>
        </p:nvSpPr>
        <p:spPr>
          <a:xfrm>
            <a:off x="0" y="3393222"/>
            <a:ext cx="9144000" cy="2400657"/>
          </a:xfrm>
          <a:prstGeom prst="rect">
            <a:avLst/>
          </a:prstGeom>
          <a:noFill/>
        </p:spPr>
        <p:txBody>
          <a:bodyPr wrap="square" rtlCol="0">
            <a:spAutoFit/>
          </a:bodyPr>
          <a:lstStyle/>
          <a:p>
            <a:pPr marL="742836" lvl="1" indent="-285707" algn="ctr">
              <a:lnSpc>
                <a:spcPct val="90000"/>
              </a:lnSpc>
              <a:spcBef>
                <a:spcPct val="10000"/>
              </a:spcBef>
              <a:spcAft>
                <a:spcPct val="10000"/>
              </a:spcAft>
              <a:buClr>
                <a:srgbClr val="5675A9"/>
              </a:buClr>
              <a:buSzPct val="75000"/>
            </a:pPr>
            <a:r>
              <a:rPr lang="en-US" sz="1800" kern="0" dirty="0">
                <a:solidFill>
                  <a:srgbClr val="FF0000"/>
                </a:solidFill>
                <a:latin typeface="Andale Mono" charset="0"/>
                <a:ea typeface="Andale Mono" charset="0"/>
                <a:cs typeface="Andale Mono" charset="0"/>
              </a:rPr>
              <a:t>partition</a:t>
            </a:r>
            <a:r>
              <a:rPr lang="en-US" sz="1800" b="0" kern="0" dirty="0">
                <a:solidFill>
                  <a:srgbClr val="000000"/>
                </a:solidFill>
                <a:latin typeface="Andale Mono" charset="0"/>
                <a:ea typeface="Andale Mono" charset="0"/>
                <a:cs typeface="Andale Mono" charset="0"/>
              </a:rPr>
              <a:t> (k', p) → 0 ... p-1</a:t>
            </a:r>
          </a:p>
          <a:p>
            <a:pPr marL="742836" lvl="1" indent="-285707" algn="ctr">
              <a:lnSpc>
                <a:spcPct val="90000"/>
              </a:lnSpc>
              <a:spcBef>
                <a:spcPct val="10000"/>
              </a:spcBef>
              <a:spcAft>
                <a:spcPct val="10000"/>
              </a:spcAft>
              <a:buClr>
                <a:srgbClr val="5675A9"/>
              </a:buClr>
              <a:buSzPct val="75000"/>
            </a:pPr>
            <a:r>
              <a:rPr lang="en-US" sz="2000" b="0" kern="0" dirty="0">
                <a:solidFill>
                  <a:srgbClr val="000000"/>
                </a:solidFill>
                <a:latin typeface="Gill Sans"/>
                <a:cs typeface="Arial" charset="0"/>
              </a:rPr>
              <a:t>Often a simple hash of the key, e.g., </a:t>
            </a:r>
            <a:r>
              <a:rPr lang="en-US" sz="1800" b="0" kern="0" dirty="0">
                <a:solidFill>
                  <a:srgbClr val="000000"/>
                </a:solidFill>
                <a:latin typeface="Andale Mono" charset="0"/>
                <a:ea typeface="Andale Mono" charset="0"/>
                <a:cs typeface="Andale Mono" charset="0"/>
              </a:rPr>
              <a:t>hash(k') mod n</a:t>
            </a:r>
            <a:endParaRPr lang="en-US" sz="2000" b="0" kern="0" dirty="0">
              <a:solidFill>
                <a:srgbClr val="000000"/>
              </a:solidFill>
              <a:latin typeface="Andale Mono" charset="0"/>
              <a:ea typeface="Andale Mono" charset="0"/>
              <a:cs typeface="Andale Mono" charset="0"/>
            </a:endParaRPr>
          </a:p>
          <a:p>
            <a:pPr marL="742836" lvl="1" indent="-285707" algn="ctr">
              <a:lnSpc>
                <a:spcPct val="90000"/>
              </a:lnSpc>
              <a:spcBef>
                <a:spcPct val="10000"/>
              </a:spcBef>
              <a:spcAft>
                <a:spcPct val="10000"/>
              </a:spcAft>
              <a:buClr>
                <a:srgbClr val="5675A9"/>
              </a:buClr>
              <a:buSzPct val="75000"/>
            </a:pPr>
            <a:r>
              <a:rPr lang="en-US" sz="2000" b="0" kern="0" dirty="0">
                <a:solidFill>
                  <a:srgbClr val="000000"/>
                </a:solidFill>
                <a:latin typeface="Gill Sans"/>
                <a:cs typeface="Arial" charset="0"/>
              </a:rPr>
              <a:t>Divides up key space for parallel reduce operations</a:t>
            </a:r>
          </a:p>
          <a:p>
            <a:pPr marL="742836" lvl="1" indent="-285707" algn="ctr">
              <a:lnSpc>
                <a:spcPct val="90000"/>
              </a:lnSpc>
              <a:spcBef>
                <a:spcPct val="10000"/>
              </a:spcBef>
              <a:spcAft>
                <a:spcPct val="10000"/>
              </a:spcAft>
              <a:buClr>
                <a:srgbClr val="5675A9"/>
              </a:buClr>
              <a:buSzPct val="75000"/>
              <a:buFont typeface="Wingdings" charset="2"/>
              <a:buChar char="l"/>
            </a:pPr>
            <a:endParaRPr lang="en-US" sz="2000" b="0" kern="0" dirty="0">
              <a:solidFill>
                <a:srgbClr val="000000"/>
              </a:solidFill>
              <a:latin typeface="Gill Sans"/>
              <a:cs typeface="Arial" charset="0"/>
            </a:endParaRPr>
          </a:p>
          <a:p>
            <a:pPr marL="742836" lvl="1" indent="-285707" algn="ctr">
              <a:lnSpc>
                <a:spcPct val="90000"/>
              </a:lnSpc>
              <a:spcBef>
                <a:spcPct val="10000"/>
              </a:spcBef>
              <a:spcAft>
                <a:spcPct val="10000"/>
              </a:spcAft>
              <a:buClr>
                <a:srgbClr val="5675A9"/>
              </a:buClr>
              <a:buSzPct val="75000"/>
            </a:pPr>
            <a:r>
              <a:rPr lang="en-US" sz="1800" kern="0" dirty="0">
                <a:solidFill>
                  <a:srgbClr val="FF0000"/>
                </a:solidFill>
                <a:latin typeface="Andale Mono" charset="0"/>
                <a:ea typeface="Andale Mono" charset="0"/>
                <a:cs typeface="Andale Mono" charset="0"/>
              </a:rPr>
              <a:t>combine</a:t>
            </a:r>
            <a:r>
              <a:rPr lang="en-US" sz="1800" b="0" kern="0" dirty="0">
                <a:solidFill>
                  <a:srgbClr val="000000"/>
                </a:solidFill>
                <a:latin typeface="Andale Mono" charset="0"/>
                <a:ea typeface="Andale Mono" charset="0"/>
                <a:cs typeface="Andale Mono" charset="0"/>
              </a:rPr>
              <a:t> (k</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List[v</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 List[(k</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a:t>
            </a:r>
          </a:p>
          <a:p>
            <a:pPr marL="742836" lvl="1" indent="-285707" algn="ctr">
              <a:lnSpc>
                <a:spcPct val="90000"/>
              </a:lnSpc>
              <a:spcBef>
                <a:spcPct val="10000"/>
              </a:spcBef>
              <a:spcAft>
                <a:spcPct val="10000"/>
              </a:spcAft>
              <a:buClr>
                <a:srgbClr val="5675A9"/>
              </a:buClr>
              <a:buSzPct val="75000"/>
            </a:pPr>
            <a:r>
              <a:rPr lang="en-US" sz="2000" b="0" kern="0" dirty="0">
                <a:solidFill>
                  <a:srgbClr val="000000"/>
                </a:solidFill>
                <a:latin typeface="Gill Sans"/>
                <a:cs typeface="Arial" charset="0"/>
              </a:rPr>
              <a:t>Mini-reducers that run in memory after the map phase</a:t>
            </a:r>
          </a:p>
          <a:p>
            <a:pPr marL="742836" lvl="1" indent="-285707" algn="ctr">
              <a:lnSpc>
                <a:spcPct val="90000"/>
              </a:lnSpc>
              <a:spcBef>
                <a:spcPct val="10000"/>
              </a:spcBef>
              <a:spcAft>
                <a:spcPct val="10000"/>
              </a:spcAft>
              <a:buClr>
                <a:srgbClr val="5675A9"/>
              </a:buClr>
              <a:buSzPct val="75000"/>
            </a:pPr>
            <a:r>
              <a:rPr lang="en-US" sz="2000" b="0" kern="0" dirty="0">
                <a:solidFill>
                  <a:srgbClr val="000000"/>
                </a:solidFill>
                <a:latin typeface="Gill Sans"/>
                <a:cs typeface="Arial" charset="0"/>
              </a:rPr>
              <a:t>Used as an optimization to reduce network traffic</a:t>
            </a:r>
          </a:p>
        </p:txBody>
      </p:sp>
      <p:sp>
        <p:nvSpPr>
          <p:cNvPr id="9" name="TextBox 8"/>
          <p:cNvSpPr txBox="1"/>
          <p:nvPr/>
        </p:nvSpPr>
        <p:spPr>
          <a:xfrm>
            <a:off x="0" y="6045101"/>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The execution framework handles everything else…</a:t>
            </a:r>
          </a:p>
        </p:txBody>
      </p:sp>
    </p:spTree>
    <p:extLst>
      <p:ext uri="{BB962C8B-B14F-4D97-AF65-F5344CB8AC3E}">
        <p14:creationId xmlns:p14="http://schemas.microsoft.com/office/powerpoint/2010/main" val="13609917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chapter3-pairs-vs-stripes-ec2.png"/>
          <p:cNvPicPr>
            <a:picLocks noChangeAspect="1"/>
          </p:cNvPicPr>
          <p:nvPr/>
        </p:nvPicPr>
        <p:blipFill>
          <a:blip r:embed="rId3" cstate="print"/>
          <a:stretch>
            <a:fillRect/>
          </a:stretch>
        </p:blipFill>
        <p:spPr>
          <a:xfrm>
            <a:off x="0" y="914400"/>
            <a:ext cx="8915401" cy="5349240"/>
          </a:xfrm>
          <a:prstGeom prst="rect">
            <a:avLst/>
          </a:prstGeom>
        </p:spPr>
      </p:pic>
      <p:sp>
        <p:nvSpPr>
          <p:cNvPr id="3" name="TextBox 2">
            <a:extLst>
              <a:ext uri="{FF2B5EF4-FFF2-40B4-BE49-F238E27FC236}">
                <a16:creationId xmlns:a16="http://schemas.microsoft.com/office/drawing/2014/main" id="{E0A71876-8380-4547-8FEA-46C5F6E6965A}"/>
              </a:ext>
            </a:extLst>
          </p:cNvPr>
          <p:cNvSpPr txBox="1"/>
          <p:nvPr/>
        </p:nvSpPr>
        <p:spPr>
          <a:xfrm>
            <a:off x="2362200" y="4724400"/>
            <a:ext cx="1341119" cy="523220"/>
          </a:xfrm>
          <a:prstGeom prst="rect">
            <a:avLst/>
          </a:prstGeom>
          <a:noFill/>
        </p:spPr>
        <p:txBody>
          <a:bodyPr wrap="square" rtlCol="0">
            <a:spAutoFit/>
          </a:bodyPr>
          <a:lstStyle/>
          <a:p>
            <a:r>
              <a:rPr lang="en-CA" sz="2800" dirty="0">
                <a:solidFill>
                  <a:srgbClr val="FF0000"/>
                </a:solidFill>
              </a:rPr>
              <a:t>Pairs</a:t>
            </a:r>
          </a:p>
        </p:txBody>
      </p:sp>
      <p:sp>
        <p:nvSpPr>
          <p:cNvPr id="6" name="TextBox 5">
            <a:extLst>
              <a:ext uri="{FF2B5EF4-FFF2-40B4-BE49-F238E27FC236}">
                <a16:creationId xmlns:a16="http://schemas.microsoft.com/office/drawing/2014/main" id="{9F35785A-A38B-453C-8605-033C1DD89676}"/>
              </a:ext>
            </a:extLst>
          </p:cNvPr>
          <p:cNvSpPr txBox="1"/>
          <p:nvPr/>
        </p:nvSpPr>
        <p:spPr>
          <a:xfrm>
            <a:off x="2286000" y="1981200"/>
            <a:ext cx="1676400" cy="523220"/>
          </a:xfrm>
          <a:prstGeom prst="rect">
            <a:avLst/>
          </a:prstGeom>
          <a:noFill/>
        </p:spPr>
        <p:txBody>
          <a:bodyPr wrap="square" rtlCol="0">
            <a:spAutoFit/>
          </a:bodyPr>
          <a:lstStyle/>
          <a:p>
            <a:r>
              <a:rPr lang="en-CA" sz="2800" dirty="0">
                <a:solidFill>
                  <a:srgbClr val="FF0000"/>
                </a:solidFill>
              </a:rPr>
              <a:t>Stripes</a:t>
            </a:r>
          </a:p>
        </p:txBody>
      </p:sp>
    </p:spTree>
    <p:extLst>
      <p:ext uri="{BB962C8B-B14F-4D97-AF65-F5344CB8AC3E}">
        <p14:creationId xmlns:p14="http://schemas.microsoft.com/office/powerpoint/2010/main" val="269668160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Tradeoffs</a:t>
            </a:r>
          </a:p>
        </p:txBody>
      </p:sp>
      <p:sp>
        <p:nvSpPr>
          <p:cNvPr id="6" name="TextBox 5"/>
          <p:cNvSpPr txBox="1"/>
          <p:nvPr/>
        </p:nvSpPr>
        <p:spPr>
          <a:xfrm>
            <a:off x="0" y="1752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Pairs:</a:t>
            </a:r>
          </a:p>
        </p:txBody>
      </p:sp>
      <p:sp>
        <p:nvSpPr>
          <p:cNvPr id="7" name="TextBox 6"/>
          <p:cNvSpPr txBox="1"/>
          <p:nvPr/>
        </p:nvSpPr>
        <p:spPr>
          <a:xfrm>
            <a:off x="0" y="2133600"/>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Generates a </a:t>
            </a:r>
            <a:r>
              <a:rPr lang="en-US" sz="2000" b="0" i="1" kern="0" dirty="0">
                <a:solidFill>
                  <a:srgbClr val="0070C0"/>
                </a:solidFill>
                <a:latin typeface="Gill Sans"/>
                <a:cs typeface="Gill Sans"/>
              </a:rPr>
              <a:t>lot</a:t>
            </a:r>
            <a:r>
              <a:rPr lang="en-US" sz="2000" b="0" kern="0" dirty="0">
                <a:solidFill>
                  <a:srgbClr val="0070C0"/>
                </a:solidFill>
                <a:latin typeface="Gill Sans"/>
                <a:cs typeface="Gill Sans"/>
              </a:rPr>
              <a:t> more key-value pairs</a:t>
            </a:r>
          </a:p>
          <a:p>
            <a:pPr lvl="0" algn="ctr">
              <a:defRPr/>
            </a:pPr>
            <a:r>
              <a:rPr lang="en-US" sz="2000" b="0" kern="0" dirty="0">
                <a:solidFill>
                  <a:srgbClr val="0070C0"/>
                </a:solidFill>
                <a:latin typeface="Gill Sans"/>
                <a:cs typeface="Gill Sans"/>
              </a:rPr>
              <a:t>Less combining opportunities</a:t>
            </a:r>
          </a:p>
          <a:p>
            <a:pPr lvl="0" algn="ctr">
              <a:defRPr/>
            </a:pPr>
            <a:r>
              <a:rPr lang="en-US" sz="2000" b="0" kern="0" dirty="0">
                <a:solidFill>
                  <a:srgbClr val="0070C0"/>
                </a:solidFill>
                <a:latin typeface="Gill Sans"/>
                <a:cs typeface="Gill Sans"/>
              </a:rPr>
              <a:t>More sorting and shuffling</a:t>
            </a:r>
          </a:p>
          <a:p>
            <a:pPr lvl="0" algn="ctr">
              <a:defRPr/>
            </a:pPr>
            <a:r>
              <a:rPr lang="en-US" sz="2000" b="0" kern="0" dirty="0">
                <a:solidFill>
                  <a:srgbClr val="0070C0"/>
                </a:solidFill>
                <a:latin typeface="Gill Sans"/>
                <a:cs typeface="Gill Sans"/>
              </a:rPr>
              <a:t>Simple aggregation at reduce</a:t>
            </a:r>
          </a:p>
        </p:txBody>
      </p:sp>
      <p:sp>
        <p:nvSpPr>
          <p:cNvPr id="8" name="TextBox 7"/>
          <p:cNvSpPr txBox="1"/>
          <p:nvPr/>
        </p:nvSpPr>
        <p:spPr>
          <a:xfrm>
            <a:off x="0" y="3934361"/>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Stripes:</a:t>
            </a:r>
          </a:p>
        </p:txBody>
      </p:sp>
      <p:sp>
        <p:nvSpPr>
          <p:cNvPr id="9" name="TextBox 8"/>
          <p:cNvSpPr txBox="1"/>
          <p:nvPr/>
        </p:nvSpPr>
        <p:spPr>
          <a:xfrm>
            <a:off x="0" y="4315361"/>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Generates fewer key-value pairs</a:t>
            </a:r>
          </a:p>
          <a:p>
            <a:pPr lvl="0" algn="ctr">
              <a:defRPr/>
            </a:pPr>
            <a:r>
              <a:rPr lang="en-US" sz="2000" b="0" kern="0" dirty="0">
                <a:solidFill>
                  <a:srgbClr val="0070C0"/>
                </a:solidFill>
                <a:latin typeface="Gill Sans"/>
                <a:cs typeface="Gill Sans"/>
              </a:rPr>
              <a:t>More opportunities for combining</a:t>
            </a:r>
          </a:p>
          <a:p>
            <a:pPr lvl="0" algn="ctr">
              <a:defRPr/>
            </a:pPr>
            <a:r>
              <a:rPr lang="en-US" sz="2000" b="0" kern="0" dirty="0">
                <a:solidFill>
                  <a:srgbClr val="0070C0"/>
                </a:solidFill>
                <a:latin typeface="Gill Sans"/>
                <a:cs typeface="Gill Sans"/>
              </a:rPr>
              <a:t>Less sorting and shuffling</a:t>
            </a:r>
          </a:p>
          <a:p>
            <a:pPr lvl="0" algn="ctr">
              <a:defRPr/>
            </a:pPr>
            <a:r>
              <a:rPr lang="en-US" sz="2000" b="0" kern="0" dirty="0">
                <a:solidFill>
                  <a:srgbClr val="0070C0"/>
                </a:solidFill>
                <a:latin typeface="Gill Sans"/>
                <a:cs typeface="Gill Sans"/>
              </a:rPr>
              <a:t>More complex (slower) aggregation at reduce</a:t>
            </a:r>
          </a:p>
        </p:txBody>
      </p:sp>
    </p:spTree>
    <p:extLst>
      <p:ext uri="{BB962C8B-B14F-4D97-AF65-F5344CB8AC3E}">
        <p14:creationId xmlns:p14="http://schemas.microsoft.com/office/powerpoint/2010/main" val="1036895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33600" y="2616200"/>
            <a:ext cx="4889500" cy="736600"/>
          </a:xfrm>
          <a:prstGeom prst="rect">
            <a:avLst/>
          </a:prstGeom>
        </p:spPr>
      </p:pic>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Relative Frequencies</a:t>
            </a:r>
          </a:p>
        </p:txBody>
      </p:sp>
      <p:sp>
        <p:nvSpPr>
          <p:cNvPr id="6" name="TextBox 5"/>
          <p:cNvSpPr txBox="1"/>
          <p:nvPr/>
        </p:nvSpPr>
        <p:spPr>
          <a:xfrm>
            <a:off x="0" y="1981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How do we estimate relative frequencies from counts?</a:t>
            </a:r>
          </a:p>
        </p:txBody>
      </p:sp>
      <p:sp>
        <p:nvSpPr>
          <p:cNvPr id="8" name="TextBox 7"/>
          <p:cNvSpPr txBox="1"/>
          <p:nvPr/>
        </p:nvSpPr>
        <p:spPr>
          <a:xfrm>
            <a:off x="0" y="39579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Why do we want to do this?</a:t>
            </a:r>
          </a:p>
        </p:txBody>
      </p:sp>
      <p:sp>
        <p:nvSpPr>
          <p:cNvPr id="9" name="TextBox 8"/>
          <p:cNvSpPr txBox="1"/>
          <p:nvPr/>
        </p:nvSpPr>
        <p:spPr>
          <a:xfrm>
            <a:off x="0" y="4415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How do we do this with MapReduce?</a:t>
            </a:r>
          </a:p>
        </p:txBody>
      </p:sp>
    </p:spTree>
    <p:extLst>
      <p:ext uri="{BB962C8B-B14F-4D97-AF65-F5344CB8AC3E}">
        <p14:creationId xmlns:p14="http://schemas.microsoft.com/office/powerpoint/2010/main" val="3804686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10"/>
          <p:cNvSpPr txBox="1">
            <a:spLocks noChangeArrowheads="1"/>
          </p:cNvSpPr>
          <p:nvPr/>
        </p:nvSpPr>
        <p:spPr bwMode="auto">
          <a:xfrm>
            <a:off x="0" y="1504950"/>
            <a:ext cx="9144000" cy="400050"/>
          </a:xfrm>
          <a:prstGeom prst="rect">
            <a:avLst/>
          </a:prstGeom>
          <a:noFill/>
          <a:ln w="9525">
            <a:noFill/>
            <a:miter lim="800000"/>
            <a:headEnd/>
            <a:tailEnd/>
          </a:ln>
        </p:spPr>
        <p:txBody>
          <a:bodyPr wrap="square">
            <a:spAutoFit/>
          </a:bodyPr>
          <a:lstStyle/>
          <a:p>
            <a:pPr algn="ctr"/>
            <a:r>
              <a:rPr lang="en-US" sz="2000" b="0" dirty="0">
                <a:solidFill>
                  <a:schemeClr val="bg1"/>
                </a:solidFill>
              </a:rPr>
              <a:t>a →  {b</a:t>
            </a:r>
            <a:r>
              <a:rPr lang="en-US" sz="2000" b="0" baseline="-25000" dirty="0">
                <a:solidFill>
                  <a:schemeClr val="bg1"/>
                </a:solidFill>
              </a:rPr>
              <a:t>1</a:t>
            </a:r>
            <a:r>
              <a:rPr lang="en-US" sz="2000" b="0" dirty="0">
                <a:solidFill>
                  <a:schemeClr val="bg1"/>
                </a:solidFill>
              </a:rPr>
              <a:t>:3, b</a:t>
            </a:r>
            <a:r>
              <a:rPr lang="en-US" sz="2000" b="0" baseline="-25000" dirty="0">
                <a:solidFill>
                  <a:schemeClr val="bg1"/>
                </a:solidFill>
              </a:rPr>
              <a:t>2</a:t>
            </a:r>
            <a:r>
              <a:rPr lang="en-US" sz="2000" b="0" dirty="0">
                <a:solidFill>
                  <a:schemeClr val="bg1"/>
                </a:solidFill>
              </a:rPr>
              <a:t> :12, b</a:t>
            </a:r>
            <a:r>
              <a:rPr lang="en-US" sz="2000" b="0" baseline="-25000" dirty="0">
                <a:solidFill>
                  <a:schemeClr val="bg1"/>
                </a:solidFill>
              </a:rPr>
              <a:t>3</a:t>
            </a:r>
            <a:r>
              <a:rPr lang="en-US" sz="2000" b="0" dirty="0">
                <a:solidFill>
                  <a:schemeClr val="bg1"/>
                </a:solidFill>
              </a:rPr>
              <a:t> :7, b</a:t>
            </a:r>
            <a:r>
              <a:rPr lang="en-US" sz="2000" b="0" baseline="-25000" dirty="0">
                <a:solidFill>
                  <a:schemeClr val="bg1"/>
                </a:solidFill>
              </a:rPr>
              <a:t>4</a:t>
            </a:r>
            <a:r>
              <a:rPr lang="en-US" sz="2000" b="0" dirty="0">
                <a:solidFill>
                  <a:schemeClr val="bg1"/>
                </a:solidFill>
              </a:rPr>
              <a:t> :1, … }</a:t>
            </a: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f(B|A): “Stripes” </a:t>
            </a:r>
          </a:p>
        </p:txBody>
      </p:sp>
      <p:sp>
        <p:nvSpPr>
          <p:cNvPr id="6" name="TextBox 5"/>
          <p:cNvSpPr txBox="1"/>
          <p:nvPr/>
        </p:nvSpPr>
        <p:spPr>
          <a:xfrm>
            <a:off x="0" y="2743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Easy!</a:t>
            </a:r>
          </a:p>
        </p:txBody>
      </p:sp>
      <p:sp>
        <p:nvSpPr>
          <p:cNvPr id="7" name="TextBox 6"/>
          <p:cNvSpPr txBox="1"/>
          <p:nvPr/>
        </p:nvSpPr>
        <p:spPr>
          <a:xfrm>
            <a:off x="0" y="31242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One pass to compute (a, *)</a:t>
            </a:r>
          </a:p>
          <a:p>
            <a:pPr lvl="0" algn="ctr">
              <a:defRPr/>
            </a:pPr>
            <a:r>
              <a:rPr lang="en-US" sz="2000" b="0" kern="0" dirty="0">
                <a:solidFill>
                  <a:srgbClr val="0070C0"/>
                </a:solidFill>
                <a:latin typeface="Gill Sans"/>
                <a:cs typeface="Gill Sans"/>
              </a:rPr>
              <a:t>Another pass to directly compute f(B|A)</a:t>
            </a:r>
          </a:p>
        </p:txBody>
      </p:sp>
      <p:pic>
        <p:nvPicPr>
          <p:cNvPr id="8" name="Picture 7">
            <a:extLst>
              <a:ext uri="{FF2B5EF4-FFF2-40B4-BE49-F238E27FC236}">
                <a16:creationId xmlns:a16="http://schemas.microsoft.com/office/drawing/2014/main" id="{987DE127-4166-4EAD-BAC0-C8FBF99FB390}"/>
              </a:ext>
            </a:extLst>
          </p:cNvPr>
          <p:cNvPicPr>
            <a:picLocks noChangeAspect="1"/>
          </p:cNvPicPr>
          <p:nvPr/>
        </p:nvPicPr>
        <p:blipFill>
          <a:blip r:embed="rId2"/>
          <a:stretch>
            <a:fillRect/>
          </a:stretch>
        </p:blipFill>
        <p:spPr>
          <a:xfrm>
            <a:off x="685800" y="5317110"/>
            <a:ext cx="4495800" cy="677289"/>
          </a:xfrm>
          <a:prstGeom prst="rect">
            <a:avLst/>
          </a:prstGeom>
        </p:spPr>
      </p:pic>
    </p:spTree>
    <p:extLst>
      <p:ext uri="{BB962C8B-B14F-4D97-AF65-F5344CB8AC3E}">
        <p14:creationId xmlns:p14="http://schemas.microsoft.com/office/powerpoint/2010/main" val="3571393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mr-IN" sz="3600" b="0" kern="0" dirty="0" err="1">
                <a:solidFill>
                  <a:srgbClr val="000000"/>
                </a:solidFill>
                <a:latin typeface="Gill Sans"/>
                <a:cs typeface="Gill Sans"/>
              </a:rPr>
              <a:t>f</a:t>
            </a:r>
            <a:r>
              <a:rPr lang="mr-IN" sz="3600" b="0" kern="0" dirty="0">
                <a:solidFill>
                  <a:srgbClr val="000000"/>
                </a:solidFill>
                <a:latin typeface="Gill Sans"/>
                <a:cs typeface="Gill Sans"/>
              </a:rPr>
              <a:t>(B|A): “</a:t>
            </a:r>
            <a:r>
              <a:rPr lang="mr-IN" sz="3600" b="0" kern="0" dirty="0" err="1">
                <a:solidFill>
                  <a:srgbClr val="000000"/>
                </a:solidFill>
                <a:latin typeface="Gill Sans"/>
                <a:cs typeface="Gill Sans"/>
              </a:rPr>
              <a:t>Pairs</a:t>
            </a:r>
            <a:r>
              <a:rPr lang="mr-IN" sz="3600" b="0" kern="0" dirty="0">
                <a:solidFill>
                  <a:srgbClr val="000000"/>
                </a:solidFill>
                <a:latin typeface="Gill Sans"/>
                <a:cs typeface="Gill Sans"/>
              </a:rPr>
              <a:t>” </a:t>
            </a:r>
            <a:endParaRPr lang="en-US" sz="3600" b="0" kern="0" dirty="0">
              <a:solidFill>
                <a:srgbClr val="000000"/>
              </a:solidFill>
              <a:latin typeface="Gill Sans"/>
              <a:cs typeface="Gill Sans"/>
            </a:endParaRPr>
          </a:p>
        </p:txBody>
      </p:sp>
      <p:sp>
        <p:nvSpPr>
          <p:cNvPr id="5" name="TextBox 4"/>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What’s the issue?</a:t>
            </a:r>
          </a:p>
        </p:txBody>
      </p:sp>
      <p:sp>
        <p:nvSpPr>
          <p:cNvPr id="6" name="TextBox 5"/>
          <p:cNvSpPr txBox="1"/>
          <p:nvPr/>
        </p:nvSpPr>
        <p:spPr>
          <a:xfrm>
            <a:off x="0" y="2438400"/>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Computing relative frequencies requires marginal counts</a:t>
            </a:r>
          </a:p>
          <a:p>
            <a:pPr lvl="0" algn="ctr">
              <a:defRPr/>
            </a:pPr>
            <a:r>
              <a:rPr lang="en-US" sz="2000" b="0" kern="0" dirty="0">
                <a:solidFill>
                  <a:srgbClr val="0070C0"/>
                </a:solidFill>
                <a:latin typeface="Gill Sans"/>
                <a:cs typeface="Gill Sans"/>
              </a:rPr>
              <a:t>But the marginal cannot be computed until you see all counts</a:t>
            </a:r>
          </a:p>
          <a:p>
            <a:pPr lvl="0" algn="ctr">
              <a:defRPr/>
            </a:pPr>
            <a:r>
              <a:rPr lang="en-US" sz="2000" b="0" kern="0" dirty="0">
                <a:solidFill>
                  <a:srgbClr val="0070C0"/>
                </a:solidFill>
                <a:latin typeface="Gill Sans"/>
                <a:cs typeface="Gill Sans"/>
              </a:rPr>
              <a:t>Buffering is a bad idea!</a:t>
            </a:r>
          </a:p>
        </p:txBody>
      </p:sp>
      <p:sp>
        <p:nvSpPr>
          <p:cNvPr id="7" name="TextBox 6"/>
          <p:cNvSpPr txBox="1"/>
          <p:nvPr/>
        </p:nvSpPr>
        <p:spPr>
          <a:xfrm>
            <a:off x="0" y="3886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Solution:</a:t>
            </a:r>
          </a:p>
        </p:txBody>
      </p:sp>
      <p:sp>
        <p:nvSpPr>
          <p:cNvPr id="8" name="TextBox 7"/>
          <p:cNvSpPr txBox="1"/>
          <p:nvPr/>
        </p:nvSpPr>
        <p:spPr>
          <a:xfrm>
            <a:off x="0" y="4267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What if we could get the marginal count to arrive at the reducer first?</a:t>
            </a:r>
          </a:p>
        </p:txBody>
      </p:sp>
    </p:spTree>
    <p:extLst>
      <p:ext uri="{BB962C8B-B14F-4D97-AF65-F5344CB8AC3E}">
        <p14:creationId xmlns:p14="http://schemas.microsoft.com/office/powerpoint/2010/main" val="25006094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3"/>
          <p:cNvSpPr txBox="1">
            <a:spLocks noChangeArrowheads="1"/>
          </p:cNvSpPr>
          <p:nvPr/>
        </p:nvSpPr>
        <p:spPr bwMode="auto">
          <a:xfrm>
            <a:off x="1630362" y="2254984"/>
            <a:ext cx="1475084" cy="1631216"/>
          </a:xfrm>
          <a:prstGeom prst="rect">
            <a:avLst/>
          </a:prstGeom>
          <a:noFill/>
          <a:ln w="9525">
            <a:noFill/>
            <a:miter lim="800000"/>
            <a:headEnd/>
            <a:tailEnd/>
          </a:ln>
        </p:spPr>
        <p:txBody>
          <a:bodyPr wrap="none">
            <a:spAutoFit/>
          </a:bodyPr>
          <a:lstStyle/>
          <a:p>
            <a:r>
              <a:rPr lang="en-US" sz="2000" b="0">
                <a:solidFill>
                  <a:schemeClr val="bg1"/>
                </a:solidFill>
                <a:latin typeface="Gill Sans" charset="0"/>
                <a:ea typeface="Gill Sans" charset="0"/>
                <a:cs typeface="Gill Sans" charset="0"/>
              </a:rPr>
              <a:t>(a, b</a:t>
            </a:r>
            <a:r>
              <a:rPr lang="en-US" sz="2000" b="0" baseline="-25000">
                <a:solidFill>
                  <a:schemeClr val="bg1"/>
                </a:solidFill>
                <a:latin typeface="Gill Sans" charset="0"/>
                <a:ea typeface="Gill Sans" charset="0"/>
                <a:cs typeface="Gill Sans" charset="0"/>
              </a:rPr>
              <a:t>1</a:t>
            </a:r>
            <a:r>
              <a:rPr lang="en-US" sz="2000" b="0">
                <a:solidFill>
                  <a:schemeClr val="bg1"/>
                </a:solidFill>
                <a:latin typeface="Gill Sans" charset="0"/>
                <a:ea typeface="Gill Sans" charset="0"/>
                <a:cs typeface="Gill Sans" charset="0"/>
              </a:rPr>
              <a:t>) → 3 </a:t>
            </a:r>
          </a:p>
          <a:p>
            <a:r>
              <a:rPr lang="en-US" sz="2000" b="0">
                <a:solidFill>
                  <a:schemeClr val="bg1"/>
                </a:solidFill>
                <a:latin typeface="Gill Sans" charset="0"/>
                <a:ea typeface="Gill Sans" charset="0"/>
                <a:cs typeface="Gill Sans" charset="0"/>
              </a:rPr>
              <a:t>(a, b</a:t>
            </a:r>
            <a:r>
              <a:rPr lang="en-US" sz="2000" b="0" baseline="-25000">
                <a:solidFill>
                  <a:schemeClr val="bg1"/>
                </a:solidFill>
                <a:latin typeface="Gill Sans" charset="0"/>
                <a:ea typeface="Gill Sans" charset="0"/>
                <a:cs typeface="Gill Sans" charset="0"/>
              </a:rPr>
              <a:t>2</a:t>
            </a:r>
            <a:r>
              <a:rPr lang="en-US" sz="2000" b="0">
                <a:solidFill>
                  <a:schemeClr val="bg1"/>
                </a:solidFill>
                <a:latin typeface="Gill Sans" charset="0"/>
                <a:ea typeface="Gill Sans" charset="0"/>
                <a:cs typeface="Gill Sans" charset="0"/>
              </a:rPr>
              <a:t>) → 12 </a:t>
            </a:r>
          </a:p>
          <a:p>
            <a:r>
              <a:rPr lang="en-US" sz="2000" b="0">
                <a:solidFill>
                  <a:schemeClr val="bg1"/>
                </a:solidFill>
                <a:latin typeface="Gill Sans" charset="0"/>
                <a:ea typeface="Gill Sans" charset="0"/>
                <a:cs typeface="Gill Sans" charset="0"/>
              </a:rPr>
              <a:t>(a, b</a:t>
            </a:r>
            <a:r>
              <a:rPr lang="en-US" sz="2000" b="0" baseline="-25000">
                <a:solidFill>
                  <a:schemeClr val="bg1"/>
                </a:solidFill>
                <a:latin typeface="Gill Sans" charset="0"/>
                <a:ea typeface="Gill Sans" charset="0"/>
                <a:cs typeface="Gill Sans" charset="0"/>
              </a:rPr>
              <a:t>3</a:t>
            </a:r>
            <a:r>
              <a:rPr lang="en-US" sz="2000" b="0">
                <a:solidFill>
                  <a:schemeClr val="bg1"/>
                </a:solidFill>
                <a:latin typeface="Gill Sans" charset="0"/>
                <a:ea typeface="Gill Sans" charset="0"/>
                <a:cs typeface="Gill Sans" charset="0"/>
              </a:rPr>
              <a:t>) → 7</a:t>
            </a:r>
          </a:p>
          <a:p>
            <a:r>
              <a:rPr lang="en-US" sz="2000" b="0">
                <a:solidFill>
                  <a:schemeClr val="bg1"/>
                </a:solidFill>
                <a:latin typeface="Gill Sans" charset="0"/>
                <a:ea typeface="Gill Sans" charset="0"/>
                <a:cs typeface="Gill Sans" charset="0"/>
              </a:rPr>
              <a:t>(a, b</a:t>
            </a:r>
            <a:r>
              <a:rPr lang="en-US" sz="2000" b="0" baseline="-25000">
                <a:solidFill>
                  <a:schemeClr val="bg1"/>
                </a:solidFill>
                <a:latin typeface="Gill Sans" charset="0"/>
                <a:ea typeface="Gill Sans" charset="0"/>
                <a:cs typeface="Gill Sans" charset="0"/>
              </a:rPr>
              <a:t>4</a:t>
            </a:r>
            <a:r>
              <a:rPr lang="en-US" sz="2000" b="0">
                <a:solidFill>
                  <a:schemeClr val="bg1"/>
                </a:solidFill>
                <a:latin typeface="Gill Sans" charset="0"/>
                <a:ea typeface="Gill Sans" charset="0"/>
                <a:cs typeface="Gill Sans" charset="0"/>
              </a:rPr>
              <a:t>) → 1 </a:t>
            </a:r>
          </a:p>
          <a:p>
            <a:r>
              <a:rPr lang="en-US" sz="2000" b="0">
                <a:solidFill>
                  <a:schemeClr val="bg1"/>
                </a:solidFill>
                <a:latin typeface="Gill Sans" charset="0"/>
                <a:ea typeface="Gill Sans" charset="0"/>
                <a:cs typeface="Gill Sans" charset="0"/>
              </a:rPr>
              <a:t>…</a:t>
            </a:r>
          </a:p>
        </p:txBody>
      </p:sp>
      <p:sp>
        <p:nvSpPr>
          <p:cNvPr id="17413" name="Right Arrow 4"/>
          <p:cNvSpPr>
            <a:spLocks noChangeArrowheads="1"/>
          </p:cNvSpPr>
          <p:nvPr/>
        </p:nvSpPr>
        <p:spPr bwMode="auto">
          <a:xfrm>
            <a:off x="3916362" y="2667734"/>
            <a:ext cx="914400" cy="3810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Gill Sans" charset="0"/>
              <a:ea typeface="Gill Sans" charset="0"/>
              <a:cs typeface="Gill Sans" charset="0"/>
            </a:endParaRPr>
          </a:p>
        </p:txBody>
      </p:sp>
      <p:sp>
        <p:nvSpPr>
          <p:cNvPr id="17414" name="TextBox 6"/>
          <p:cNvSpPr txBox="1">
            <a:spLocks noChangeArrowheads="1"/>
          </p:cNvSpPr>
          <p:nvPr/>
        </p:nvSpPr>
        <p:spPr bwMode="ltGray">
          <a:xfrm>
            <a:off x="1630362" y="1829534"/>
            <a:ext cx="1369286" cy="400110"/>
          </a:xfrm>
          <a:prstGeom prst="rect">
            <a:avLst/>
          </a:prstGeom>
          <a:solidFill>
            <a:schemeClr val="accent1"/>
          </a:solidFill>
          <a:ln w="9525">
            <a:noFill/>
            <a:miter lim="800000"/>
            <a:headEnd/>
            <a:tailEnd/>
          </a:ln>
        </p:spPr>
        <p:txBody>
          <a:bodyPr wrap="none">
            <a:spAutoFit/>
          </a:bodyPr>
          <a:lstStyle/>
          <a:p>
            <a:r>
              <a:rPr lang="en-US" sz="2000" b="0" dirty="0">
                <a:solidFill>
                  <a:schemeClr val="bg1"/>
                </a:solidFill>
                <a:latin typeface="Gill Sans" charset="0"/>
                <a:ea typeface="Gill Sans" charset="0"/>
                <a:cs typeface="Gill Sans" charset="0"/>
              </a:rPr>
              <a:t>(a, *) → 32 </a:t>
            </a:r>
          </a:p>
        </p:txBody>
      </p:sp>
      <p:sp>
        <p:nvSpPr>
          <p:cNvPr id="17415" name="TextBox 7"/>
          <p:cNvSpPr txBox="1">
            <a:spLocks noChangeArrowheads="1"/>
          </p:cNvSpPr>
          <p:nvPr/>
        </p:nvSpPr>
        <p:spPr bwMode="auto">
          <a:xfrm>
            <a:off x="5335587" y="2254984"/>
            <a:ext cx="1874231" cy="1631216"/>
          </a:xfrm>
          <a:prstGeom prst="rect">
            <a:avLst/>
          </a:prstGeom>
          <a:noFill/>
          <a:ln w="9525">
            <a:noFill/>
            <a:miter lim="800000"/>
            <a:headEnd/>
            <a:tailEnd/>
          </a:ln>
        </p:spPr>
        <p:txBody>
          <a:bodyPr wrap="none">
            <a:spAutoFit/>
          </a:bodyPr>
          <a:lstStyle/>
          <a:p>
            <a:r>
              <a:rPr lang="en-US" sz="2000" b="0">
                <a:solidFill>
                  <a:schemeClr val="bg1"/>
                </a:solidFill>
                <a:latin typeface="Gill Sans" charset="0"/>
                <a:ea typeface="Gill Sans" charset="0"/>
                <a:cs typeface="Gill Sans" charset="0"/>
              </a:rPr>
              <a:t>(a, b</a:t>
            </a:r>
            <a:r>
              <a:rPr lang="en-US" sz="2000" b="0" baseline="-25000">
                <a:solidFill>
                  <a:schemeClr val="bg1"/>
                </a:solidFill>
                <a:latin typeface="Gill Sans" charset="0"/>
                <a:ea typeface="Gill Sans" charset="0"/>
                <a:cs typeface="Gill Sans" charset="0"/>
              </a:rPr>
              <a:t>1</a:t>
            </a:r>
            <a:r>
              <a:rPr lang="en-US" sz="2000" b="0">
                <a:solidFill>
                  <a:schemeClr val="bg1"/>
                </a:solidFill>
                <a:latin typeface="Gill Sans" charset="0"/>
                <a:ea typeface="Gill Sans" charset="0"/>
                <a:cs typeface="Gill Sans" charset="0"/>
              </a:rPr>
              <a:t>) → 3 / 32 </a:t>
            </a:r>
          </a:p>
          <a:p>
            <a:r>
              <a:rPr lang="en-US" sz="2000" b="0">
                <a:solidFill>
                  <a:schemeClr val="bg1"/>
                </a:solidFill>
                <a:latin typeface="Gill Sans" charset="0"/>
                <a:ea typeface="Gill Sans" charset="0"/>
                <a:cs typeface="Gill Sans" charset="0"/>
              </a:rPr>
              <a:t>(a, b</a:t>
            </a:r>
            <a:r>
              <a:rPr lang="en-US" sz="2000" b="0" baseline="-25000">
                <a:solidFill>
                  <a:schemeClr val="bg1"/>
                </a:solidFill>
                <a:latin typeface="Gill Sans" charset="0"/>
                <a:ea typeface="Gill Sans" charset="0"/>
                <a:cs typeface="Gill Sans" charset="0"/>
              </a:rPr>
              <a:t>2</a:t>
            </a:r>
            <a:r>
              <a:rPr lang="en-US" sz="2000" b="0">
                <a:solidFill>
                  <a:schemeClr val="bg1"/>
                </a:solidFill>
                <a:latin typeface="Gill Sans" charset="0"/>
                <a:ea typeface="Gill Sans" charset="0"/>
                <a:cs typeface="Gill Sans" charset="0"/>
              </a:rPr>
              <a:t>) → 12 / 32</a:t>
            </a:r>
          </a:p>
          <a:p>
            <a:r>
              <a:rPr lang="en-US" sz="2000" b="0">
                <a:solidFill>
                  <a:schemeClr val="bg1"/>
                </a:solidFill>
                <a:latin typeface="Gill Sans" charset="0"/>
                <a:ea typeface="Gill Sans" charset="0"/>
                <a:cs typeface="Gill Sans" charset="0"/>
              </a:rPr>
              <a:t>(a, b</a:t>
            </a:r>
            <a:r>
              <a:rPr lang="en-US" sz="2000" b="0" baseline="-25000">
                <a:solidFill>
                  <a:schemeClr val="bg1"/>
                </a:solidFill>
                <a:latin typeface="Gill Sans" charset="0"/>
                <a:ea typeface="Gill Sans" charset="0"/>
                <a:cs typeface="Gill Sans" charset="0"/>
              </a:rPr>
              <a:t>3</a:t>
            </a:r>
            <a:r>
              <a:rPr lang="en-US" sz="2000" b="0">
                <a:solidFill>
                  <a:schemeClr val="bg1"/>
                </a:solidFill>
                <a:latin typeface="Gill Sans" charset="0"/>
                <a:ea typeface="Gill Sans" charset="0"/>
                <a:cs typeface="Gill Sans" charset="0"/>
              </a:rPr>
              <a:t>) → 7 / 32</a:t>
            </a:r>
          </a:p>
          <a:p>
            <a:r>
              <a:rPr lang="en-US" sz="2000" b="0">
                <a:solidFill>
                  <a:schemeClr val="bg1"/>
                </a:solidFill>
                <a:latin typeface="Gill Sans" charset="0"/>
                <a:ea typeface="Gill Sans" charset="0"/>
                <a:cs typeface="Gill Sans" charset="0"/>
              </a:rPr>
              <a:t>(a, b</a:t>
            </a:r>
            <a:r>
              <a:rPr lang="en-US" sz="2000" b="0" baseline="-25000">
                <a:solidFill>
                  <a:schemeClr val="bg1"/>
                </a:solidFill>
                <a:latin typeface="Gill Sans" charset="0"/>
                <a:ea typeface="Gill Sans" charset="0"/>
                <a:cs typeface="Gill Sans" charset="0"/>
              </a:rPr>
              <a:t>4</a:t>
            </a:r>
            <a:r>
              <a:rPr lang="en-US" sz="2000" b="0">
                <a:solidFill>
                  <a:schemeClr val="bg1"/>
                </a:solidFill>
                <a:latin typeface="Gill Sans" charset="0"/>
                <a:ea typeface="Gill Sans" charset="0"/>
                <a:cs typeface="Gill Sans" charset="0"/>
              </a:rPr>
              <a:t>) → 1 / 32</a:t>
            </a:r>
          </a:p>
          <a:p>
            <a:r>
              <a:rPr lang="en-US" sz="2000" b="0">
                <a:solidFill>
                  <a:schemeClr val="bg1"/>
                </a:solidFill>
                <a:latin typeface="Gill Sans" charset="0"/>
                <a:ea typeface="Gill Sans" charset="0"/>
                <a:cs typeface="Gill Sans" charset="0"/>
              </a:rPr>
              <a:t>…</a:t>
            </a:r>
          </a:p>
        </p:txBody>
      </p:sp>
      <p:sp>
        <p:nvSpPr>
          <p:cNvPr id="17416" name="TextBox 8"/>
          <p:cNvSpPr txBox="1">
            <a:spLocks noChangeArrowheads="1"/>
          </p:cNvSpPr>
          <p:nvPr/>
        </p:nvSpPr>
        <p:spPr bwMode="auto">
          <a:xfrm>
            <a:off x="3230562" y="1872397"/>
            <a:ext cx="3556038" cy="369332"/>
          </a:xfrm>
          <a:prstGeom prst="rect">
            <a:avLst/>
          </a:prstGeom>
          <a:noFill/>
          <a:ln w="9525">
            <a:noFill/>
            <a:miter lim="800000"/>
            <a:headEnd/>
            <a:tailEnd/>
          </a:ln>
        </p:spPr>
        <p:txBody>
          <a:bodyPr wrap="none">
            <a:spAutoFit/>
          </a:bodyPr>
          <a:lstStyle/>
          <a:p>
            <a:r>
              <a:rPr lang="en-US" sz="1800" b="0" dirty="0">
                <a:solidFill>
                  <a:schemeClr val="bg1"/>
                </a:solidFill>
                <a:latin typeface="Gill Sans" charset="0"/>
                <a:ea typeface="Gill Sans" charset="0"/>
                <a:cs typeface="Gill Sans" charset="0"/>
              </a:rPr>
              <a:t>Reducer holds this value in memory</a:t>
            </a:r>
          </a:p>
        </p:txBody>
      </p:sp>
      <p:sp>
        <p:nvSpPr>
          <p:cNvPr id="9" name="Title 1"/>
          <p:cNvSpPr txBox="1">
            <a:spLocks/>
          </p:cNvSpPr>
          <p:nvPr/>
        </p:nvSpPr>
        <p:spPr>
          <a:xfrm>
            <a:off x="0" y="548640"/>
            <a:ext cx="9144000" cy="685800"/>
          </a:xfrm>
          <a:prstGeom prst="rect">
            <a:avLst/>
          </a:prstGeom>
        </p:spPr>
        <p:txBody>
          <a:bodyPr/>
          <a:lstStyle/>
          <a:p>
            <a:pPr lvl="0" algn="ctr">
              <a:defRPr/>
            </a:pPr>
            <a:r>
              <a:rPr lang="mr-IN" sz="3600" b="0" kern="0" dirty="0" err="1">
                <a:solidFill>
                  <a:srgbClr val="000000"/>
                </a:solidFill>
                <a:latin typeface="Gill Sans"/>
                <a:cs typeface="Gill Sans"/>
              </a:rPr>
              <a:t>f</a:t>
            </a:r>
            <a:r>
              <a:rPr lang="mr-IN" sz="3600" b="0" kern="0" dirty="0">
                <a:solidFill>
                  <a:srgbClr val="000000"/>
                </a:solidFill>
                <a:latin typeface="Gill Sans"/>
                <a:cs typeface="Gill Sans"/>
              </a:rPr>
              <a:t>(B|A): “</a:t>
            </a:r>
            <a:r>
              <a:rPr lang="mr-IN" sz="3600" b="0" kern="0" dirty="0" err="1">
                <a:solidFill>
                  <a:srgbClr val="000000"/>
                </a:solidFill>
                <a:latin typeface="Gill Sans"/>
                <a:cs typeface="Gill Sans"/>
              </a:rPr>
              <a:t>Pairs</a:t>
            </a:r>
            <a:r>
              <a:rPr lang="mr-IN" sz="3600" b="0" kern="0" dirty="0">
                <a:solidFill>
                  <a:srgbClr val="000000"/>
                </a:solidFill>
                <a:latin typeface="Gill Sans"/>
                <a:cs typeface="Gill Sans"/>
              </a:rPr>
              <a:t>” </a:t>
            </a:r>
            <a:endParaRPr lang="en-US" sz="3600" b="0" kern="0" dirty="0">
              <a:solidFill>
                <a:srgbClr val="000000"/>
              </a:solidFill>
              <a:latin typeface="Gill Sans"/>
              <a:cs typeface="Gill Sans"/>
            </a:endParaRPr>
          </a:p>
        </p:txBody>
      </p:sp>
      <p:sp>
        <p:nvSpPr>
          <p:cNvPr id="10" name="TextBox 9"/>
          <p:cNvSpPr txBox="1"/>
          <p:nvPr/>
        </p:nvSpPr>
        <p:spPr>
          <a:xfrm>
            <a:off x="0" y="4239161"/>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For this to work:</a:t>
            </a:r>
          </a:p>
        </p:txBody>
      </p:sp>
      <p:sp>
        <p:nvSpPr>
          <p:cNvPr id="11" name="TextBox 10"/>
          <p:cNvSpPr txBox="1"/>
          <p:nvPr/>
        </p:nvSpPr>
        <p:spPr>
          <a:xfrm>
            <a:off x="1752600" y="4620161"/>
            <a:ext cx="6400800" cy="1323439"/>
          </a:xfrm>
          <a:prstGeom prst="rect">
            <a:avLst/>
          </a:prstGeom>
          <a:noFill/>
        </p:spPr>
        <p:txBody>
          <a:bodyPr wrap="square" rtlCol="0">
            <a:spAutoFit/>
          </a:bodyPr>
          <a:lstStyle/>
          <a:p>
            <a:pPr lvl="0">
              <a:defRPr/>
            </a:pPr>
            <a:r>
              <a:rPr lang="en-US" sz="2000" b="0" kern="0" dirty="0">
                <a:solidFill>
                  <a:srgbClr val="0070C0"/>
                </a:solidFill>
                <a:latin typeface="Gill Sans"/>
                <a:cs typeface="Gill Sans"/>
              </a:rPr>
              <a:t>Emit extra (a, *) for every </a:t>
            </a:r>
            <a:r>
              <a:rPr lang="en-US" sz="2000" b="0" kern="0" dirty="0" err="1">
                <a:solidFill>
                  <a:srgbClr val="0070C0"/>
                </a:solidFill>
                <a:latin typeface="Gill Sans"/>
                <a:cs typeface="Gill Sans"/>
              </a:rPr>
              <a:t>b</a:t>
            </a:r>
            <a:r>
              <a:rPr lang="en-US" sz="2000" b="0" kern="0" baseline="-25000" dirty="0" err="1">
                <a:solidFill>
                  <a:srgbClr val="0070C0"/>
                </a:solidFill>
                <a:latin typeface="Gill Sans"/>
                <a:cs typeface="Gill Sans"/>
              </a:rPr>
              <a:t>n</a:t>
            </a:r>
            <a:r>
              <a:rPr lang="en-US" sz="2000" b="0" kern="0" dirty="0">
                <a:solidFill>
                  <a:srgbClr val="0070C0"/>
                </a:solidFill>
                <a:latin typeface="Gill Sans"/>
                <a:cs typeface="Gill Sans"/>
              </a:rPr>
              <a:t> in mapper</a:t>
            </a:r>
          </a:p>
          <a:p>
            <a:pPr lvl="0">
              <a:defRPr/>
            </a:pPr>
            <a:r>
              <a:rPr lang="en-US" sz="2000" b="0" kern="0" dirty="0">
                <a:solidFill>
                  <a:srgbClr val="0070C0"/>
                </a:solidFill>
                <a:latin typeface="Gill Sans"/>
                <a:cs typeface="Gill Sans"/>
              </a:rPr>
              <a:t>Make sure all a’s get sent to same reducer (use </a:t>
            </a:r>
            <a:r>
              <a:rPr lang="en-US" sz="2000" b="0" kern="0" dirty="0" err="1">
                <a:solidFill>
                  <a:srgbClr val="0070C0"/>
                </a:solidFill>
                <a:latin typeface="Gill Sans"/>
                <a:cs typeface="Gill Sans"/>
              </a:rPr>
              <a:t>partitioner</a:t>
            </a:r>
            <a:r>
              <a:rPr lang="en-US" sz="2000" b="0" kern="0" dirty="0">
                <a:solidFill>
                  <a:srgbClr val="0070C0"/>
                </a:solidFill>
                <a:latin typeface="Gill Sans"/>
                <a:cs typeface="Gill Sans"/>
              </a:rPr>
              <a:t>)</a:t>
            </a:r>
          </a:p>
          <a:p>
            <a:pPr lvl="0">
              <a:defRPr/>
            </a:pPr>
            <a:r>
              <a:rPr lang="en-US" sz="2000" b="0" kern="0" dirty="0">
                <a:solidFill>
                  <a:srgbClr val="0070C0"/>
                </a:solidFill>
                <a:latin typeface="Gill Sans"/>
                <a:cs typeface="Gill Sans"/>
              </a:rPr>
              <a:t>Make sure (a, *) comes first (define sort order)</a:t>
            </a:r>
          </a:p>
          <a:p>
            <a:pPr lvl="0">
              <a:defRPr/>
            </a:pPr>
            <a:r>
              <a:rPr lang="en-US" sz="2000" b="0" kern="0" dirty="0">
                <a:solidFill>
                  <a:srgbClr val="0070C0"/>
                </a:solidFill>
                <a:latin typeface="Gill Sans"/>
                <a:cs typeface="Gill Sans"/>
              </a:rPr>
              <a:t>Hold state in reducer across different key-value pairs</a:t>
            </a:r>
          </a:p>
        </p:txBody>
      </p:sp>
      <p:pic>
        <p:nvPicPr>
          <p:cNvPr id="12" name="Picture 11">
            <a:extLst>
              <a:ext uri="{FF2B5EF4-FFF2-40B4-BE49-F238E27FC236}">
                <a16:creationId xmlns:a16="http://schemas.microsoft.com/office/drawing/2014/main" id="{4CAD75F7-F9E0-45F9-9CFC-1764018BE07E}"/>
              </a:ext>
            </a:extLst>
          </p:cNvPr>
          <p:cNvPicPr>
            <a:picLocks noChangeAspect="1"/>
          </p:cNvPicPr>
          <p:nvPr/>
        </p:nvPicPr>
        <p:blipFill>
          <a:blip r:embed="rId2"/>
          <a:stretch>
            <a:fillRect/>
          </a:stretch>
        </p:blipFill>
        <p:spPr>
          <a:xfrm>
            <a:off x="334962" y="6172200"/>
            <a:ext cx="3491939" cy="526058"/>
          </a:xfrm>
          <a:prstGeom prst="rect">
            <a:avLst/>
          </a:prstGeom>
        </p:spPr>
      </p:pic>
    </p:spTree>
    <p:extLst>
      <p:ext uri="{BB962C8B-B14F-4D97-AF65-F5344CB8AC3E}">
        <p14:creationId xmlns:p14="http://schemas.microsoft.com/office/powerpoint/2010/main" val="2545675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“Order Inversion”</a:t>
            </a:r>
          </a:p>
        </p:txBody>
      </p:sp>
      <p:sp>
        <p:nvSpPr>
          <p:cNvPr id="5" name="TextBox 4"/>
          <p:cNvSpPr txBox="1"/>
          <p:nvPr/>
        </p:nvSpPr>
        <p:spPr>
          <a:xfrm>
            <a:off x="0" y="2133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Common design pattern:</a:t>
            </a:r>
          </a:p>
        </p:txBody>
      </p:sp>
      <p:sp>
        <p:nvSpPr>
          <p:cNvPr id="6" name="TextBox 5"/>
          <p:cNvSpPr txBox="1"/>
          <p:nvPr/>
        </p:nvSpPr>
        <p:spPr>
          <a:xfrm>
            <a:off x="0" y="25146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Take advantage of sorted key order at reducer to sequence computations</a:t>
            </a:r>
          </a:p>
          <a:p>
            <a:pPr lvl="0" algn="ctr">
              <a:defRPr/>
            </a:pPr>
            <a:r>
              <a:rPr lang="en-US" sz="2000" b="0" kern="0" dirty="0">
                <a:solidFill>
                  <a:srgbClr val="0070C0"/>
                </a:solidFill>
                <a:latin typeface="Gill Sans"/>
                <a:cs typeface="Gill Sans"/>
              </a:rPr>
              <a:t>Get the marginal counts to arrive at the reducer before the joint counts</a:t>
            </a:r>
          </a:p>
        </p:txBody>
      </p:sp>
      <p:sp>
        <p:nvSpPr>
          <p:cNvPr id="7" name="TextBox 6"/>
          <p:cNvSpPr txBox="1"/>
          <p:nvPr/>
        </p:nvSpPr>
        <p:spPr>
          <a:xfrm>
            <a:off x="0" y="3505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Additional optimization</a:t>
            </a:r>
          </a:p>
        </p:txBody>
      </p:sp>
      <p:sp>
        <p:nvSpPr>
          <p:cNvPr id="8" name="TextBox 7"/>
          <p:cNvSpPr txBox="1"/>
          <p:nvPr/>
        </p:nvSpPr>
        <p:spPr>
          <a:xfrm>
            <a:off x="0" y="3886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Apply in-memory combining pattern to accumulate marginal counts</a:t>
            </a:r>
          </a:p>
        </p:txBody>
      </p:sp>
    </p:spTree>
    <p:extLst>
      <p:ext uri="{BB962C8B-B14F-4D97-AF65-F5344CB8AC3E}">
        <p14:creationId xmlns:p14="http://schemas.microsoft.com/office/powerpoint/2010/main" val="191091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Synchronization: Pairs vs. Stripes</a:t>
            </a:r>
          </a:p>
        </p:txBody>
      </p:sp>
      <p:sp>
        <p:nvSpPr>
          <p:cNvPr id="3" name="TextBox 2"/>
          <p:cNvSpPr txBox="1"/>
          <p:nvPr/>
        </p:nvSpPr>
        <p:spPr>
          <a:xfrm>
            <a:off x="0" y="2063353"/>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Approach 1: turn synchronization into an ordering problem</a:t>
            </a:r>
          </a:p>
        </p:txBody>
      </p:sp>
      <p:sp>
        <p:nvSpPr>
          <p:cNvPr id="5" name="TextBox 4"/>
          <p:cNvSpPr txBox="1"/>
          <p:nvPr/>
        </p:nvSpPr>
        <p:spPr>
          <a:xfrm>
            <a:off x="0" y="2444353"/>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Sort keys into correct order of computation</a:t>
            </a:r>
          </a:p>
          <a:p>
            <a:pPr lvl="0" algn="ctr">
              <a:defRPr/>
            </a:pPr>
            <a:r>
              <a:rPr lang="en-US" sz="2000" b="0" kern="0" dirty="0">
                <a:solidFill>
                  <a:srgbClr val="0070C0"/>
                </a:solidFill>
                <a:latin typeface="Gill Sans"/>
                <a:cs typeface="Gill Sans"/>
              </a:rPr>
              <a:t>Partition key space so each reducer receives appropriate set of partial results</a:t>
            </a:r>
          </a:p>
          <a:p>
            <a:pPr lvl="0" algn="ctr">
              <a:defRPr/>
            </a:pPr>
            <a:r>
              <a:rPr lang="en-US" sz="2000" b="0" kern="0" dirty="0">
                <a:solidFill>
                  <a:srgbClr val="0070C0"/>
                </a:solidFill>
                <a:latin typeface="Gill Sans"/>
                <a:cs typeface="Gill Sans"/>
              </a:rPr>
              <a:t>Hold state in reducer across multiple key-value pairs to perform computation</a:t>
            </a:r>
          </a:p>
          <a:p>
            <a:pPr lvl="0" algn="ctr">
              <a:defRPr/>
            </a:pPr>
            <a:r>
              <a:rPr lang="en-US" sz="2000" b="0" kern="0" dirty="0">
                <a:solidFill>
                  <a:srgbClr val="7030A0"/>
                </a:solidFill>
                <a:latin typeface="Gill Sans"/>
                <a:cs typeface="Gill Sans"/>
              </a:rPr>
              <a:t>Illustrated by the “pairs” approach</a:t>
            </a:r>
          </a:p>
        </p:txBody>
      </p:sp>
      <p:sp>
        <p:nvSpPr>
          <p:cNvPr id="6" name="TextBox 5"/>
          <p:cNvSpPr txBox="1"/>
          <p:nvPr/>
        </p:nvSpPr>
        <p:spPr>
          <a:xfrm>
            <a:off x="0" y="40927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Approach 2: data structures that bring partial results together</a:t>
            </a:r>
          </a:p>
        </p:txBody>
      </p:sp>
      <p:sp>
        <p:nvSpPr>
          <p:cNvPr id="7" name="TextBox 6"/>
          <p:cNvSpPr txBox="1"/>
          <p:nvPr/>
        </p:nvSpPr>
        <p:spPr>
          <a:xfrm>
            <a:off x="0" y="44737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Each reducer receives all the data it needs to complete the computation</a:t>
            </a:r>
          </a:p>
          <a:p>
            <a:pPr lvl="0" algn="ctr">
              <a:defRPr/>
            </a:pPr>
            <a:r>
              <a:rPr lang="en-US" sz="2000" b="0" kern="0" dirty="0">
                <a:solidFill>
                  <a:srgbClr val="7030A0"/>
                </a:solidFill>
                <a:latin typeface="Gill Sans"/>
                <a:cs typeface="Gill Sans"/>
              </a:rPr>
              <a:t>Illustrated by the “stripes” approach</a:t>
            </a:r>
          </a:p>
        </p:txBody>
      </p:sp>
    </p:spTree>
    <p:extLst>
      <p:ext uri="{BB962C8B-B14F-4D97-AF65-F5344CB8AC3E}">
        <p14:creationId xmlns:p14="http://schemas.microsoft.com/office/powerpoint/2010/main" val="1604855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Secondary Sorting</a:t>
            </a:r>
          </a:p>
        </p:txBody>
      </p:sp>
      <p:sp>
        <p:nvSpPr>
          <p:cNvPr id="5" name="TextBox 4"/>
          <p:cNvSpPr txBox="1"/>
          <p:nvPr/>
        </p:nvSpPr>
        <p:spPr>
          <a:xfrm>
            <a:off x="0" y="357842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What if we want to sort value also?</a:t>
            </a:r>
          </a:p>
        </p:txBody>
      </p:sp>
      <p:sp>
        <p:nvSpPr>
          <p:cNvPr id="6" name="TextBox 5"/>
          <p:cNvSpPr txBox="1"/>
          <p:nvPr/>
        </p:nvSpPr>
        <p:spPr>
          <a:xfrm>
            <a:off x="0" y="3959424"/>
            <a:ext cx="9144000" cy="400110"/>
          </a:xfrm>
          <a:prstGeom prst="rect">
            <a:avLst/>
          </a:prstGeom>
          <a:noFill/>
        </p:spPr>
        <p:txBody>
          <a:bodyPr wrap="square" rtlCol="0">
            <a:spAutoFit/>
          </a:bodyPr>
          <a:lstStyle/>
          <a:p>
            <a:pPr lvl="0" algn="ctr">
              <a:defRPr/>
            </a:pPr>
            <a:r>
              <a:rPr lang="mr-IN" sz="2000" b="0" kern="0" dirty="0" err="1">
                <a:solidFill>
                  <a:srgbClr val="0070C0"/>
                </a:solidFill>
                <a:latin typeface="Gill Sans"/>
                <a:cs typeface="Gill Sans"/>
              </a:rPr>
              <a:t>E.g</a:t>
            </a:r>
            <a:r>
              <a:rPr lang="mr-IN" sz="2000" b="0" kern="0" dirty="0">
                <a:solidFill>
                  <a:srgbClr val="0070C0"/>
                </a:solidFill>
                <a:latin typeface="Gill Sans"/>
                <a:cs typeface="Gill Sans"/>
              </a:rPr>
              <a:t>., </a:t>
            </a:r>
            <a:r>
              <a:rPr lang="mr-IN" sz="2000" b="0" kern="0" dirty="0" err="1">
                <a:solidFill>
                  <a:srgbClr val="0070C0"/>
                </a:solidFill>
                <a:latin typeface="Gill Sans"/>
                <a:cs typeface="Gill Sans"/>
              </a:rPr>
              <a:t>k</a:t>
            </a:r>
            <a:r>
              <a:rPr lang="mr-IN" sz="2000" b="0" kern="0" dirty="0">
                <a:solidFill>
                  <a:srgbClr val="0070C0"/>
                </a:solidFill>
                <a:latin typeface="Gill Sans"/>
                <a:cs typeface="Gill Sans"/>
              </a:rPr>
              <a:t> → (v</a:t>
            </a:r>
            <a:r>
              <a:rPr lang="mr-IN" sz="2000" b="0" kern="0" baseline="-25000" dirty="0">
                <a:solidFill>
                  <a:srgbClr val="0070C0"/>
                </a:solidFill>
                <a:latin typeface="Gill Sans"/>
                <a:cs typeface="Gill Sans"/>
              </a:rPr>
              <a:t>1</a:t>
            </a:r>
            <a:r>
              <a:rPr lang="mr-IN" sz="2000" b="0" kern="0" dirty="0">
                <a:solidFill>
                  <a:srgbClr val="0070C0"/>
                </a:solidFill>
                <a:latin typeface="Gill Sans"/>
                <a:cs typeface="Gill Sans"/>
              </a:rPr>
              <a:t>, </a:t>
            </a:r>
            <a:r>
              <a:rPr lang="mr-IN" sz="2000" b="0" kern="0" dirty="0" err="1">
                <a:solidFill>
                  <a:srgbClr val="0070C0"/>
                </a:solidFill>
                <a:latin typeface="Gill Sans"/>
                <a:cs typeface="Gill Sans"/>
              </a:rPr>
              <a:t>r</a:t>
            </a:r>
            <a:r>
              <a:rPr lang="mr-IN" sz="2000" b="0" kern="0" dirty="0">
                <a:solidFill>
                  <a:srgbClr val="0070C0"/>
                </a:solidFill>
                <a:latin typeface="Gill Sans"/>
                <a:cs typeface="Gill Sans"/>
              </a:rPr>
              <a:t>), (v</a:t>
            </a:r>
            <a:r>
              <a:rPr lang="mr-IN" sz="2000" b="0" kern="0" baseline="-25000" dirty="0">
                <a:solidFill>
                  <a:srgbClr val="0070C0"/>
                </a:solidFill>
                <a:latin typeface="Gill Sans"/>
                <a:cs typeface="Gill Sans"/>
              </a:rPr>
              <a:t>3</a:t>
            </a:r>
            <a:r>
              <a:rPr lang="mr-IN" sz="2000" b="0" kern="0" dirty="0">
                <a:solidFill>
                  <a:srgbClr val="0070C0"/>
                </a:solidFill>
                <a:latin typeface="Gill Sans"/>
                <a:cs typeface="Gill Sans"/>
              </a:rPr>
              <a:t>, </a:t>
            </a:r>
            <a:r>
              <a:rPr lang="mr-IN" sz="2000" b="0" kern="0" dirty="0" err="1">
                <a:solidFill>
                  <a:srgbClr val="0070C0"/>
                </a:solidFill>
                <a:latin typeface="Gill Sans"/>
                <a:cs typeface="Gill Sans"/>
              </a:rPr>
              <a:t>r</a:t>
            </a:r>
            <a:r>
              <a:rPr lang="mr-IN" sz="2000" b="0" kern="0" dirty="0">
                <a:solidFill>
                  <a:srgbClr val="0070C0"/>
                </a:solidFill>
                <a:latin typeface="Gill Sans"/>
                <a:cs typeface="Gill Sans"/>
              </a:rPr>
              <a:t>), (v</a:t>
            </a:r>
            <a:r>
              <a:rPr lang="mr-IN" sz="2000" b="0" kern="0" baseline="-25000" dirty="0">
                <a:solidFill>
                  <a:srgbClr val="0070C0"/>
                </a:solidFill>
                <a:latin typeface="Gill Sans"/>
                <a:cs typeface="Gill Sans"/>
              </a:rPr>
              <a:t>4</a:t>
            </a:r>
            <a:r>
              <a:rPr lang="mr-IN" sz="2000" b="0" kern="0" dirty="0">
                <a:solidFill>
                  <a:srgbClr val="0070C0"/>
                </a:solidFill>
                <a:latin typeface="Gill Sans"/>
                <a:cs typeface="Gill Sans"/>
              </a:rPr>
              <a:t>, </a:t>
            </a:r>
            <a:r>
              <a:rPr lang="mr-IN" sz="2000" b="0" kern="0" dirty="0" err="1">
                <a:solidFill>
                  <a:srgbClr val="0070C0"/>
                </a:solidFill>
                <a:latin typeface="Gill Sans"/>
                <a:cs typeface="Gill Sans"/>
              </a:rPr>
              <a:t>r</a:t>
            </a:r>
            <a:r>
              <a:rPr lang="mr-IN" sz="2000" b="0" kern="0" dirty="0">
                <a:solidFill>
                  <a:srgbClr val="0070C0"/>
                </a:solidFill>
                <a:latin typeface="Gill Sans"/>
                <a:cs typeface="Gill Sans"/>
              </a:rPr>
              <a:t>), (v</a:t>
            </a:r>
            <a:r>
              <a:rPr lang="mr-IN" sz="2000" b="0" kern="0" baseline="-25000" dirty="0">
                <a:solidFill>
                  <a:srgbClr val="0070C0"/>
                </a:solidFill>
                <a:latin typeface="Gill Sans"/>
                <a:cs typeface="Gill Sans"/>
              </a:rPr>
              <a:t>8</a:t>
            </a:r>
            <a:r>
              <a:rPr lang="mr-IN" sz="2000" b="0" kern="0" dirty="0">
                <a:solidFill>
                  <a:srgbClr val="0070C0"/>
                </a:solidFill>
                <a:latin typeface="Gill Sans"/>
                <a:cs typeface="Gill Sans"/>
              </a:rPr>
              <a:t>, </a:t>
            </a:r>
            <a:r>
              <a:rPr lang="mr-IN" sz="2000" b="0" kern="0" dirty="0" err="1">
                <a:solidFill>
                  <a:srgbClr val="0070C0"/>
                </a:solidFill>
                <a:latin typeface="Gill Sans"/>
                <a:cs typeface="Gill Sans"/>
              </a:rPr>
              <a:t>r</a:t>
            </a:r>
            <a:r>
              <a:rPr lang="mr-IN" sz="2000" b="0" kern="0" dirty="0">
                <a:solidFill>
                  <a:srgbClr val="0070C0"/>
                </a:solidFill>
                <a:latin typeface="Gill Sans"/>
                <a:cs typeface="Gill Sans"/>
              </a:rPr>
              <a:t>)…</a:t>
            </a:r>
            <a:endParaRPr lang="en-US" sz="2000" b="0" kern="0" dirty="0">
              <a:solidFill>
                <a:srgbClr val="0070C0"/>
              </a:solidFill>
              <a:latin typeface="Gill Sans"/>
              <a:cs typeface="Gill Sans"/>
            </a:endParaRPr>
          </a:p>
        </p:txBody>
      </p:sp>
      <p:sp>
        <p:nvSpPr>
          <p:cNvPr id="7" name="TextBox 6"/>
          <p:cNvSpPr txBox="1"/>
          <p:nvPr/>
        </p:nvSpPr>
        <p:spPr>
          <a:xfrm>
            <a:off x="0" y="2362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MapReduce sorts input to reducers by key</a:t>
            </a:r>
          </a:p>
        </p:txBody>
      </p:sp>
      <p:sp>
        <p:nvSpPr>
          <p:cNvPr id="8" name="TextBox 7"/>
          <p:cNvSpPr txBox="1"/>
          <p:nvPr/>
        </p:nvSpPr>
        <p:spPr>
          <a:xfrm>
            <a:off x="0" y="2743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Values may be arbitrarily ordered</a:t>
            </a:r>
          </a:p>
        </p:txBody>
      </p:sp>
    </p:spTree>
    <p:extLst>
      <p:ext uri="{BB962C8B-B14F-4D97-AF65-F5344CB8AC3E}">
        <p14:creationId xmlns:p14="http://schemas.microsoft.com/office/powerpoint/2010/main" val="2327078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Secondary Sorting: Solutions</a:t>
            </a:r>
          </a:p>
        </p:txBody>
      </p:sp>
      <p:sp>
        <p:nvSpPr>
          <p:cNvPr id="4" name="TextBox 3"/>
          <p:cNvSpPr txBox="1"/>
          <p:nvPr/>
        </p:nvSpPr>
        <p:spPr>
          <a:xfrm>
            <a:off x="0" y="3553361"/>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Solution 2</a:t>
            </a:r>
          </a:p>
        </p:txBody>
      </p:sp>
      <p:sp>
        <p:nvSpPr>
          <p:cNvPr id="6" name="TextBox 5"/>
          <p:cNvSpPr txBox="1"/>
          <p:nvPr/>
        </p:nvSpPr>
        <p:spPr>
          <a:xfrm>
            <a:off x="0" y="3934361"/>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“Value-to-key conversion” : form composite intermediate key, (k, v</a:t>
            </a:r>
            <a:r>
              <a:rPr lang="en-US" sz="2000" b="0" kern="0" baseline="-25000" dirty="0">
                <a:solidFill>
                  <a:srgbClr val="0070C0"/>
                </a:solidFill>
                <a:latin typeface="Gill Sans"/>
                <a:cs typeface="Gill Sans"/>
              </a:rPr>
              <a:t>1</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Let the execution framework do the sorting</a:t>
            </a:r>
          </a:p>
          <a:p>
            <a:pPr lvl="0" algn="ctr">
              <a:defRPr/>
            </a:pPr>
            <a:r>
              <a:rPr lang="en-US" sz="2000" b="0" kern="0" dirty="0">
                <a:solidFill>
                  <a:srgbClr val="0070C0"/>
                </a:solidFill>
                <a:latin typeface="Gill Sans"/>
                <a:cs typeface="Gill Sans"/>
              </a:rPr>
              <a:t>Preserve state across multiple key-value pairs to handle processing</a:t>
            </a:r>
          </a:p>
          <a:p>
            <a:pPr lvl="0" algn="ctr">
              <a:defRPr/>
            </a:pPr>
            <a:r>
              <a:rPr lang="en-US" sz="2000" b="0" kern="0" dirty="0">
                <a:solidFill>
                  <a:srgbClr val="0070C0"/>
                </a:solidFill>
                <a:latin typeface="Gill Sans"/>
                <a:cs typeface="Gill Sans"/>
              </a:rPr>
              <a:t>Anything else we need to do?</a:t>
            </a:r>
          </a:p>
        </p:txBody>
      </p:sp>
      <p:sp>
        <p:nvSpPr>
          <p:cNvPr id="7" name="TextBox 6"/>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Solution 1</a:t>
            </a:r>
          </a:p>
        </p:txBody>
      </p:sp>
      <p:sp>
        <p:nvSpPr>
          <p:cNvPr id="8" name="TextBox 7"/>
          <p:cNvSpPr txBox="1"/>
          <p:nvPr/>
        </p:nvSpPr>
        <p:spPr>
          <a:xfrm>
            <a:off x="0" y="24384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Buffer values in memory, then sort</a:t>
            </a:r>
          </a:p>
          <a:p>
            <a:pPr lvl="0" algn="ctr">
              <a:defRPr/>
            </a:pPr>
            <a:r>
              <a:rPr lang="en-US" sz="2000" b="0" kern="0" dirty="0">
                <a:solidFill>
                  <a:srgbClr val="0070C0"/>
                </a:solidFill>
                <a:latin typeface="Gill Sans"/>
                <a:cs typeface="Gill Sans"/>
              </a:rPr>
              <a:t>Why is this a bad idea?</a:t>
            </a:r>
          </a:p>
        </p:txBody>
      </p:sp>
    </p:spTree>
    <p:extLst>
      <p:ext uri="{BB962C8B-B14F-4D97-AF65-F5344CB8AC3E}">
        <p14:creationId xmlns:p14="http://schemas.microsoft.com/office/powerpoint/2010/main" val="2936370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3" name="Straight Arrow Connector 172"/>
          <p:cNvCxnSpPr>
            <a:cxnSpLocks noChangeShapeType="1"/>
          </p:cNvCxnSpPr>
          <p:nvPr/>
        </p:nvCxnSpPr>
        <p:spPr bwMode="auto">
          <a:xfrm rot="5400000">
            <a:off x="2644776" y="3213100"/>
            <a:ext cx="27305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4" name="Straight Arrow Connector 173"/>
          <p:cNvCxnSpPr>
            <a:cxnSpLocks noChangeShapeType="1"/>
          </p:cNvCxnSpPr>
          <p:nvPr/>
        </p:nvCxnSpPr>
        <p:spPr bwMode="auto">
          <a:xfrm rot="5400000">
            <a:off x="3938588" y="32131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5" name="Straight Arrow Connector 174"/>
          <p:cNvCxnSpPr>
            <a:cxnSpLocks noChangeShapeType="1"/>
          </p:cNvCxnSpPr>
          <p:nvPr/>
        </p:nvCxnSpPr>
        <p:spPr bwMode="auto">
          <a:xfrm rot="5400000">
            <a:off x="5233988" y="32131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6" name="Straight Arrow Connector 175"/>
          <p:cNvCxnSpPr>
            <a:cxnSpLocks noChangeShapeType="1"/>
          </p:cNvCxnSpPr>
          <p:nvPr/>
        </p:nvCxnSpPr>
        <p:spPr bwMode="auto">
          <a:xfrm rot="5400000">
            <a:off x="6605588" y="32131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69" name="Rectangle 7"/>
          <p:cNvSpPr>
            <a:spLocks noChangeArrowheads="1"/>
          </p:cNvSpPr>
          <p:nvPr/>
        </p:nvSpPr>
        <p:spPr bwMode="auto">
          <a:xfrm>
            <a:off x="63246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sp>
        <p:nvSpPr>
          <p:cNvPr id="170" name="Rectangle 4"/>
          <p:cNvSpPr>
            <a:spLocks noChangeArrowheads="1"/>
          </p:cNvSpPr>
          <p:nvPr/>
        </p:nvSpPr>
        <p:spPr bwMode="auto">
          <a:xfrm>
            <a:off x="23622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sp>
        <p:nvSpPr>
          <p:cNvPr id="171" name="Rectangle 5"/>
          <p:cNvSpPr>
            <a:spLocks noChangeArrowheads="1"/>
          </p:cNvSpPr>
          <p:nvPr/>
        </p:nvSpPr>
        <p:spPr bwMode="auto">
          <a:xfrm>
            <a:off x="36576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sp>
        <p:nvSpPr>
          <p:cNvPr id="172" name="Rectangle 6"/>
          <p:cNvSpPr>
            <a:spLocks noChangeArrowheads="1"/>
          </p:cNvSpPr>
          <p:nvPr/>
        </p:nvSpPr>
        <p:spPr bwMode="auto">
          <a:xfrm>
            <a:off x="49530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grpSp>
        <p:nvGrpSpPr>
          <p:cNvPr id="2" name="Group 326"/>
          <p:cNvGrpSpPr/>
          <p:nvPr/>
        </p:nvGrpSpPr>
        <p:grpSpPr>
          <a:xfrm>
            <a:off x="2286000" y="3381375"/>
            <a:ext cx="996950" cy="276225"/>
            <a:chOff x="2286000" y="3381375"/>
            <a:chExt cx="996950" cy="276225"/>
          </a:xfrm>
        </p:grpSpPr>
        <p:sp>
          <p:nvSpPr>
            <p:cNvPr id="178" name="Rectangle 144"/>
            <p:cNvSpPr>
              <a:spLocks noChangeArrowheads="1"/>
            </p:cNvSpPr>
            <p:nvPr/>
          </p:nvSpPr>
          <p:spPr bwMode="auto">
            <a:xfrm>
              <a:off x="2794665" y="34055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179" name="TextBox 145"/>
            <p:cNvSpPr txBox="1">
              <a:spLocks noChangeArrowheads="1"/>
            </p:cNvSpPr>
            <p:nvPr/>
          </p:nvSpPr>
          <p:spPr bwMode="auto">
            <a:xfrm>
              <a:off x="2784475" y="3381375"/>
              <a:ext cx="269761" cy="276225"/>
            </a:xfrm>
            <a:prstGeom prst="rect">
              <a:avLst/>
            </a:prstGeom>
            <a:noFill/>
            <a:ln w="9525">
              <a:noFill/>
              <a:miter lim="800000"/>
              <a:headEnd/>
              <a:tailEnd/>
            </a:ln>
          </p:spPr>
          <p:txBody>
            <a:bodyPr wrap="none">
              <a:spAutoFit/>
            </a:bodyPr>
            <a:lstStyle/>
            <a:p>
              <a:pPr algn="ctr"/>
              <a:r>
                <a:rPr lang="en-US" sz="1200" b="0" dirty="0"/>
                <a:t>b</a:t>
              </a:r>
              <a:endParaRPr lang="en-US" b="0" baseline="-25000" dirty="0"/>
            </a:p>
          </p:txBody>
        </p:sp>
        <p:sp>
          <p:nvSpPr>
            <p:cNvPr id="180" name="Rectangle 137"/>
            <p:cNvSpPr>
              <a:spLocks noChangeArrowheads="1"/>
            </p:cNvSpPr>
            <p:nvPr/>
          </p:nvSpPr>
          <p:spPr bwMode="auto">
            <a:xfrm>
              <a:off x="2296190" y="34055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181" name="TextBox 138"/>
            <p:cNvSpPr txBox="1">
              <a:spLocks noChangeArrowheads="1"/>
            </p:cNvSpPr>
            <p:nvPr/>
          </p:nvSpPr>
          <p:spPr bwMode="auto">
            <a:xfrm>
              <a:off x="2286000" y="3381375"/>
              <a:ext cx="269761" cy="276225"/>
            </a:xfrm>
            <a:prstGeom prst="rect">
              <a:avLst/>
            </a:prstGeom>
            <a:noFill/>
            <a:ln w="9525">
              <a:noFill/>
              <a:miter lim="800000"/>
              <a:headEnd/>
              <a:tailEnd/>
            </a:ln>
          </p:spPr>
          <p:txBody>
            <a:bodyPr wrap="none">
              <a:spAutoFit/>
            </a:bodyPr>
            <a:lstStyle/>
            <a:p>
              <a:pPr algn="ctr"/>
              <a:r>
                <a:rPr lang="en-US" sz="1200" b="0" dirty="0"/>
                <a:t>a</a:t>
              </a:r>
              <a:endParaRPr lang="en-US" b="0" baseline="-25000" dirty="0"/>
            </a:p>
          </p:txBody>
        </p:sp>
        <p:sp>
          <p:nvSpPr>
            <p:cNvPr id="182" name="Rectangle 135"/>
            <p:cNvSpPr>
              <a:spLocks noChangeArrowheads="1"/>
            </p:cNvSpPr>
            <p:nvPr/>
          </p:nvSpPr>
          <p:spPr bwMode="auto">
            <a:xfrm>
              <a:off x="2524904" y="34055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83" name="TextBox 136"/>
            <p:cNvSpPr txBox="1">
              <a:spLocks noChangeArrowheads="1"/>
            </p:cNvSpPr>
            <p:nvPr/>
          </p:nvSpPr>
          <p:spPr bwMode="auto">
            <a:xfrm>
              <a:off x="2514714" y="3381375"/>
              <a:ext cx="269761" cy="276225"/>
            </a:xfrm>
            <a:prstGeom prst="rect">
              <a:avLst/>
            </a:prstGeom>
            <a:noFill/>
            <a:ln w="9525">
              <a:noFill/>
              <a:miter lim="800000"/>
              <a:headEnd/>
              <a:tailEnd/>
            </a:ln>
          </p:spPr>
          <p:txBody>
            <a:bodyPr wrap="none">
              <a:spAutoFit/>
            </a:bodyPr>
            <a:lstStyle/>
            <a:p>
              <a:r>
                <a:rPr lang="en-US" sz="1200" b="0">
                  <a:solidFill>
                    <a:schemeClr val="bg1"/>
                  </a:solidFill>
                </a:rPr>
                <a:t>1</a:t>
              </a:r>
              <a:endParaRPr lang="en-US" b="0" baseline="-25000">
                <a:solidFill>
                  <a:schemeClr val="bg1"/>
                </a:solidFill>
              </a:endParaRPr>
            </a:p>
          </p:txBody>
        </p:sp>
        <p:sp>
          <p:nvSpPr>
            <p:cNvPr id="184" name="Rectangle 142"/>
            <p:cNvSpPr>
              <a:spLocks noChangeArrowheads="1"/>
            </p:cNvSpPr>
            <p:nvPr/>
          </p:nvSpPr>
          <p:spPr bwMode="auto">
            <a:xfrm>
              <a:off x="3023379" y="34055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85" name="TextBox 143"/>
            <p:cNvSpPr txBox="1">
              <a:spLocks noChangeArrowheads="1"/>
            </p:cNvSpPr>
            <p:nvPr/>
          </p:nvSpPr>
          <p:spPr bwMode="auto">
            <a:xfrm>
              <a:off x="3013189" y="3381375"/>
              <a:ext cx="269761"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3" name="Group 325"/>
          <p:cNvGrpSpPr/>
          <p:nvPr/>
        </p:nvGrpSpPr>
        <p:grpSpPr>
          <a:xfrm>
            <a:off x="3844925" y="3381375"/>
            <a:ext cx="498475" cy="276225"/>
            <a:chOff x="3844925" y="3381375"/>
            <a:chExt cx="498475" cy="276225"/>
          </a:xfrm>
        </p:grpSpPr>
        <p:sp>
          <p:nvSpPr>
            <p:cNvPr id="187" name="Rectangle 151"/>
            <p:cNvSpPr>
              <a:spLocks noChangeArrowheads="1"/>
            </p:cNvSpPr>
            <p:nvPr/>
          </p:nvSpPr>
          <p:spPr bwMode="auto">
            <a:xfrm>
              <a:off x="3855115" y="34055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189" name="TextBox 152"/>
            <p:cNvSpPr txBox="1">
              <a:spLocks noChangeArrowheads="1"/>
            </p:cNvSpPr>
            <p:nvPr/>
          </p:nvSpPr>
          <p:spPr bwMode="auto">
            <a:xfrm>
              <a:off x="3844925" y="3381375"/>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191" name="Rectangle 149"/>
            <p:cNvSpPr>
              <a:spLocks noChangeArrowheads="1"/>
            </p:cNvSpPr>
            <p:nvPr/>
          </p:nvSpPr>
          <p:spPr bwMode="auto">
            <a:xfrm>
              <a:off x="4083829" y="34055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92" name="TextBox 150"/>
            <p:cNvSpPr txBox="1">
              <a:spLocks noChangeArrowheads="1"/>
            </p:cNvSpPr>
            <p:nvPr/>
          </p:nvSpPr>
          <p:spPr bwMode="auto">
            <a:xfrm>
              <a:off x="4073639" y="3381375"/>
              <a:ext cx="269761" cy="276225"/>
            </a:xfrm>
            <a:prstGeom prst="rect">
              <a:avLst/>
            </a:prstGeom>
            <a:noFill/>
            <a:ln w="9525">
              <a:noFill/>
              <a:miter lim="800000"/>
              <a:headEnd/>
              <a:tailEnd/>
            </a:ln>
          </p:spPr>
          <p:txBody>
            <a:bodyPr wrap="none">
              <a:spAutoFit/>
            </a:bodyPr>
            <a:lstStyle/>
            <a:p>
              <a:r>
                <a:rPr lang="en-US" sz="1200" b="0" dirty="0">
                  <a:solidFill>
                    <a:schemeClr val="bg1"/>
                  </a:solidFill>
                </a:rPr>
                <a:t>9</a:t>
              </a:r>
              <a:endParaRPr lang="en-US" b="0" baseline="-25000" dirty="0">
                <a:solidFill>
                  <a:schemeClr val="bg1"/>
                </a:solidFill>
              </a:endParaRPr>
            </a:p>
          </p:txBody>
        </p:sp>
      </p:grpSp>
      <p:grpSp>
        <p:nvGrpSpPr>
          <p:cNvPr id="4" name="Group 324"/>
          <p:cNvGrpSpPr/>
          <p:nvPr/>
        </p:nvGrpSpPr>
        <p:grpSpPr>
          <a:xfrm>
            <a:off x="4876800" y="3381375"/>
            <a:ext cx="990600" cy="276225"/>
            <a:chOff x="4876800" y="3381375"/>
            <a:chExt cx="990600" cy="276225"/>
          </a:xfrm>
        </p:grpSpPr>
        <p:sp>
          <p:nvSpPr>
            <p:cNvPr id="196" name="Rectangle 165"/>
            <p:cNvSpPr>
              <a:spLocks noChangeArrowheads="1"/>
            </p:cNvSpPr>
            <p:nvPr/>
          </p:nvSpPr>
          <p:spPr bwMode="auto">
            <a:xfrm>
              <a:off x="4886985"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197" name="Rectangle 172"/>
            <p:cNvSpPr>
              <a:spLocks noChangeArrowheads="1"/>
            </p:cNvSpPr>
            <p:nvPr/>
          </p:nvSpPr>
          <p:spPr bwMode="auto">
            <a:xfrm>
              <a:off x="5379359"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198" name="TextBox 166"/>
            <p:cNvSpPr txBox="1">
              <a:spLocks noChangeArrowheads="1"/>
            </p:cNvSpPr>
            <p:nvPr/>
          </p:nvSpPr>
          <p:spPr bwMode="auto">
            <a:xfrm>
              <a:off x="4876800" y="3381375"/>
              <a:ext cx="269626"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199" name="TextBox 173"/>
            <p:cNvSpPr txBox="1">
              <a:spLocks noChangeArrowheads="1"/>
            </p:cNvSpPr>
            <p:nvPr/>
          </p:nvSpPr>
          <p:spPr bwMode="auto">
            <a:xfrm>
              <a:off x="5369174" y="33813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00" name="Rectangle 163"/>
            <p:cNvSpPr>
              <a:spLocks noChangeArrowheads="1"/>
            </p:cNvSpPr>
            <p:nvPr/>
          </p:nvSpPr>
          <p:spPr bwMode="auto">
            <a:xfrm>
              <a:off x="5115585"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01" name="TextBox 164"/>
            <p:cNvSpPr txBox="1">
              <a:spLocks noChangeArrowheads="1"/>
            </p:cNvSpPr>
            <p:nvPr/>
          </p:nvSpPr>
          <p:spPr bwMode="auto">
            <a:xfrm>
              <a:off x="5105400" y="3381375"/>
              <a:ext cx="269626"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sp>
          <p:nvSpPr>
            <p:cNvPr id="202" name="Rectangle 170"/>
            <p:cNvSpPr>
              <a:spLocks noChangeArrowheads="1"/>
            </p:cNvSpPr>
            <p:nvPr/>
          </p:nvSpPr>
          <p:spPr bwMode="auto">
            <a:xfrm>
              <a:off x="5607959"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03" name="TextBox 171"/>
            <p:cNvSpPr txBox="1">
              <a:spLocks noChangeArrowheads="1"/>
            </p:cNvSpPr>
            <p:nvPr/>
          </p:nvSpPr>
          <p:spPr bwMode="auto">
            <a:xfrm>
              <a:off x="5597774" y="3381375"/>
              <a:ext cx="269626"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5" name="Group 323"/>
          <p:cNvGrpSpPr/>
          <p:nvPr/>
        </p:nvGrpSpPr>
        <p:grpSpPr>
          <a:xfrm>
            <a:off x="6248400" y="3381375"/>
            <a:ext cx="990600" cy="276225"/>
            <a:chOff x="6248400" y="3381375"/>
            <a:chExt cx="990600" cy="276225"/>
          </a:xfrm>
        </p:grpSpPr>
        <p:sp>
          <p:nvSpPr>
            <p:cNvPr id="205" name="Rectangle 179"/>
            <p:cNvSpPr>
              <a:spLocks noChangeArrowheads="1"/>
            </p:cNvSpPr>
            <p:nvPr/>
          </p:nvSpPr>
          <p:spPr bwMode="auto">
            <a:xfrm>
              <a:off x="6258585"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06" name="Rectangle 186"/>
            <p:cNvSpPr>
              <a:spLocks noChangeArrowheads="1"/>
            </p:cNvSpPr>
            <p:nvPr/>
          </p:nvSpPr>
          <p:spPr bwMode="auto">
            <a:xfrm>
              <a:off x="6750959"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07" name="TextBox 180"/>
            <p:cNvSpPr txBox="1">
              <a:spLocks noChangeArrowheads="1"/>
            </p:cNvSpPr>
            <p:nvPr/>
          </p:nvSpPr>
          <p:spPr bwMode="auto">
            <a:xfrm>
              <a:off x="6248400" y="3381375"/>
              <a:ext cx="269626"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08" name="TextBox 187"/>
            <p:cNvSpPr txBox="1">
              <a:spLocks noChangeArrowheads="1"/>
            </p:cNvSpPr>
            <p:nvPr/>
          </p:nvSpPr>
          <p:spPr bwMode="auto">
            <a:xfrm>
              <a:off x="6740774" y="33813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09" name="Rectangle 177"/>
            <p:cNvSpPr>
              <a:spLocks noChangeArrowheads="1"/>
            </p:cNvSpPr>
            <p:nvPr/>
          </p:nvSpPr>
          <p:spPr bwMode="auto">
            <a:xfrm>
              <a:off x="6487185"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10" name="TextBox 178"/>
            <p:cNvSpPr txBox="1">
              <a:spLocks noChangeArrowheads="1"/>
            </p:cNvSpPr>
            <p:nvPr/>
          </p:nvSpPr>
          <p:spPr bwMode="auto">
            <a:xfrm>
              <a:off x="6477000" y="3381375"/>
              <a:ext cx="269626"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sp>
          <p:nvSpPr>
            <p:cNvPr id="211" name="Rectangle 184"/>
            <p:cNvSpPr>
              <a:spLocks noChangeArrowheads="1"/>
            </p:cNvSpPr>
            <p:nvPr/>
          </p:nvSpPr>
          <p:spPr bwMode="auto">
            <a:xfrm>
              <a:off x="6979559"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12" name="TextBox 185"/>
            <p:cNvSpPr txBox="1">
              <a:spLocks noChangeArrowheads="1"/>
            </p:cNvSpPr>
            <p:nvPr/>
          </p:nvSpPr>
          <p:spPr bwMode="auto">
            <a:xfrm>
              <a:off x="6969374" y="3381375"/>
              <a:ext cx="269626"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sp>
        <p:nvSpPr>
          <p:cNvPr id="213" name="Rectangle 4"/>
          <p:cNvSpPr>
            <a:spLocks noChangeArrowheads="1"/>
          </p:cNvSpPr>
          <p:nvPr/>
        </p:nvSpPr>
        <p:spPr bwMode="auto">
          <a:xfrm>
            <a:off x="22860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sp>
        <p:nvSpPr>
          <p:cNvPr id="214" name="Rectangle 4"/>
          <p:cNvSpPr>
            <a:spLocks noChangeArrowheads="1"/>
          </p:cNvSpPr>
          <p:nvPr/>
        </p:nvSpPr>
        <p:spPr bwMode="auto">
          <a:xfrm>
            <a:off x="35814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sp>
        <p:nvSpPr>
          <p:cNvPr id="215" name="Rectangle 4"/>
          <p:cNvSpPr>
            <a:spLocks noChangeArrowheads="1"/>
          </p:cNvSpPr>
          <p:nvPr/>
        </p:nvSpPr>
        <p:spPr bwMode="auto">
          <a:xfrm>
            <a:off x="48768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sp>
        <p:nvSpPr>
          <p:cNvPr id="216" name="Rectangle 4"/>
          <p:cNvSpPr>
            <a:spLocks noChangeArrowheads="1"/>
          </p:cNvSpPr>
          <p:nvPr/>
        </p:nvSpPr>
        <p:spPr bwMode="auto">
          <a:xfrm>
            <a:off x="62484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cxnSp>
        <p:nvCxnSpPr>
          <p:cNvPr id="167" name="Straight Arrow Connector 166"/>
          <p:cNvCxnSpPr>
            <a:cxnSpLocks noChangeShapeType="1"/>
          </p:cNvCxnSpPr>
          <p:nvPr/>
        </p:nvCxnSpPr>
        <p:spPr bwMode="auto">
          <a:xfrm rot="5400000">
            <a:off x="2644776" y="2146300"/>
            <a:ext cx="27305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68" name="Straight Arrow Connector 167"/>
          <p:cNvCxnSpPr>
            <a:cxnSpLocks noChangeShapeType="1"/>
          </p:cNvCxnSpPr>
          <p:nvPr/>
        </p:nvCxnSpPr>
        <p:spPr bwMode="auto">
          <a:xfrm rot="5400000">
            <a:off x="3938588" y="21463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7" name="Straight Arrow Connector 176"/>
          <p:cNvCxnSpPr>
            <a:cxnSpLocks noChangeShapeType="1"/>
          </p:cNvCxnSpPr>
          <p:nvPr/>
        </p:nvCxnSpPr>
        <p:spPr bwMode="auto">
          <a:xfrm rot="5400000">
            <a:off x="5233988" y="21463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86" name="Straight Arrow Connector 185"/>
          <p:cNvCxnSpPr>
            <a:cxnSpLocks noChangeShapeType="1"/>
          </p:cNvCxnSpPr>
          <p:nvPr/>
        </p:nvCxnSpPr>
        <p:spPr bwMode="auto">
          <a:xfrm rot="5400000">
            <a:off x="6605588" y="21463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88" name="Rectangle 7"/>
          <p:cNvSpPr>
            <a:spLocks noChangeArrowheads="1"/>
          </p:cNvSpPr>
          <p:nvPr/>
        </p:nvSpPr>
        <p:spPr bwMode="auto">
          <a:xfrm>
            <a:off x="63246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190" name="Straight Arrow Connector 27"/>
          <p:cNvCxnSpPr>
            <a:cxnSpLocks noChangeShapeType="1"/>
          </p:cNvCxnSpPr>
          <p:nvPr/>
        </p:nvCxnSpPr>
        <p:spPr bwMode="auto">
          <a:xfrm rot="16200000" flipH="1">
            <a:off x="6019800" y="714375"/>
            <a:ext cx="609600" cy="6096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93" name="Rectangle 4"/>
          <p:cNvSpPr>
            <a:spLocks noChangeArrowheads="1"/>
          </p:cNvSpPr>
          <p:nvPr/>
        </p:nvSpPr>
        <p:spPr bwMode="auto">
          <a:xfrm>
            <a:off x="23622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dirty="0">
                <a:solidFill>
                  <a:schemeClr val="bg2"/>
                </a:solidFill>
              </a:rPr>
              <a:t>map</a:t>
            </a:r>
          </a:p>
        </p:txBody>
      </p:sp>
      <p:cxnSp>
        <p:nvCxnSpPr>
          <p:cNvPr id="194" name="Straight Arrow Connector 20"/>
          <p:cNvCxnSpPr>
            <a:cxnSpLocks noChangeShapeType="1"/>
          </p:cNvCxnSpPr>
          <p:nvPr/>
        </p:nvCxnSpPr>
        <p:spPr bwMode="auto">
          <a:xfrm rot="5400000">
            <a:off x="2819400" y="714375"/>
            <a:ext cx="609600" cy="6096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95" name="Rectangle 5"/>
          <p:cNvSpPr>
            <a:spLocks noChangeArrowheads="1"/>
          </p:cNvSpPr>
          <p:nvPr/>
        </p:nvSpPr>
        <p:spPr bwMode="auto">
          <a:xfrm>
            <a:off x="36576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204" name="Straight Arrow Connector 22"/>
          <p:cNvCxnSpPr>
            <a:cxnSpLocks noChangeShapeType="1"/>
          </p:cNvCxnSpPr>
          <p:nvPr/>
        </p:nvCxnSpPr>
        <p:spPr bwMode="auto">
          <a:xfrm rot="5400000">
            <a:off x="3771900" y="981075"/>
            <a:ext cx="609600" cy="762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17" name="Rectangle 6"/>
          <p:cNvSpPr>
            <a:spLocks noChangeArrowheads="1"/>
          </p:cNvSpPr>
          <p:nvPr/>
        </p:nvSpPr>
        <p:spPr bwMode="auto">
          <a:xfrm>
            <a:off x="49530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218" name="Straight Arrow Connector 28"/>
          <p:cNvCxnSpPr>
            <a:cxnSpLocks noChangeShapeType="1"/>
          </p:cNvCxnSpPr>
          <p:nvPr/>
        </p:nvCxnSpPr>
        <p:spPr bwMode="auto">
          <a:xfrm rot="16200000" flipH="1">
            <a:off x="4991100" y="981075"/>
            <a:ext cx="609600" cy="762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grpSp>
        <p:nvGrpSpPr>
          <p:cNvPr id="6" name="Group 318"/>
          <p:cNvGrpSpPr/>
          <p:nvPr/>
        </p:nvGrpSpPr>
        <p:grpSpPr>
          <a:xfrm>
            <a:off x="3033713" y="333375"/>
            <a:ext cx="3214687" cy="276225"/>
            <a:chOff x="3033713" y="333375"/>
            <a:chExt cx="3214687" cy="276225"/>
          </a:xfrm>
        </p:grpSpPr>
        <p:sp>
          <p:nvSpPr>
            <p:cNvPr id="219" name="Rectangle 56"/>
            <p:cNvSpPr>
              <a:spLocks noChangeArrowheads="1"/>
            </p:cNvSpPr>
            <p:nvPr/>
          </p:nvSpPr>
          <p:spPr bwMode="auto">
            <a:xfrm>
              <a:off x="3079069"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0" name="Rectangle 102"/>
            <p:cNvSpPr>
              <a:spLocks noChangeArrowheads="1"/>
            </p:cNvSpPr>
            <p:nvPr/>
          </p:nvSpPr>
          <p:spPr bwMode="auto">
            <a:xfrm>
              <a:off x="3612430"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1" name="Rectangle 109"/>
            <p:cNvSpPr>
              <a:spLocks noChangeArrowheads="1"/>
            </p:cNvSpPr>
            <p:nvPr/>
          </p:nvSpPr>
          <p:spPr bwMode="auto">
            <a:xfrm>
              <a:off x="4145792"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2" name="Rectangle 116"/>
            <p:cNvSpPr>
              <a:spLocks noChangeArrowheads="1"/>
            </p:cNvSpPr>
            <p:nvPr/>
          </p:nvSpPr>
          <p:spPr bwMode="auto">
            <a:xfrm>
              <a:off x="4679154"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3" name="Rectangle 123"/>
            <p:cNvSpPr>
              <a:spLocks noChangeArrowheads="1"/>
            </p:cNvSpPr>
            <p:nvPr/>
          </p:nvSpPr>
          <p:spPr bwMode="auto">
            <a:xfrm>
              <a:off x="5212515"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4" name="Rectangle 130"/>
            <p:cNvSpPr>
              <a:spLocks noChangeArrowheads="1"/>
            </p:cNvSpPr>
            <p:nvPr/>
          </p:nvSpPr>
          <p:spPr bwMode="auto">
            <a:xfrm>
              <a:off x="5745877"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5" name="TextBox 57"/>
            <p:cNvSpPr txBox="1">
              <a:spLocks noChangeArrowheads="1"/>
            </p:cNvSpPr>
            <p:nvPr/>
          </p:nvSpPr>
          <p:spPr bwMode="auto">
            <a:xfrm>
              <a:off x="3033713" y="333375"/>
              <a:ext cx="319295" cy="276225"/>
            </a:xfrm>
            <a:prstGeom prst="rect">
              <a:avLst/>
            </a:prstGeom>
            <a:noFill/>
            <a:ln w="9525">
              <a:noFill/>
              <a:miter lim="800000"/>
              <a:headEnd/>
              <a:tailEnd/>
            </a:ln>
          </p:spPr>
          <p:txBody>
            <a:bodyPr wrap="none">
              <a:spAutoFit/>
            </a:bodyPr>
            <a:lstStyle/>
            <a:p>
              <a:r>
                <a:rPr lang="en-US" sz="1200" b="0" dirty="0"/>
                <a:t>k</a:t>
              </a:r>
              <a:r>
                <a:rPr lang="en-US" sz="1200" b="0" baseline="-25000" dirty="0"/>
                <a:t>1</a:t>
              </a:r>
              <a:endParaRPr lang="en-US" b="0" baseline="-25000" dirty="0"/>
            </a:p>
          </p:txBody>
        </p:sp>
        <p:sp>
          <p:nvSpPr>
            <p:cNvPr id="226" name="TextBox 103"/>
            <p:cNvSpPr txBox="1">
              <a:spLocks noChangeArrowheads="1"/>
            </p:cNvSpPr>
            <p:nvPr/>
          </p:nvSpPr>
          <p:spPr bwMode="auto">
            <a:xfrm>
              <a:off x="3567075" y="333375"/>
              <a:ext cx="319295" cy="276225"/>
            </a:xfrm>
            <a:prstGeom prst="rect">
              <a:avLst/>
            </a:prstGeom>
            <a:noFill/>
            <a:ln w="9525">
              <a:noFill/>
              <a:miter lim="800000"/>
              <a:headEnd/>
              <a:tailEnd/>
            </a:ln>
          </p:spPr>
          <p:txBody>
            <a:bodyPr wrap="none">
              <a:spAutoFit/>
            </a:bodyPr>
            <a:lstStyle/>
            <a:p>
              <a:r>
                <a:rPr lang="en-US" sz="1200" b="0" dirty="0"/>
                <a:t>k</a:t>
              </a:r>
              <a:r>
                <a:rPr lang="en-US" sz="1200" b="0" baseline="-25000" dirty="0"/>
                <a:t>2</a:t>
              </a:r>
              <a:endParaRPr lang="en-US" b="0" baseline="-25000" dirty="0"/>
            </a:p>
          </p:txBody>
        </p:sp>
        <p:sp>
          <p:nvSpPr>
            <p:cNvPr id="227" name="TextBox 110"/>
            <p:cNvSpPr txBox="1">
              <a:spLocks noChangeArrowheads="1"/>
            </p:cNvSpPr>
            <p:nvPr/>
          </p:nvSpPr>
          <p:spPr bwMode="auto">
            <a:xfrm>
              <a:off x="4100436"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3</a:t>
              </a:r>
              <a:endParaRPr lang="en-US" b="0" baseline="-25000"/>
            </a:p>
          </p:txBody>
        </p:sp>
        <p:sp>
          <p:nvSpPr>
            <p:cNvPr id="228" name="TextBox 117"/>
            <p:cNvSpPr txBox="1">
              <a:spLocks noChangeArrowheads="1"/>
            </p:cNvSpPr>
            <p:nvPr/>
          </p:nvSpPr>
          <p:spPr bwMode="auto">
            <a:xfrm>
              <a:off x="4633798"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4</a:t>
              </a:r>
              <a:endParaRPr lang="en-US" b="0" baseline="-25000"/>
            </a:p>
          </p:txBody>
        </p:sp>
        <p:sp>
          <p:nvSpPr>
            <p:cNvPr id="229" name="TextBox 124"/>
            <p:cNvSpPr txBox="1">
              <a:spLocks noChangeArrowheads="1"/>
            </p:cNvSpPr>
            <p:nvPr/>
          </p:nvSpPr>
          <p:spPr bwMode="auto">
            <a:xfrm>
              <a:off x="5167160"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5</a:t>
              </a:r>
              <a:endParaRPr lang="en-US" b="0" baseline="-25000"/>
            </a:p>
          </p:txBody>
        </p:sp>
        <p:sp>
          <p:nvSpPr>
            <p:cNvPr id="230" name="TextBox 131"/>
            <p:cNvSpPr txBox="1">
              <a:spLocks noChangeArrowheads="1"/>
            </p:cNvSpPr>
            <p:nvPr/>
          </p:nvSpPr>
          <p:spPr bwMode="auto">
            <a:xfrm>
              <a:off x="5700521"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6</a:t>
              </a:r>
              <a:endParaRPr lang="en-US" b="0" baseline="-25000"/>
            </a:p>
          </p:txBody>
        </p:sp>
        <p:sp>
          <p:nvSpPr>
            <p:cNvPr id="231" name="Rectangle 58"/>
            <p:cNvSpPr>
              <a:spLocks noChangeArrowheads="1"/>
            </p:cNvSpPr>
            <p:nvPr/>
          </p:nvSpPr>
          <p:spPr bwMode="auto">
            <a:xfrm>
              <a:off x="3307652" y="357506"/>
              <a:ext cx="228584" cy="227961"/>
            </a:xfrm>
            <a:prstGeom prst="rect">
              <a:avLst/>
            </a:prstGeom>
            <a:noFill/>
            <a:ln w="9525" algn="ctr">
              <a:solidFill>
                <a:schemeClr val="bg1"/>
              </a:solidFill>
              <a:round/>
              <a:headEnd/>
              <a:tailEnd/>
            </a:ln>
          </p:spPr>
          <p:txBody>
            <a:bodyPr/>
            <a:lstStyle/>
            <a:p>
              <a:endParaRPr lang="en-US"/>
            </a:p>
          </p:txBody>
        </p:sp>
        <p:sp>
          <p:nvSpPr>
            <p:cNvPr id="232" name="TextBox 59"/>
            <p:cNvSpPr txBox="1">
              <a:spLocks noChangeArrowheads="1"/>
            </p:cNvSpPr>
            <p:nvPr/>
          </p:nvSpPr>
          <p:spPr bwMode="auto">
            <a:xfrm>
              <a:off x="3262297" y="333375"/>
              <a:ext cx="319295" cy="276225"/>
            </a:xfrm>
            <a:prstGeom prst="rect">
              <a:avLst/>
            </a:prstGeom>
            <a:noFill/>
            <a:ln w="9525">
              <a:noFill/>
              <a:miter lim="800000"/>
              <a:headEnd/>
              <a:tailEnd/>
            </a:ln>
          </p:spPr>
          <p:txBody>
            <a:bodyPr wrap="none">
              <a:spAutoFit/>
            </a:bodyPr>
            <a:lstStyle/>
            <a:p>
              <a:r>
                <a:rPr lang="en-US" sz="1200" b="0" dirty="0">
                  <a:solidFill>
                    <a:schemeClr val="bg1"/>
                  </a:solidFill>
                </a:rPr>
                <a:t>v</a:t>
              </a:r>
              <a:r>
                <a:rPr lang="en-US" sz="1200" b="0" baseline="-25000" dirty="0">
                  <a:solidFill>
                    <a:schemeClr val="bg1"/>
                  </a:solidFill>
                </a:rPr>
                <a:t>1</a:t>
              </a:r>
              <a:endParaRPr lang="en-US" b="0" baseline="-25000" dirty="0">
                <a:solidFill>
                  <a:schemeClr val="bg1"/>
                </a:solidFill>
              </a:endParaRPr>
            </a:p>
          </p:txBody>
        </p:sp>
        <p:sp>
          <p:nvSpPr>
            <p:cNvPr id="233" name="Rectangle 100"/>
            <p:cNvSpPr>
              <a:spLocks noChangeArrowheads="1"/>
            </p:cNvSpPr>
            <p:nvPr/>
          </p:nvSpPr>
          <p:spPr bwMode="auto">
            <a:xfrm>
              <a:off x="3841014" y="357506"/>
              <a:ext cx="228584" cy="227961"/>
            </a:xfrm>
            <a:prstGeom prst="rect">
              <a:avLst/>
            </a:prstGeom>
            <a:noFill/>
            <a:ln w="9525" algn="ctr">
              <a:solidFill>
                <a:schemeClr val="bg1"/>
              </a:solidFill>
              <a:round/>
              <a:headEnd/>
              <a:tailEnd/>
            </a:ln>
          </p:spPr>
          <p:txBody>
            <a:bodyPr/>
            <a:lstStyle/>
            <a:p>
              <a:endParaRPr lang="en-US"/>
            </a:p>
          </p:txBody>
        </p:sp>
        <p:sp>
          <p:nvSpPr>
            <p:cNvPr id="234" name="TextBox 101"/>
            <p:cNvSpPr txBox="1">
              <a:spLocks noChangeArrowheads="1"/>
            </p:cNvSpPr>
            <p:nvPr/>
          </p:nvSpPr>
          <p:spPr bwMode="auto">
            <a:xfrm>
              <a:off x="3795658"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2</a:t>
              </a:r>
              <a:endParaRPr lang="en-US" b="0" baseline="-25000">
                <a:solidFill>
                  <a:schemeClr val="bg1"/>
                </a:solidFill>
              </a:endParaRPr>
            </a:p>
          </p:txBody>
        </p:sp>
        <p:sp>
          <p:nvSpPr>
            <p:cNvPr id="235" name="Rectangle 107"/>
            <p:cNvSpPr>
              <a:spLocks noChangeArrowheads="1"/>
            </p:cNvSpPr>
            <p:nvPr/>
          </p:nvSpPr>
          <p:spPr bwMode="auto">
            <a:xfrm>
              <a:off x="4374376" y="357506"/>
              <a:ext cx="228584" cy="227961"/>
            </a:xfrm>
            <a:prstGeom prst="rect">
              <a:avLst/>
            </a:prstGeom>
            <a:noFill/>
            <a:ln w="9525" algn="ctr">
              <a:solidFill>
                <a:schemeClr val="bg1"/>
              </a:solidFill>
              <a:round/>
              <a:headEnd/>
              <a:tailEnd/>
            </a:ln>
          </p:spPr>
          <p:txBody>
            <a:bodyPr/>
            <a:lstStyle/>
            <a:p>
              <a:endParaRPr lang="en-US"/>
            </a:p>
          </p:txBody>
        </p:sp>
        <p:sp>
          <p:nvSpPr>
            <p:cNvPr id="236" name="TextBox 108"/>
            <p:cNvSpPr txBox="1">
              <a:spLocks noChangeArrowheads="1"/>
            </p:cNvSpPr>
            <p:nvPr/>
          </p:nvSpPr>
          <p:spPr bwMode="auto">
            <a:xfrm>
              <a:off x="4329020"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3</a:t>
              </a:r>
              <a:endParaRPr lang="en-US" b="0" baseline="-25000">
                <a:solidFill>
                  <a:schemeClr val="bg1"/>
                </a:solidFill>
              </a:endParaRPr>
            </a:p>
          </p:txBody>
        </p:sp>
        <p:sp>
          <p:nvSpPr>
            <p:cNvPr id="237" name="Rectangle 114"/>
            <p:cNvSpPr>
              <a:spLocks noChangeArrowheads="1"/>
            </p:cNvSpPr>
            <p:nvPr/>
          </p:nvSpPr>
          <p:spPr bwMode="auto">
            <a:xfrm>
              <a:off x="4907737" y="357506"/>
              <a:ext cx="228584" cy="227961"/>
            </a:xfrm>
            <a:prstGeom prst="rect">
              <a:avLst/>
            </a:prstGeom>
            <a:noFill/>
            <a:ln w="9525" algn="ctr">
              <a:solidFill>
                <a:schemeClr val="bg1"/>
              </a:solidFill>
              <a:round/>
              <a:headEnd/>
              <a:tailEnd/>
            </a:ln>
          </p:spPr>
          <p:txBody>
            <a:bodyPr/>
            <a:lstStyle/>
            <a:p>
              <a:endParaRPr lang="en-US"/>
            </a:p>
          </p:txBody>
        </p:sp>
        <p:sp>
          <p:nvSpPr>
            <p:cNvPr id="238" name="TextBox 115"/>
            <p:cNvSpPr txBox="1">
              <a:spLocks noChangeArrowheads="1"/>
            </p:cNvSpPr>
            <p:nvPr/>
          </p:nvSpPr>
          <p:spPr bwMode="auto">
            <a:xfrm>
              <a:off x="4862382"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4</a:t>
              </a:r>
              <a:endParaRPr lang="en-US" b="0" baseline="-25000">
                <a:solidFill>
                  <a:schemeClr val="bg1"/>
                </a:solidFill>
              </a:endParaRPr>
            </a:p>
          </p:txBody>
        </p:sp>
        <p:sp>
          <p:nvSpPr>
            <p:cNvPr id="239" name="Rectangle 121"/>
            <p:cNvSpPr>
              <a:spLocks noChangeArrowheads="1"/>
            </p:cNvSpPr>
            <p:nvPr/>
          </p:nvSpPr>
          <p:spPr bwMode="auto">
            <a:xfrm>
              <a:off x="5441099" y="357506"/>
              <a:ext cx="228584" cy="227961"/>
            </a:xfrm>
            <a:prstGeom prst="rect">
              <a:avLst/>
            </a:prstGeom>
            <a:noFill/>
            <a:ln w="9525" algn="ctr">
              <a:solidFill>
                <a:schemeClr val="bg1"/>
              </a:solidFill>
              <a:round/>
              <a:headEnd/>
              <a:tailEnd/>
            </a:ln>
          </p:spPr>
          <p:txBody>
            <a:bodyPr/>
            <a:lstStyle/>
            <a:p>
              <a:endParaRPr lang="en-US"/>
            </a:p>
          </p:txBody>
        </p:sp>
        <p:sp>
          <p:nvSpPr>
            <p:cNvPr id="240" name="TextBox 122"/>
            <p:cNvSpPr txBox="1">
              <a:spLocks noChangeArrowheads="1"/>
            </p:cNvSpPr>
            <p:nvPr/>
          </p:nvSpPr>
          <p:spPr bwMode="auto">
            <a:xfrm>
              <a:off x="5395743"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5</a:t>
              </a:r>
              <a:endParaRPr lang="en-US" b="0" baseline="-25000">
                <a:solidFill>
                  <a:schemeClr val="bg1"/>
                </a:solidFill>
              </a:endParaRPr>
            </a:p>
          </p:txBody>
        </p:sp>
        <p:sp>
          <p:nvSpPr>
            <p:cNvPr id="241" name="Rectangle 128"/>
            <p:cNvSpPr>
              <a:spLocks noChangeArrowheads="1"/>
            </p:cNvSpPr>
            <p:nvPr/>
          </p:nvSpPr>
          <p:spPr bwMode="auto">
            <a:xfrm>
              <a:off x="5974461" y="357506"/>
              <a:ext cx="228584" cy="227961"/>
            </a:xfrm>
            <a:prstGeom prst="rect">
              <a:avLst/>
            </a:prstGeom>
            <a:noFill/>
            <a:ln w="9525" algn="ctr">
              <a:solidFill>
                <a:schemeClr val="bg1"/>
              </a:solidFill>
              <a:round/>
              <a:headEnd/>
              <a:tailEnd/>
            </a:ln>
          </p:spPr>
          <p:txBody>
            <a:bodyPr/>
            <a:lstStyle/>
            <a:p>
              <a:endParaRPr lang="en-US"/>
            </a:p>
          </p:txBody>
        </p:sp>
        <p:sp>
          <p:nvSpPr>
            <p:cNvPr id="242" name="TextBox 129"/>
            <p:cNvSpPr txBox="1">
              <a:spLocks noChangeArrowheads="1"/>
            </p:cNvSpPr>
            <p:nvPr/>
          </p:nvSpPr>
          <p:spPr bwMode="auto">
            <a:xfrm>
              <a:off x="5929105"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6</a:t>
              </a:r>
              <a:endParaRPr lang="en-US" b="0" baseline="-25000">
                <a:solidFill>
                  <a:schemeClr val="bg1"/>
                </a:solidFill>
              </a:endParaRPr>
            </a:p>
          </p:txBody>
        </p:sp>
      </p:grpSp>
      <p:grpSp>
        <p:nvGrpSpPr>
          <p:cNvPr id="7" name="Group 319"/>
          <p:cNvGrpSpPr/>
          <p:nvPr/>
        </p:nvGrpSpPr>
        <p:grpSpPr>
          <a:xfrm>
            <a:off x="2286000" y="2314575"/>
            <a:ext cx="996950" cy="276225"/>
            <a:chOff x="2286000" y="2314575"/>
            <a:chExt cx="996950" cy="276225"/>
          </a:xfrm>
        </p:grpSpPr>
        <p:sp>
          <p:nvSpPr>
            <p:cNvPr id="243" name="Rectangle 144"/>
            <p:cNvSpPr>
              <a:spLocks noChangeArrowheads="1"/>
            </p:cNvSpPr>
            <p:nvPr/>
          </p:nvSpPr>
          <p:spPr bwMode="auto">
            <a:xfrm>
              <a:off x="2794665"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4" name="TextBox 145"/>
            <p:cNvSpPr txBox="1">
              <a:spLocks noChangeArrowheads="1"/>
            </p:cNvSpPr>
            <p:nvPr/>
          </p:nvSpPr>
          <p:spPr bwMode="auto">
            <a:xfrm>
              <a:off x="2784475" y="2314575"/>
              <a:ext cx="269761" cy="276225"/>
            </a:xfrm>
            <a:prstGeom prst="rect">
              <a:avLst/>
            </a:prstGeom>
            <a:noFill/>
            <a:ln w="9525">
              <a:noFill/>
              <a:miter lim="800000"/>
              <a:headEnd/>
              <a:tailEnd/>
            </a:ln>
          </p:spPr>
          <p:txBody>
            <a:bodyPr wrap="none">
              <a:spAutoFit/>
            </a:bodyPr>
            <a:lstStyle/>
            <a:p>
              <a:pPr algn="ctr"/>
              <a:r>
                <a:rPr lang="en-US" sz="1200" b="0" dirty="0"/>
                <a:t>b</a:t>
              </a:r>
              <a:endParaRPr lang="en-US" b="0" baseline="-25000" dirty="0"/>
            </a:p>
          </p:txBody>
        </p:sp>
        <p:sp>
          <p:nvSpPr>
            <p:cNvPr id="245" name="Rectangle 137"/>
            <p:cNvSpPr>
              <a:spLocks noChangeArrowheads="1"/>
            </p:cNvSpPr>
            <p:nvPr/>
          </p:nvSpPr>
          <p:spPr bwMode="auto">
            <a:xfrm>
              <a:off x="2296190"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6" name="TextBox 138"/>
            <p:cNvSpPr txBox="1">
              <a:spLocks noChangeArrowheads="1"/>
            </p:cNvSpPr>
            <p:nvPr/>
          </p:nvSpPr>
          <p:spPr bwMode="auto">
            <a:xfrm>
              <a:off x="2286000" y="2314575"/>
              <a:ext cx="269761" cy="276225"/>
            </a:xfrm>
            <a:prstGeom prst="rect">
              <a:avLst/>
            </a:prstGeom>
            <a:noFill/>
            <a:ln w="9525">
              <a:noFill/>
              <a:miter lim="800000"/>
              <a:headEnd/>
              <a:tailEnd/>
            </a:ln>
          </p:spPr>
          <p:txBody>
            <a:bodyPr wrap="none">
              <a:spAutoFit/>
            </a:bodyPr>
            <a:lstStyle/>
            <a:p>
              <a:pPr algn="ctr"/>
              <a:r>
                <a:rPr lang="en-US" sz="1200" b="0" dirty="0"/>
                <a:t>a</a:t>
              </a:r>
              <a:endParaRPr lang="en-US" b="0" baseline="-25000" dirty="0"/>
            </a:p>
          </p:txBody>
        </p:sp>
        <p:sp>
          <p:nvSpPr>
            <p:cNvPr id="247" name="Rectangle 135"/>
            <p:cNvSpPr>
              <a:spLocks noChangeArrowheads="1"/>
            </p:cNvSpPr>
            <p:nvPr/>
          </p:nvSpPr>
          <p:spPr bwMode="auto">
            <a:xfrm>
              <a:off x="2524904"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8" name="TextBox 136"/>
            <p:cNvSpPr txBox="1">
              <a:spLocks noChangeArrowheads="1"/>
            </p:cNvSpPr>
            <p:nvPr/>
          </p:nvSpPr>
          <p:spPr bwMode="auto">
            <a:xfrm>
              <a:off x="2514714" y="2314575"/>
              <a:ext cx="269761" cy="276225"/>
            </a:xfrm>
            <a:prstGeom prst="rect">
              <a:avLst/>
            </a:prstGeom>
            <a:noFill/>
            <a:ln w="9525">
              <a:noFill/>
              <a:miter lim="800000"/>
              <a:headEnd/>
              <a:tailEnd/>
            </a:ln>
          </p:spPr>
          <p:txBody>
            <a:bodyPr wrap="none">
              <a:spAutoFit/>
            </a:bodyPr>
            <a:lstStyle/>
            <a:p>
              <a:r>
                <a:rPr lang="en-US" sz="1200" b="0" dirty="0">
                  <a:solidFill>
                    <a:schemeClr val="bg1"/>
                  </a:solidFill>
                </a:rPr>
                <a:t>1</a:t>
              </a:r>
              <a:endParaRPr lang="en-US" b="0" baseline="-25000" dirty="0">
                <a:solidFill>
                  <a:schemeClr val="bg1"/>
                </a:solidFill>
              </a:endParaRPr>
            </a:p>
          </p:txBody>
        </p:sp>
        <p:sp>
          <p:nvSpPr>
            <p:cNvPr id="249" name="Rectangle 142"/>
            <p:cNvSpPr>
              <a:spLocks noChangeArrowheads="1"/>
            </p:cNvSpPr>
            <p:nvPr/>
          </p:nvSpPr>
          <p:spPr bwMode="auto">
            <a:xfrm>
              <a:off x="3023379"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50" name="TextBox 143"/>
            <p:cNvSpPr txBox="1">
              <a:spLocks noChangeArrowheads="1"/>
            </p:cNvSpPr>
            <p:nvPr/>
          </p:nvSpPr>
          <p:spPr bwMode="auto">
            <a:xfrm>
              <a:off x="3013189" y="2314575"/>
              <a:ext cx="269761"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8" name="Group 320"/>
          <p:cNvGrpSpPr/>
          <p:nvPr/>
        </p:nvGrpSpPr>
        <p:grpSpPr>
          <a:xfrm>
            <a:off x="3581400" y="2314575"/>
            <a:ext cx="996950" cy="276225"/>
            <a:chOff x="3581400" y="2314575"/>
            <a:chExt cx="996950" cy="276225"/>
          </a:xfrm>
        </p:grpSpPr>
        <p:sp>
          <p:nvSpPr>
            <p:cNvPr id="251" name="Rectangle 151"/>
            <p:cNvSpPr>
              <a:spLocks noChangeArrowheads="1"/>
            </p:cNvSpPr>
            <p:nvPr/>
          </p:nvSpPr>
          <p:spPr bwMode="auto">
            <a:xfrm>
              <a:off x="3591590"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52" name="Rectangle 158"/>
            <p:cNvSpPr>
              <a:spLocks noChangeArrowheads="1"/>
            </p:cNvSpPr>
            <p:nvPr/>
          </p:nvSpPr>
          <p:spPr bwMode="auto">
            <a:xfrm>
              <a:off x="4090065"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53" name="TextBox 152"/>
            <p:cNvSpPr txBox="1">
              <a:spLocks noChangeArrowheads="1"/>
            </p:cNvSpPr>
            <p:nvPr/>
          </p:nvSpPr>
          <p:spPr bwMode="auto">
            <a:xfrm>
              <a:off x="3581400" y="2314575"/>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54" name="TextBox 159"/>
            <p:cNvSpPr txBox="1">
              <a:spLocks noChangeArrowheads="1"/>
            </p:cNvSpPr>
            <p:nvPr/>
          </p:nvSpPr>
          <p:spPr bwMode="auto">
            <a:xfrm>
              <a:off x="4079875" y="2314575"/>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55" name="Rectangle 149"/>
            <p:cNvSpPr>
              <a:spLocks noChangeArrowheads="1"/>
            </p:cNvSpPr>
            <p:nvPr/>
          </p:nvSpPr>
          <p:spPr bwMode="auto">
            <a:xfrm>
              <a:off x="3820304"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56" name="TextBox 150"/>
            <p:cNvSpPr txBox="1">
              <a:spLocks noChangeArrowheads="1"/>
            </p:cNvSpPr>
            <p:nvPr/>
          </p:nvSpPr>
          <p:spPr bwMode="auto">
            <a:xfrm>
              <a:off x="3810114" y="2314575"/>
              <a:ext cx="269761" cy="276225"/>
            </a:xfrm>
            <a:prstGeom prst="rect">
              <a:avLst/>
            </a:prstGeom>
            <a:noFill/>
            <a:ln w="9525">
              <a:noFill/>
              <a:miter lim="800000"/>
              <a:headEnd/>
              <a:tailEnd/>
            </a:ln>
          </p:spPr>
          <p:txBody>
            <a:bodyPr wrap="none">
              <a:spAutoFit/>
            </a:bodyPr>
            <a:lstStyle/>
            <a:p>
              <a:r>
                <a:rPr lang="en-US" sz="1200" b="0">
                  <a:solidFill>
                    <a:schemeClr val="bg1"/>
                  </a:solidFill>
                </a:rPr>
                <a:t>3</a:t>
              </a:r>
              <a:endParaRPr lang="en-US" b="0" baseline="-25000">
                <a:solidFill>
                  <a:schemeClr val="bg1"/>
                </a:solidFill>
              </a:endParaRPr>
            </a:p>
          </p:txBody>
        </p:sp>
        <p:sp>
          <p:nvSpPr>
            <p:cNvPr id="257" name="Rectangle 156"/>
            <p:cNvSpPr>
              <a:spLocks noChangeArrowheads="1"/>
            </p:cNvSpPr>
            <p:nvPr/>
          </p:nvSpPr>
          <p:spPr bwMode="auto">
            <a:xfrm>
              <a:off x="4318779"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58" name="TextBox 157"/>
            <p:cNvSpPr txBox="1">
              <a:spLocks noChangeArrowheads="1"/>
            </p:cNvSpPr>
            <p:nvPr/>
          </p:nvSpPr>
          <p:spPr bwMode="auto">
            <a:xfrm>
              <a:off x="4308589" y="2314575"/>
              <a:ext cx="269761" cy="276225"/>
            </a:xfrm>
            <a:prstGeom prst="rect">
              <a:avLst/>
            </a:prstGeom>
            <a:noFill/>
            <a:ln w="9525">
              <a:noFill/>
              <a:miter lim="800000"/>
              <a:headEnd/>
              <a:tailEnd/>
            </a:ln>
          </p:spPr>
          <p:txBody>
            <a:bodyPr wrap="none">
              <a:spAutoFit/>
            </a:bodyPr>
            <a:lstStyle/>
            <a:p>
              <a:r>
                <a:rPr lang="en-US" sz="1200" b="0">
                  <a:solidFill>
                    <a:schemeClr val="bg1"/>
                  </a:solidFill>
                </a:rPr>
                <a:t>6</a:t>
              </a:r>
              <a:endParaRPr lang="en-US" b="0" baseline="-25000">
                <a:solidFill>
                  <a:schemeClr val="bg1"/>
                </a:solidFill>
              </a:endParaRPr>
            </a:p>
          </p:txBody>
        </p:sp>
      </p:grpSp>
      <p:grpSp>
        <p:nvGrpSpPr>
          <p:cNvPr id="9" name="Group 321"/>
          <p:cNvGrpSpPr/>
          <p:nvPr/>
        </p:nvGrpSpPr>
        <p:grpSpPr>
          <a:xfrm>
            <a:off x="4876800" y="2314575"/>
            <a:ext cx="990600" cy="276225"/>
            <a:chOff x="4876800" y="2314575"/>
            <a:chExt cx="990600" cy="276225"/>
          </a:xfrm>
        </p:grpSpPr>
        <p:sp>
          <p:nvSpPr>
            <p:cNvPr id="259" name="Rectangle 165"/>
            <p:cNvSpPr>
              <a:spLocks noChangeArrowheads="1"/>
            </p:cNvSpPr>
            <p:nvPr/>
          </p:nvSpPr>
          <p:spPr bwMode="auto">
            <a:xfrm>
              <a:off x="4886985"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0" name="Rectangle 172"/>
            <p:cNvSpPr>
              <a:spLocks noChangeArrowheads="1"/>
            </p:cNvSpPr>
            <p:nvPr/>
          </p:nvSpPr>
          <p:spPr bwMode="auto">
            <a:xfrm>
              <a:off x="5379359"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1" name="TextBox 166"/>
            <p:cNvSpPr txBox="1">
              <a:spLocks noChangeArrowheads="1"/>
            </p:cNvSpPr>
            <p:nvPr/>
          </p:nvSpPr>
          <p:spPr bwMode="auto">
            <a:xfrm>
              <a:off x="4876800" y="2314575"/>
              <a:ext cx="269626"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262" name="TextBox 173"/>
            <p:cNvSpPr txBox="1">
              <a:spLocks noChangeArrowheads="1"/>
            </p:cNvSpPr>
            <p:nvPr/>
          </p:nvSpPr>
          <p:spPr bwMode="auto">
            <a:xfrm>
              <a:off x="5369174" y="23145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63" name="Rectangle 163"/>
            <p:cNvSpPr>
              <a:spLocks noChangeArrowheads="1"/>
            </p:cNvSpPr>
            <p:nvPr/>
          </p:nvSpPr>
          <p:spPr bwMode="auto">
            <a:xfrm>
              <a:off x="5115585"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64" name="TextBox 164"/>
            <p:cNvSpPr txBox="1">
              <a:spLocks noChangeArrowheads="1"/>
            </p:cNvSpPr>
            <p:nvPr/>
          </p:nvSpPr>
          <p:spPr bwMode="auto">
            <a:xfrm>
              <a:off x="5105400" y="2314575"/>
              <a:ext cx="269626"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sp>
          <p:nvSpPr>
            <p:cNvPr id="265" name="Rectangle 170"/>
            <p:cNvSpPr>
              <a:spLocks noChangeArrowheads="1"/>
            </p:cNvSpPr>
            <p:nvPr/>
          </p:nvSpPr>
          <p:spPr bwMode="auto">
            <a:xfrm>
              <a:off x="5607959"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66" name="TextBox 171"/>
            <p:cNvSpPr txBox="1">
              <a:spLocks noChangeArrowheads="1"/>
            </p:cNvSpPr>
            <p:nvPr/>
          </p:nvSpPr>
          <p:spPr bwMode="auto">
            <a:xfrm>
              <a:off x="5597774" y="2314575"/>
              <a:ext cx="269626"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10" name="Group 322"/>
          <p:cNvGrpSpPr/>
          <p:nvPr/>
        </p:nvGrpSpPr>
        <p:grpSpPr>
          <a:xfrm>
            <a:off x="6248400" y="2314575"/>
            <a:ext cx="990600" cy="276225"/>
            <a:chOff x="6248400" y="2314575"/>
            <a:chExt cx="990600" cy="276225"/>
          </a:xfrm>
        </p:grpSpPr>
        <p:sp>
          <p:nvSpPr>
            <p:cNvPr id="267" name="Rectangle 179"/>
            <p:cNvSpPr>
              <a:spLocks noChangeArrowheads="1"/>
            </p:cNvSpPr>
            <p:nvPr/>
          </p:nvSpPr>
          <p:spPr bwMode="auto">
            <a:xfrm>
              <a:off x="6258585"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8" name="Rectangle 186"/>
            <p:cNvSpPr>
              <a:spLocks noChangeArrowheads="1"/>
            </p:cNvSpPr>
            <p:nvPr/>
          </p:nvSpPr>
          <p:spPr bwMode="auto">
            <a:xfrm>
              <a:off x="6750959"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9" name="TextBox 180"/>
            <p:cNvSpPr txBox="1">
              <a:spLocks noChangeArrowheads="1"/>
            </p:cNvSpPr>
            <p:nvPr/>
          </p:nvSpPr>
          <p:spPr bwMode="auto">
            <a:xfrm>
              <a:off x="6248400" y="2314575"/>
              <a:ext cx="269626"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70" name="TextBox 187"/>
            <p:cNvSpPr txBox="1">
              <a:spLocks noChangeArrowheads="1"/>
            </p:cNvSpPr>
            <p:nvPr/>
          </p:nvSpPr>
          <p:spPr bwMode="auto">
            <a:xfrm>
              <a:off x="6740774" y="23145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71" name="Rectangle 177"/>
            <p:cNvSpPr>
              <a:spLocks noChangeArrowheads="1"/>
            </p:cNvSpPr>
            <p:nvPr/>
          </p:nvSpPr>
          <p:spPr bwMode="auto">
            <a:xfrm>
              <a:off x="6487185"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72" name="TextBox 178"/>
            <p:cNvSpPr txBox="1">
              <a:spLocks noChangeArrowheads="1"/>
            </p:cNvSpPr>
            <p:nvPr/>
          </p:nvSpPr>
          <p:spPr bwMode="auto">
            <a:xfrm>
              <a:off x="6477000" y="2314575"/>
              <a:ext cx="269626"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sp>
          <p:nvSpPr>
            <p:cNvPr id="273" name="Rectangle 184"/>
            <p:cNvSpPr>
              <a:spLocks noChangeArrowheads="1"/>
            </p:cNvSpPr>
            <p:nvPr/>
          </p:nvSpPr>
          <p:spPr bwMode="auto">
            <a:xfrm>
              <a:off x="6979559"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74" name="TextBox 185"/>
            <p:cNvSpPr txBox="1">
              <a:spLocks noChangeArrowheads="1"/>
            </p:cNvSpPr>
            <p:nvPr/>
          </p:nvSpPr>
          <p:spPr bwMode="auto">
            <a:xfrm>
              <a:off x="6969374" y="2314575"/>
              <a:ext cx="269626"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cxnSp>
        <p:nvCxnSpPr>
          <p:cNvPr id="275" name="Straight Arrow Connector 274"/>
          <p:cNvCxnSpPr>
            <a:cxnSpLocks noChangeShapeType="1"/>
          </p:cNvCxnSpPr>
          <p:nvPr/>
        </p:nvCxnSpPr>
        <p:spPr bwMode="auto">
          <a:xfrm rot="5400000">
            <a:off x="3047207" y="5066506"/>
            <a:ext cx="533400"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6" name="Straight Arrow Connector 275"/>
          <p:cNvCxnSpPr>
            <a:cxnSpLocks noChangeShapeType="1"/>
          </p:cNvCxnSpPr>
          <p:nvPr/>
        </p:nvCxnSpPr>
        <p:spPr bwMode="auto">
          <a:xfrm rot="5400000">
            <a:off x="3178175" y="61102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7" name="Straight Arrow Connector 276"/>
          <p:cNvCxnSpPr>
            <a:cxnSpLocks noChangeShapeType="1"/>
          </p:cNvCxnSpPr>
          <p:nvPr/>
        </p:nvCxnSpPr>
        <p:spPr bwMode="auto">
          <a:xfrm rot="5400000">
            <a:off x="4419601" y="5065712"/>
            <a:ext cx="53340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8" name="Straight Arrow Connector 277"/>
          <p:cNvCxnSpPr>
            <a:cxnSpLocks noChangeShapeType="1"/>
          </p:cNvCxnSpPr>
          <p:nvPr/>
        </p:nvCxnSpPr>
        <p:spPr bwMode="auto">
          <a:xfrm rot="5400000">
            <a:off x="4549775" y="61102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9" name="Straight Arrow Connector 278"/>
          <p:cNvCxnSpPr>
            <a:cxnSpLocks noChangeShapeType="1"/>
          </p:cNvCxnSpPr>
          <p:nvPr/>
        </p:nvCxnSpPr>
        <p:spPr bwMode="auto">
          <a:xfrm rot="5400000">
            <a:off x="5714207" y="5066506"/>
            <a:ext cx="533400"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80" name="Straight Arrow Connector 279"/>
          <p:cNvCxnSpPr>
            <a:cxnSpLocks noChangeShapeType="1"/>
          </p:cNvCxnSpPr>
          <p:nvPr/>
        </p:nvCxnSpPr>
        <p:spPr bwMode="auto">
          <a:xfrm rot="5400000">
            <a:off x="5845175" y="61102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81" name="Rectangle 280"/>
          <p:cNvSpPr>
            <a:spLocks noChangeArrowheads="1"/>
          </p:cNvSpPr>
          <p:nvPr/>
        </p:nvSpPr>
        <p:spPr bwMode="auto">
          <a:xfrm>
            <a:off x="1981200" y="4114800"/>
            <a:ext cx="5486400" cy="3048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b="0" dirty="0">
                <a:solidFill>
                  <a:schemeClr val="bg2"/>
                </a:solidFill>
              </a:rPr>
              <a:t>group values by key</a:t>
            </a:r>
          </a:p>
        </p:txBody>
      </p:sp>
      <p:sp>
        <p:nvSpPr>
          <p:cNvPr id="282" name="Rectangle 281"/>
          <p:cNvSpPr>
            <a:spLocks noChangeArrowheads="1"/>
          </p:cNvSpPr>
          <p:nvPr/>
        </p:nvSpPr>
        <p:spPr bwMode="auto">
          <a:xfrm>
            <a:off x="2895600" y="53340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sp>
        <p:nvSpPr>
          <p:cNvPr id="283" name="Rectangle 282"/>
          <p:cNvSpPr>
            <a:spLocks noChangeArrowheads="1"/>
          </p:cNvSpPr>
          <p:nvPr/>
        </p:nvSpPr>
        <p:spPr bwMode="auto">
          <a:xfrm>
            <a:off x="4267200" y="53340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sp>
        <p:nvSpPr>
          <p:cNvPr id="284" name="Rectangle 283"/>
          <p:cNvSpPr>
            <a:spLocks noChangeArrowheads="1"/>
          </p:cNvSpPr>
          <p:nvPr/>
        </p:nvSpPr>
        <p:spPr bwMode="auto">
          <a:xfrm>
            <a:off x="5562600" y="53340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grpSp>
        <p:nvGrpSpPr>
          <p:cNvPr id="11" name="Group 332"/>
          <p:cNvGrpSpPr/>
          <p:nvPr/>
        </p:nvGrpSpPr>
        <p:grpSpPr>
          <a:xfrm>
            <a:off x="3200400" y="4448175"/>
            <a:ext cx="803275" cy="276225"/>
            <a:chOff x="3200400" y="4448175"/>
            <a:chExt cx="803275" cy="276225"/>
          </a:xfrm>
        </p:grpSpPr>
        <p:sp>
          <p:nvSpPr>
            <p:cNvPr id="285" name="Rectangle 193"/>
            <p:cNvSpPr>
              <a:spLocks noChangeArrowheads="1"/>
            </p:cNvSpPr>
            <p:nvPr/>
          </p:nvSpPr>
          <p:spPr bwMode="auto">
            <a:xfrm>
              <a:off x="3210588" y="4472306"/>
              <a:ext cx="228671" cy="227961"/>
            </a:xfrm>
            <a:prstGeom prst="rect">
              <a:avLst/>
            </a:prstGeom>
            <a:solidFill>
              <a:schemeClr val="bg1"/>
            </a:solidFill>
            <a:ln w="9525" algn="ctr">
              <a:solidFill>
                <a:schemeClr val="bg1"/>
              </a:solidFill>
              <a:round/>
              <a:headEnd/>
              <a:tailEnd/>
            </a:ln>
          </p:spPr>
          <p:txBody>
            <a:bodyPr/>
            <a:lstStyle/>
            <a:p>
              <a:endParaRPr lang="en-US"/>
            </a:p>
          </p:txBody>
        </p:sp>
        <p:sp>
          <p:nvSpPr>
            <p:cNvPr id="286" name="TextBox 194"/>
            <p:cNvSpPr txBox="1">
              <a:spLocks noChangeArrowheads="1"/>
            </p:cNvSpPr>
            <p:nvPr/>
          </p:nvSpPr>
          <p:spPr bwMode="auto">
            <a:xfrm>
              <a:off x="3200400" y="4448175"/>
              <a:ext cx="269710"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287" name="Rectangle 191"/>
            <p:cNvSpPr>
              <a:spLocks noChangeArrowheads="1"/>
            </p:cNvSpPr>
            <p:nvPr/>
          </p:nvSpPr>
          <p:spPr bwMode="auto">
            <a:xfrm>
              <a:off x="3515483"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88" name="TextBox 192"/>
            <p:cNvSpPr txBox="1">
              <a:spLocks noChangeArrowheads="1"/>
            </p:cNvSpPr>
            <p:nvPr/>
          </p:nvSpPr>
          <p:spPr bwMode="auto">
            <a:xfrm>
              <a:off x="3505295" y="4448175"/>
              <a:ext cx="269710" cy="276225"/>
            </a:xfrm>
            <a:prstGeom prst="rect">
              <a:avLst/>
            </a:prstGeom>
            <a:noFill/>
            <a:ln w="9525">
              <a:noFill/>
              <a:miter lim="800000"/>
              <a:headEnd/>
              <a:tailEnd/>
            </a:ln>
          </p:spPr>
          <p:txBody>
            <a:bodyPr wrap="none">
              <a:spAutoFit/>
            </a:bodyPr>
            <a:lstStyle/>
            <a:p>
              <a:r>
                <a:rPr lang="en-US" sz="1200" b="0">
                  <a:solidFill>
                    <a:schemeClr val="bg1"/>
                  </a:solidFill>
                </a:rPr>
                <a:t>1</a:t>
              </a:r>
              <a:endParaRPr lang="en-US" b="0" baseline="-25000">
                <a:solidFill>
                  <a:schemeClr val="bg1"/>
                </a:solidFill>
              </a:endParaRPr>
            </a:p>
          </p:txBody>
        </p:sp>
        <p:sp>
          <p:nvSpPr>
            <p:cNvPr id="289" name="Rectangle 196"/>
            <p:cNvSpPr>
              <a:spLocks noChangeArrowheads="1"/>
            </p:cNvSpPr>
            <p:nvPr/>
          </p:nvSpPr>
          <p:spPr bwMode="auto">
            <a:xfrm>
              <a:off x="3744154"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90" name="TextBox 197"/>
            <p:cNvSpPr txBox="1">
              <a:spLocks noChangeArrowheads="1"/>
            </p:cNvSpPr>
            <p:nvPr/>
          </p:nvSpPr>
          <p:spPr bwMode="auto">
            <a:xfrm>
              <a:off x="3733965" y="4448175"/>
              <a:ext cx="269710"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grpSp>
      <p:grpSp>
        <p:nvGrpSpPr>
          <p:cNvPr id="12" name="Group 331"/>
          <p:cNvGrpSpPr/>
          <p:nvPr/>
        </p:nvGrpSpPr>
        <p:grpSpPr>
          <a:xfrm>
            <a:off x="4572000" y="4448175"/>
            <a:ext cx="803275" cy="276225"/>
            <a:chOff x="4572000" y="4448175"/>
            <a:chExt cx="803275" cy="276225"/>
          </a:xfrm>
        </p:grpSpPr>
        <p:sp>
          <p:nvSpPr>
            <p:cNvPr id="291" name="Rectangle 199"/>
            <p:cNvSpPr>
              <a:spLocks noChangeArrowheads="1"/>
            </p:cNvSpPr>
            <p:nvPr/>
          </p:nvSpPr>
          <p:spPr bwMode="auto">
            <a:xfrm>
              <a:off x="4582188" y="4472306"/>
              <a:ext cx="228671" cy="227961"/>
            </a:xfrm>
            <a:prstGeom prst="rect">
              <a:avLst/>
            </a:prstGeom>
            <a:solidFill>
              <a:schemeClr val="bg1"/>
            </a:solidFill>
            <a:ln w="9525" algn="ctr">
              <a:solidFill>
                <a:schemeClr val="bg1"/>
              </a:solidFill>
              <a:round/>
              <a:headEnd/>
              <a:tailEnd/>
            </a:ln>
          </p:spPr>
          <p:txBody>
            <a:bodyPr/>
            <a:lstStyle/>
            <a:p>
              <a:endParaRPr lang="en-US"/>
            </a:p>
          </p:txBody>
        </p:sp>
        <p:sp>
          <p:nvSpPr>
            <p:cNvPr id="292" name="TextBox 200"/>
            <p:cNvSpPr txBox="1">
              <a:spLocks noChangeArrowheads="1"/>
            </p:cNvSpPr>
            <p:nvPr/>
          </p:nvSpPr>
          <p:spPr bwMode="auto">
            <a:xfrm>
              <a:off x="4572000" y="4448175"/>
              <a:ext cx="269710"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93" name="Rectangle 202"/>
            <p:cNvSpPr>
              <a:spLocks noChangeArrowheads="1"/>
            </p:cNvSpPr>
            <p:nvPr/>
          </p:nvSpPr>
          <p:spPr bwMode="auto">
            <a:xfrm>
              <a:off x="4887083"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94" name="TextBox 203"/>
            <p:cNvSpPr txBox="1">
              <a:spLocks noChangeArrowheads="1"/>
            </p:cNvSpPr>
            <p:nvPr/>
          </p:nvSpPr>
          <p:spPr bwMode="auto">
            <a:xfrm>
              <a:off x="4876895" y="4448175"/>
              <a:ext cx="269710"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sp>
          <p:nvSpPr>
            <p:cNvPr id="295" name="Rectangle 205"/>
            <p:cNvSpPr>
              <a:spLocks noChangeArrowheads="1"/>
            </p:cNvSpPr>
            <p:nvPr/>
          </p:nvSpPr>
          <p:spPr bwMode="auto">
            <a:xfrm>
              <a:off x="5115754"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96" name="TextBox 206"/>
            <p:cNvSpPr txBox="1">
              <a:spLocks noChangeArrowheads="1"/>
            </p:cNvSpPr>
            <p:nvPr/>
          </p:nvSpPr>
          <p:spPr bwMode="auto">
            <a:xfrm>
              <a:off x="5105565" y="4448175"/>
              <a:ext cx="269710"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grpSp>
      <p:grpSp>
        <p:nvGrpSpPr>
          <p:cNvPr id="13" name="Group 330"/>
          <p:cNvGrpSpPr/>
          <p:nvPr/>
        </p:nvGrpSpPr>
        <p:grpSpPr>
          <a:xfrm>
            <a:off x="5867400" y="4448175"/>
            <a:ext cx="1031830" cy="276225"/>
            <a:chOff x="5867400" y="4448175"/>
            <a:chExt cx="1031830" cy="276225"/>
          </a:xfrm>
        </p:grpSpPr>
        <p:sp>
          <p:nvSpPr>
            <p:cNvPr id="297" name="Rectangle 208"/>
            <p:cNvSpPr>
              <a:spLocks noChangeArrowheads="1"/>
            </p:cNvSpPr>
            <p:nvPr/>
          </p:nvSpPr>
          <p:spPr bwMode="auto">
            <a:xfrm>
              <a:off x="5877587" y="4472306"/>
              <a:ext cx="228645" cy="227961"/>
            </a:xfrm>
            <a:prstGeom prst="rect">
              <a:avLst/>
            </a:prstGeom>
            <a:solidFill>
              <a:schemeClr val="bg1"/>
            </a:solidFill>
            <a:ln w="9525" algn="ctr">
              <a:solidFill>
                <a:schemeClr val="bg1"/>
              </a:solidFill>
              <a:round/>
              <a:headEnd/>
              <a:tailEnd/>
            </a:ln>
          </p:spPr>
          <p:txBody>
            <a:bodyPr/>
            <a:lstStyle/>
            <a:p>
              <a:endParaRPr lang="en-US"/>
            </a:p>
          </p:txBody>
        </p:sp>
        <p:sp>
          <p:nvSpPr>
            <p:cNvPr id="298" name="TextBox 209"/>
            <p:cNvSpPr txBox="1">
              <a:spLocks noChangeArrowheads="1"/>
            </p:cNvSpPr>
            <p:nvPr/>
          </p:nvSpPr>
          <p:spPr bwMode="auto">
            <a:xfrm>
              <a:off x="5867400" y="4448175"/>
              <a:ext cx="269679"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99" name="Rectangle 211"/>
            <p:cNvSpPr>
              <a:spLocks noChangeArrowheads="1"/>
            </p:cNvSpPr>
            <p:nvPr/>
          </p:nvSpPr>
          <p:spPr bwMode="auto">
            <a:xfrm>
              <a:off x="6182447"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00" name="TextBox 212"/>
            <p:cNvSpPr txBox="1">
              <a:spLocks noChangeArrowheads="1"/>
            </p:cNvSpPr>
            <p:nvPr/>
          </p:nvSpPr>
          <p:spPr bwMode="auto">
            <a:xfrm>
              <a:off x="6172260" y="4448175"/>
              <a:ext cx="269679"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sp>
          <p:nvSpPr>
            <p:cNvPr id="301" name="Rectangle 214"/>
            <p:cNvSpPr>
              <a:spLocks noChangeArrowheads="1"/>
            </p:cNvSpPr>
            <p:nvPr/>
          </p:nvSpPr>
          <p:spPr bwMode="auto">
            <a:xfrm>
              <a:off x="6411092"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02" name="TextBox 215"/>
            <p:cNvSpPr txBox="1">
              <a:spLocks noChangeArrowheads="1"/>
            </p:cNvSpPr>
            <p:nvPr/>
          </p:nvSpPr>
          <p:spPr bwMode="auto">
            <a:xfrm>
              <a:off x="6400905" y="4448175"/>
              <a:ext cx="269679" cy="276225"/>
            </a:xfrm>
            <a:prstGeom prst="rect">
              <a:avLst/>
            </a:prstGeom>
            <a:noFill/>
            <a:ln w="9525">
              <a:noFill/>
              <a:miter lim="800000"/>
              <a:headEnd/>
              <a:tailEnd/>
            </a:ln>
          </p:spPr>
          <p:txBody>
            <a:bodyPr wrap="none">
              <a:spAutoFit/>
            </a:bodyPr>
            <a:lstStyle/>
            <a:p>
              <a:r>
                <a:rPr lang="en-US" sz="1200" b="0" dirty="0">
                  <a:solidFill>
                    <a:schemeClr val="bg1"/>
                  </a:solidFill>
                </a:rPr>
                <a:t>9</a:t>
              </a:r>
              <a:endParaRPr lang="en-US" b="0" baseline="-25000" dirty="0">
                <a:solidFill>
                  <a:schemeClr val="bg1"/>
                </a:solidFill>
              </a:endParaRPr>
            </a:p>
          </p:txBody>
        </p:sp>
        <p:sp>
          <p:nvSpPr>
            <p:cNvPr id="303" name="Rectangle 217"/>
            <p:cNvSpPr>
              <a:spLocks noChangeArrowheads="1"/>
            </p:cNvSpPr>
            <p:nvPr/>
          </p:nvSpPr>
          <p:spPr bwMode="auto">
            <a:xfrm>
              <a:off x="6639738"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04" name="TextBox 218"/>
            <p:cNvSpPr txBox="1">
              <a:spLocks noChangeArrowheads="1"/>
            </p:cNvSpPr>
            <p:nvPr/>
          </p:nvSpPr>
          <p:spPr bwMode="auto">
            <a:xfrm>
              <a:off x="6629551" y="4448175"/>
              <a:ext cx="269679"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grpSp>
        <p:nvGrpSpPr>
          <p:cNvPr id="14" name="Group 329"/>
          <p:cNvGrpSpPr/>
          <p:nvPr/>
        </p:nvGrpSpPr>
        <p:grpSpPr>
          <a:xfrm>
            <a:off x="3048000" y="6276975"/>
            <a:ext cx="547688" cy="276225"/>
            <a:chOff x="3048000" y="6276975"/>
            <a:chExt cx="547688" cy="276225"/>
          </a:xfrm>
        </p:grpSpPr>
        <p:sp>
          <p:nvSpPr>
            <p:cNvPr id="307" name="Rectangle 148"/>
            <p:cNvSpPr>
              <a:spLocks noChangeArrowheads="1"/>
            </p:cNvSpPr>
            <p:nvPr/>
          </p:nvSpPr>
          <p:spPr bwMode="auto">
            <a:xfrm>
              <a:off x="3093340" y="63011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308" name="TextBox 155"/>
            <p:cNvSpPr txBox="1">
              <a:spLocks noChangeArrowheads="1"/>
            </p:cNvSpPr>
            <p:nvPr/>
          </p:nvSpPr>
          <p:spPr bwMode="auto">
            <a:xfrm>
              <a:off x="3048000" y="6276975"/>
              <a:ext cx="293547" cy="276225"/>
            </a:xfrm>
            <a:prstGeom prst="rect">
              <a:avLst/>
            </a:prstGeom>
            <a:noFill/>
            <a:ln w="9525">
              <a:noFill/>
              <a:miter lim="800000"/>
              <a:headEnd/>
              <a:tailEnd/>
            </a:ln>
          </p:spPr>
          <p:txBody>
            <a:bodyPr wrap="none">
              <a:spAutoFit/>
            </a:bodyPr>
            <a:lstStyle/>
            <a:p>
              <a:r>
                <a:rPr lang="en-US" sz="1200" b="0"/>
                <a:t>r</a:t>
              </a:r>
              <a:r>
                <a:rPr lang="en-US" sz="1200" b="0" baseline="-25000"/>
                <a:t>1</a:t>
              </a:r>
              <a:endParaRPr lang="en-US" b="0" baseline="-25000"/>
            </a:p>
          </p:txBody>
        </p:sp>
        <p:sp>
          <p:nvSpPr>
            <p:cNvPr id="309" name="Rectangle 162"/>
            <p:cNvSpPr>
              <a:spLocks noChangeArrowheads="1"/>
            </p:cNvSpPr>
            <p:nvPr/>
          </p:nvSpPr>
          <p:spPr bwMode="auto">
            <a:xfrm>
              <a:off x="3321844" y="63011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10" name="TextBox 167"/>
            <p:cNvSpPr txBox="1">
              <a:spLocks noChangeArrowheads="1"/>
            </p:cNvSpPr>
            <p:nvPr/>
          </p:nvSpPr>
          <p:spPr bwMode="auto">
            <a:xfrm>
              <a:off x="3276504" y="6276975"/>
              <a:ext cx="319184"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1</a:t>
              </a:r>
              <a:endParaRPr lang="en-US" b="0" baseline="-25000">
                <a:solidFill>
                  <a:schemeClr val="bg1"/>
                </a:solidFill>
              </a:endParaRPr>
            </a:p>
          </p:txBody>
        </p:sp>
      </p:grpSp>
      <p:grpSp>
        <p:nvGrpSpPr>
          <p:cNvPr id="15" name="Group 328"/>
          <p:cNvGrpSpPr/>
          <p:nvPr/>
        </p:nvGrpSpPr>
        <p:grpSpPr>
          <a:xfrm>
            <a:off x="4405313" y="6276975"/>
            <a:ext cx="547687" cy="276225"/>
            <a:chOff x="4405313" y="6276975"/>
            <a:chExt cx="547687" cy="276225"/>
          </a:xfrm>
        </p:grpSpPr>
        <p:sp>
          <p:nvSpPr>
            <p:cNvPr id="311" name="Rectangle 183"/>
            <p:cNvSpPr>
              <a:spLocks noChangeArrowheads="1"/>
            </p:cNvSpPr>
            <p:nvPr/>
          </p:nvSpPr>
          <p:spPr bwMode="auto">
            <a:xfrm>
              <a:off x="4450653" y="63011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312" name="TextBox 188"/>
            <p:cNvSpPr txBox="1">
              <a:spLocks noChangeArrowheads="1"/>
            </p:cNvSpPr>
            <p:nvPr/>
          </p:nvSpPr>
          <p:spPr bwMode="auto">
            <a:xfrm>
              <a:off x="4405313" y="6276975"/>
              <a:ext cx="293546" cy="276225"/>
            </a:xfrm>
            <a:prstGeom prst="rect">
              <a:avLst/>
            </a:prstGeom>
            <a:noFill/>
            <a:ln w="9525">
              <a:noFill/>
              <a:miter lim="800000"/>
              <a:headEnd/>
              <a:tailEnd/>
            </a:ln>
          </p:spPr>
          <p:txBody>
            <a:bodyPr wrap="none">
              <a:spAutoFit/>
            </a:bodyPr>
            <a:lstStyle/>
            <a:p>
              <a:r>
                <a:rPr lang="en-US" sz="1200" b="0"/>
                <a:t>r</a:t>
              </a:r>
              <a:r>
                <a:rPr lang="en-US" sz="1200" b="0" baseline="-25000"/>
                <a:t>2</a:t>
              </a:r>
              <a:endParaRPr lang="en-US" b="0" baseline="-25000"/>
            </a:p>
          </p:txBody>
        </p:sp>
        <p:sp>
          <p:nvSpPr>
            <p:cNvPr id="313" name="Rectangle 189"/>
            <p:cNvSpPr>
              <a:spLocks noChangeArrowheads="1"/>
            </p:cNvSpPr>
            <p:nvPr/>
          </p:nvSpPr>
          <p:spPr bwMode="auto">
            <a:xfrm>
              <a:off x="4679157" y="63011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14" name="TextBox 190"/>
            <p:cNvSpPr txBox="1">
              <a:spLocks noChangeArrowheads="1"/>
            </p:cNvSpPr>
            <p:nvPr/>
          </p:nvSpPr>
          <p:spPr bwMode="auto">
            <a:xfrm>
              <a:off x="4633817" y="6276975"/>
              <a:ext cx="319183"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2</a:t>
              </a:r>
              <a:endParaRPr lang="en-US" b="0" baseline="-25000">
                <a:solidFill>
                  <a:schemeClr val="bg1"/>
                </a:solidFill>
              </a:endParaRPr>
            </a:p>
          </p:txBody>
        </p:sp>
      </p:grpSp>
      <p:grpSp>
        <p:nvGrpSpPr>
          <p:cNvPr id="16" name="Group 327"/>
          <p:cNvGrpSpPr/>
          <p:nvPr/>
        </p:nvGrpSpPr>
        <p:grpSpPr>
          <a:xfrm>
            <a:off x="5715000" y="6276975"/>
            <a:ext cx="547688" cy="276225"/>
            <a:chOff x="5715000" y="6276975"/>
            <a:chExt cx="547688" cy="276225"/>
          </a:xfrm>
        </p:grpSpPr>
        <p:sp>
          <p:nvSpPr>
            <p:cNvPr id="315" name="Rectangle 195"/>
            <p:cNvSpPr>
              <a:spLocks noChangeArrowheads="1"/>
            </p:cNvSpPr>
            <p:nvPr/>
          </p:nvSpPr>
          <p:spPr bwMode="auto">
            <a:xfrm>
              <a:off x="5760340" y="63011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316" name="TextBox 198"/>
            <p:cNvSpPr txBox="1">
              <a:spLocks noChangeArrowheads="1"/>
            </p:cNvSpPr>
            <p:nvPr/>
          </p:nvSpPr>
          <p:spPr bwMode="auto">
            <a:xfrm>
              <a:off x="5715000" y="6276975"/>
              <a:ext cx="293547" cy="276225"/>
            </a:xfrm>
            <a:prstGeom prst="rect">
              <a:avLst/>
            </a:prstGeom>
            <a:noFill/>
            <a:ln w="9525">
              <a:noFill/>
              <a:miter lim="800000"/>
              <a:headEnd/>
              <a:tailEnd/>
            </a:ln>
          </p:spPr>
          <p:txBody>
            <a:bodyPr wrap="none">
              <a:spAutoFit/>
            </a:bodyPr>
            <a:lstStyle/>
            <a:p>
              <a:r>
                <a:rPr lang="en-US" sz="1200" b="0"/>
                <a:t>r</a:t>
              </a:r>
              <a:r>
                <a:rPr lang="en-US" sz="1200" b="0" baseline="-25000"/>
                <a:t>3</a:t>
              </a:r>
              <a:endParaRPr lang="en-US" b="0" baseline="-25000"/>
            </a:p>
          </p:txBody>
        </p:sp>
        <p:sp>
          <p:nvSpPr>
            <p:cNvPr id="317" name="Rectangle 201"/>
            <p:cNvSpPr>
              <a:spLocks noChangeArrowheads="1"/>
            </p:cNvSpPr>
            <p:nvPr/>
          </p:nvSpPr>
          <p:spPr bwMode="auto">
            <a:xfrm>
              <a:off x="5988844" y="63011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18" name="TextBox 204"/>
            <p:cNvSpPr txBox="1">
              <a:spLocks noChangeArrowheads="1"/>
            </p:cNvSpPr>
            <p:nvPr/>
          </p:nvSpPr>
          <p:spPr bwMode="auto">
            <a:xfrm>
              <a:off x="5943504" y="6276975"/>
              <a:ext cx="319184"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3</a:t>
              </a:r>
              <a:endParaRPr lang="en-US" b="0" baseline="-25000">
                <a:solidFill>
                  <a:schemeClr val="bg1"/>
                </a:solidFill>
              </a:endParaRPr>
            </a:p>
          </p:txBody>
        </p:sp>
      </p:grpSp>
      <p:sp>
        <p:nvSpPr>
          <p:cNvPr id="305" name="TextBox 304"/>
          <p:cNvSpPr txBox="1"/>
          <p:nvPr/>
        </p:nvSpPr>
        <p:spPr>
          <a:xfrm>
            <a:off x="6629400" y="6324600"/>
            <a:ext cx="2438400" cy="523220"/>
          </a:xfrm>
          <a:prstGeom prst="rect">
            <a:avLst/>
          </a:prstGeom>
          <a:noFill/>
        </p:spPr>
        <p:txBody>
          <a:bodyPr wrap="square" rtlCol="0">
            <a:spAutoFit/>
          </a:bodyPr>
          <a:lstStyle/>
          <a:p>
            <a:pPr marL="114300" lvl="0" indent="-114300">
              <a:defRPr/>
            </a:pPr>
            <a:r>
              <a:rPr lang="en-US" sz="1400" b="0" kern="0" dirty="0">
                <a:solidFill>
                  <a:srgbClr val="000000"/>
                </a:solidFill>
                <a:latin typeface="Gill Sans"/>
                <a:cs typeface="Gill Sans"/>
              </a:rPr>
              <a:t>* Important detail: reducers process keys in sorted order</a:t>
            </a:r>
          </a:p>
        </p:txBody>
      </p:sp>
      <p:sp>
        <p:nvSpPr>
          <p:cNvPr id="306" name="TextBox 305"/>
          <p:cNvSpPr txBox="1"/>
          <p:nvPr/>
        </p:nvSpPr>
        <p:spPr>
          <a:xfrm>
            <a:off x="5988844" y="5043337"/>
            <a:ext cx="287371" cy="400110"/>
          </a:xfrm>
          <a:prstGeom prst="rect">
            <a:avLst/>
          </a:prstGeom>
          <a:noFill/>
        </p:spPr>
        <p:txBody>
          <a:bodyPr wrap="square" rtlCol="0">
            <a:spAutoFit/>
          </a:bodyPr>
          <a:lstStyle/>
          <a:p>
            <a:pPr lvl="0">
              <a:defRPr/>
            </a:pPr>
            <a:r>
              <a:rPr lang="en-US" sz="2000" b="0" kern="0" dirty="0">
                <a:solidFill>
                  <a:srgbClr val="000000"/>
                </a:solidFill>
                <a:latin typeface="Gill Sans"/>
                <a:cs typeface="Gill Sans"/>
              </a:rPr>
              <a:t>*</a:t>
            </a:r>
          </a:p>
        </p:txBody>
      </p:sp>
      <p:sp>
        <p:nvSpPr>
          <p:cNvPr id="319" name="TextBox 318"/>
          <p:cNvSpPr txBox="1"/>
          <p:nvPr/>
        </p:nvSpPr>
        <p:spPr>
          <a:xfrm>
            <a:off x="4688045" y="5048114"/>
            <a:ext cx="287371" cy="400110"/>
          </a:xfrm>
          <a:prstGeom prst="rect">
            <a:avLst/>
          </a:prstGeom>
          <a:noFill/>
        </p:spPr>
        <p:txBody>
          <a:bodyPr wrap="square" rtlCol="0">
            <a:spAutoFit/>
          </a:bodyPr>
          <a:lstStyle/>
          <a:p>
            <a:pPr lvl="0">
              <a:defRPr/>
            </a:pPr>
            <a:r>
              <a:rPr lang="en-US" sz="2000" b="0" kern="0" dirty="0">
                <a:solidFill>
                  <a:srgbClr val="000000"/>
                </a:solidFill>
                <a:latin typeface="Gill Sans"/>
                <a:cs typeface="Gill Sans"/>
              </a:rPr>
              <a:t>*</a:t>
            </a:r>
          </a:p>
        </p:txBody>
      </p:sp>
      <p:sp>
        <p:nvSpPr>
          <p:cNvPr id="320" name="TextBox 319"/>
          <p:cNvSpPr txBox="1"/>
          <p:nvPr/>
        </p:nvSpPr>
        <p:spPr>
          <a:xfrm>
            <a:off x="3321844" y="5048114"/>
            <a:ext cx="287371" cy="400110"/>
          </a:xfrm>
          <a:prstGeom prst="rect">
            <a:avLst/>
          </a:prstGeom>
          <a:noFill/>
        </p:spPr>
        <p:txBody>
          <a:bodyPr wrap="square" rtlCol="0">
            <a:spAutoFit/>
          </a:bodyPr>
          <a:lstStyle/>
          <a:p>
            <a:pPr lvl="0">
              <a:defRPr/>
            </a:pPr>
            <a:r>
              <a:rPr lang="en-US" sz="2000" b="0" kern="0" dirty="0">
                <a:solidFill>
                  <a:srgbClr val="000000"/>
                </a:solidFill>
                <a:latin typeface="Gill Sans"/>
                <a:cs typeface="Gill Sans"/>
              </a:rPr>
              <a:t>*</a:t>
            </a:r>
          </a:p>
        </p:txBody>
      </p:sp>
    </p:spTree>
    <p:extLst>
      <p:ext uri="{BB962C8B-B14F-4D97-AF65-F5344CB8AC3E}">
        <p14:creationId xmlns:p14="http://schemas.microsoft.com/office/powerpoint/2010/main" val="9399094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Recap: Tools for Synchronization</a:t>
            </a:r>
          </a:p>
        </p:txBody>
      </p:sp>
      <p:sp>
        <p:nvSpPr>
          <p:cNvPr id="6" name="TextBox 5"/>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Preserving state in mappers and reducers</a:t>
            </a:r>
          </a:p>
        </p:txBody>
      </p:sp>
      <p:sp>
        <p:nvSpPr>
          <p:cNvPr id="7" name="TextBox 6"/>
          <p:cNvSpPr txBox="1"/>
          <p:nvPr/>
        </p:nvSpPr>
        <p:spPr>
          <a:xfrm>
            <a:off x="0" y="22860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Capture dependencies across multiple keys and values</a:t>
            </a:r>
          </a:p>
        </p:txBody>
      </p:sp>
      <p:sp>
        <p:nvSpPr>
          <p:cNvPr id="9" name="TextBox 8"/>
          <p:cNvSpPr txBox="1"/>
          <p:nvPr/>
        </p:nvSpPr>
        <p:spPr>
          <a:xfrm>
            <a:off x="0" y="283851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Cleverly-constructed data structures</a:t>
            </a:r>
          </a:p>
        </p:txBody>
      </p:sp>
      <p:sp>
        <p:nvSpPr>
          <p:cNvPr id="10" name="TextBox 9"/>
          <p:cNvSpPr txBox="1"/>
          <p:nvPr/>
        </p:nvSpPr>
        <p:spPr>
          <a:xfrm>
            <a:off x="0" y="321951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Bring partial results together</a:t>
            </a:r>
          </a:p>
        </p:txBody>
      </p:sp>
      <p:sp>
        <p:nvSpPr>
          <p:cNvPr id="11" name="TextBox 10"/>
          <p:cNvSpPr txBox="1"/>
          <p:nvPr/>
        </p:nvSpPr>
        <p:spPr>
          <a:xfrm>
            <a:off x="0" y="37146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Define custom sort order of intermediate keys</a:t>
            </a:r>
          </a:p>
        </p:txBody>
      </p:sp>
      <p:sp>
        <p:nvSpPr>
          <p:cNvPr id="12" name="TextBox 11"/>
          <p:cNvSpPr txBox="1"/>
          <p:nvPr/>
        </p:nvSpPr>
        <p:spPr>
          <a:xfrm>
            <a:off x="0" y="40956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Control order in which reducers process keys</a:t>
            </a:r>
          </a:p>
        </p:txBody>
      </p:sp>
    </p:spTree>
    <p:extLst>
      <p:ext uri="{BB962C8B-B14F-4D97-AF65-F5344CB8AC3E}">
        <p14:creationId xmlns:p14="http://schemas.microsoft.com/office/powerpoint/2010/main" val="11757238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“Everything Else”</a:t>
            </a:r>
          </a:p>
        </p:txBody>
      </p:sp>
      <p:sp>
        <p:nvSpPr>
          <p:cNvPr id="6" name="TextBox 5"/>
          <p:cNvSpPr txBox="1"/>
          <p:nvPr/>
        </p:nvSpPr>
        <p:spPr>
          <a:xfrm>
            <a:off x="0" y="16572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Handles scheduling</a:t>
            </a:r>
          </a:p>
        </p:txBody>
      </p:sp>
      <p:sp>
        <p:nvSpPr>
          <p:cNvPr id="7" name="TextBox 6"/>
          <p:cNvSpPr txBox="1"/>
          <p:nvPr/>
        </p:nvSpPr>
        <p:spPr>
          <a:xfrm>
            <a:off x="0" y="20382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Assigns workers to map and reduce tasks</a:t>
            </a:r>
          </a:p>
        </p:txBody>
      </p:sp>
      <p:sp>
        <p:nvSpPr>
          <p:cNvPr id="9" name="TextBox 8"/>
          <p:cNvSpPr txBox="1"/>
          <p:nvPr/>
        </p:nvSpPr>
        <p:spPr>
          <a:xfrm>
            <a:off x="0" y="2590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Handles “data distribution”</a:t>
            </a:r>
          </a:p>
        </p:txBody>
      </p:sp>
      <p:sp>
        <p:nvSpPr>
          <p:cNvPr id="10" name="TextBox 9"/>
          <p:cNvSpPr txBox="1"/>
          <p:nvPr/>
        </p:nvSpPr>
        <p:spPr>
          <a:xfrm>
            <a:off x="0" y="29718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Moves processes to data</a:t>
            </a:r>
          </a:p>
        </p:txBody>
      </p:sp>
      <p:sp>
        <p:nvSpPr>
          <p:cNvPr id="11" name="TextBox 10"/>
          <p:cNvSpPr txBox="1"/>
          <p:nvPr/>
        </p:nvSpPr>
        <p:spPr>
          <a:xfrm>
            <a:off x="0" y="346698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Handles synchronization</a:t>
            </a:r>
          </a:p>
        </p:txBody>
      </p:sp>
      <p:sp>
        <p:nvSpPr>
          <p:cNvPr id="12" name="TextBox 11"/>
          <p:cNvSpPr txBox="1"/>
          <p:nvPr/>
        </p:nvSpPr>
        <p:spPr>
          <a:xfrm>
            <a:off x="0" y="384798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Gathers, sorts, and shuffles intermediate data</a:t>
            </a:r>
          </a:p>
        </p:txBody>
      </p:sp>
      <p:sp>
        <p:nvSpPr>
          <p:cNvPr id="13" name="TextBox 12"/>
          <p:cNvSpPr txBox="1"/>
          <p:nvPr/>
        </p:nvSpPr>
        <p:spPr>
          <a:xfrm>
            <a:off x="0" y="44004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Handles errors and faults</a:t>
            </a:r>
          </a:p>
        </p:txBody>
      </p:sp>
      <p:sp>
        <p:nvSpPr>
          <p:cNvPr id="14" name="TextBox 13"/>
          <p:cNvSpPr txBox="1"/>
          <p:nvPr/>
        </p:nvSpPr>
        <p:spPr>
          <a:xfrm>
            <a:off x="0" y="47814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Detects worker failures and restarts</a:t>
            </a:r>
          </a:p>
        </p:txBody>
      </p:sp>
    </p:spTree>
    <p:extLst>
      <p:ext uri="{BB962C8B-B14F-4D97-AF65-F5344CB8AC3E}">
        <p14:creationId xmlns:p14="http://schemas.microsoft.com/office/powerpoint/2010/main" val="3886325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But</a:t>
            </a:r>
            <a:r>
              <a:rPr lang="mr-IN" sz="3600" b="0" kern="0" dirty="0">
                <a:solidFill>
                  <a:srgbClr val="000000"/>
                </a:solidFill>
                <a:latin typeface="Gill Sans"/>
                <a:cs typeface="Gill Sans"/>
              </a:rPr>
              <a:t>…</a:t>
            </a:r>
            <a:endParaRPr lang="en-US" sz="3600" b="0" kern="0" dirty="0">
              <a:solidFill>
                <a:srgbClr val="000000"/>
              </a:solidFill>
              <a:latin typeface="Gill Sans"/>
              <a:cs typeface="Gill Sans"/>
            </a:endParaRPr>
          </a:p>
        </p:txBody>
      </p:sp>
      <p:sp>
        <p:nvSpPr>
          <p:cNvPr id="6" name="TextBox 5"/>
          <p:cNvSpPr txBox="1"/>
          <p:nvPr/>
        </p:nvSpPr>
        <p:spPr>
          <a:xfrm>
            <a:off x="0" y="14286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You have limited control over data and execution flow!</a:t>
            </a:r>
          </a:p>
        </p:txBody>
      </p:sp>
      <p:sp>
        <p:nvSpPr>
          <p:cNvPr id="7" name="TextBox 6"/>
          <p:cNvSpPr txBox="1"/>
          <p:nvPr/>
        </p:nvSpPr>
        <p:spPr>
          <a:xfrm>
            <a:off x="0" y="18096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All algorithms must be expressed in m, r, c, p</a:t>
            </a:r>
          </a:p>
        </p:txBody>
      </p:sp>
      <p:sp>
        <p:nvSpPr>
          <p:cNvPr id="9" name="TextBox 8"/>
          <p:cNvSpPr txBox="1"/>
          <p:nvPr/>
        </p:nvSpPr>
        <p:spPr>
          <a:xfrm>
            <a:off x="0" y="3172361"/>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You don’t know:</a:t>
            </a:r>
          </a:p>
        </p:txBody>
      </p:sp>
      <p:sp>
        <p:nvSpPr>
          <p:cNvPr id="10" name="TextBox 9"/>
          <p:cNvSpPr txBox="1"/>
          <p:nvPr/>
        </p:nvSpPr>
        <p:spPr>
          <a:xfrm>
            <a:off x="0" y="3553361"/>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Where mappers and reducers run</a:t>
            </a:r>
          </a:p>
          <a:p>
            <a:pPr lvl="0" algn="ctr">
              <a:defRPr/>
            </a:pPr>
            <a:r>
              <a:rPr lang="en-US" sz="2000" b="0" kern="0" dirty="0">
                <a:solidFill>
                  <a:srgbClr val="0070C0"/>
                </a:solidFill>
                <a:latin typeface="Gill Sans"/>
                <a:cs typeface="Gill Sans"/>
              </a:rPr>
              <a:t>When a mapper or reducer begins or finishes</a:t>
            </a:r>
          </a:p>
          <a:p>
            <a:pPr lvl="0" algn="ctr">
              <a:defRPr/>
            </a:pPr>
            <a:r>
              <a:rPr lang="en-US" sz="2000" b="0" kern="0" dirty="0">
                <a:solidFill>
                  <a:srgbClr val="0070C0"/>
                </a:solidFill>
                <a:latin typeface="Gill Sans"/>
                <a:cs typeface="Gill Sans"/>
              </a:rPr>
              <a:t>Which input a particular mapper is processing</a:t>
            </a:r>
          </a:p>
          <a:p>
            <a:pPr lvl="0" algn="ctr">
              <a:defRPr/>
            </a:pPr>
            <a:r>
              <a:rPr lang="en-US" sz="2000" b="0" kern="0" dirty="0">
                <a:solidFill>
                  <a:srgbClr val="0070C0"/>
                </a:solidFill>
                <a:latin typeface="Gill Sans"/>
                <a:cs typeface="Gill Sans"/>
              </a:rPr>
              <a:t>Which intermediate key a particular reducer is processing</a:t>
            </a:r>
          </a:p>
        </p:txBody>
      </p:sp>
    </p:spTree>
    <p:extLst>
      <p:ext uri="{BB962C8B-B14F-4D97-AF65-F5344CB8AC3E}">
        <p14:creationId xmlns:p14="http://schemas.microsoft.com/office/powerpoint/2010/main" val="35712631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Tools for Synchronization</a:t>
            </a:r>
          </a:p>
        </p:txBody>
      </p:sp>
      <p:sp>
        <p:nvSpPr>
          <p:cNvPr id="6" name="TextBox 5"/>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Preserving state in mappers and reducers</a:t>
            </a:r>
          </a:p>
        </p:txBody>
      </p:sp>
      <p:sp>
        <p:nvSpPr>
          <p:cNvPr id="7" name="TextBox 6"/>
          <p:cNvSpPr txBox="1"/>
          <p:nvPr/>
        </p:nvSpPr>
        <p:spPr>
          <a:xfrm>
            <a:off x="0" y="22860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Capture dependencies across multiple keys and values</a:t>
            </a:r>
          </a:p>
        </p:txBody>
      </p:sp>
      <p:sp>
        <p:nvSpPr>
          <p:cNvPr id="9" name="TextBox 8"/>
          <p:cNvSpPr txBox="1"/>
          <p:nvPr/>
        </p:nvSpPr>
        <p:spPr>
          <a:xfrm>
            <a:off x="0" y="283851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Cleverly-constructed data structures</a:t>
            </a:r>
          </a:p>
        </p:txBody>
      </p:sp>
      <p:sp>
        <p:nvSpPr>
          <p:cNvPr id="10" name="TextBox 9"/>
          <p:cNvSpPr txBox="1"/>
          <p:nvPr/>
        </p:nvSpPr>
        <p:spPr>
          <a:xfrm>
            <a:off x="0" y="321951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Bring partial results together</a:t>
            </a:r>
          </a:p>
        </p:txBody>
      </p:sp>
      <p:sp>
        <p:nvSpPr>
          <p:cNvPr id="11" name="TextBox 10"/>
          <p:cNvSpPr txBox="1"/>
          <p:nvPr/>
        </p:nvSpPr>
        <p:spPr>
          <a:xfrm>
            <a:off x="0" y="37146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Define custom sort order of intermediate keys</a:t>
            </a:r>
          </a:p>
        </p:txBody>
      </p:sp>
      <p:sp>
        <p:nvSpPr>
          <p:cNvPr id="12" name="TextBox 11"/>
          <p:cNvSpPr txBox="1"/>
          <p:nvPr/>
        </p:nvSpPr>
        <p:spPr>
          <a:xfrm>
            <a:off x="0" y="40956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Control order in which reducers process keys</a:t>
            </a:r>
          </a:p>
        </p:txBody>
      </p:sp>
    </p:spTree>
    <p:extLst>
      <p:ext uri="{BB962C8B-B14F-4D97-AF65-F5344CB8AC3E}">
        <p14:creationId xmlns:p14="http://schemas.microsoft.com/office/powerpoint/2010/main" val="4092559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Two Practical Tips</a:t>
            </a:r>
          </a:p>
        </p:txBody>
      </p:sp>
      <p:sp>
        <p:nvSpPr>
          <p:cNvPr id="6" name="TextBox 5"/>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Avoid object creation</a:t>
            </a:r>
          </a:p>
        </p:txBody>
      </p:sp>
      <p:sp>
        <p:nvSpPr>
          <p:cNvPr id="8" name="TextBox 7"/>
          <p:cNvSpPr txBox="1"/>
          <p:nvPr/>
        </p:nvSpPr>
        <p:spPr>
          <a:xfrm>
            <a:off x="0" y="24384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(Relatively) costly operation</a:t>
            </a:r>
          </a:p>
          <a:p>
            <a:pPr lvl="0" algn="ctr">
              <a:defRPr/>
            </a:pPr>
            <a:r>
              <a:rPr lang="en-US" sz="2000" b="0" kern="0" dirty="0">
                <a:solidFill>
                  <a:srgbClr val="0070C0"/>
                </a:solidFill>
                <a:latin typeface="Gill Sans"/>
                <a:cs typeface="Gill Sans"/>
              </a:rPr>
              <a:t>Garbage collection</a:t>
            </a:r>
          </a:p>
        </p:txBody>
      </p:sp>
      <p:sp>
        <p:nvSpPr>
          <p:cNvPr id="9" name="TextBox 8"/>
          <p:cNvSpPr txBox="1"/>
          <p:nvPr/>
        </p:nvSpPr>
        <p:spPr>
          <a:xfrm>
            <a:off x="0" y="33336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Avoid buffering</a:t>
            </a:r>
          </a:p>
        </p:txBody>
      </p:sp>
      <p:sp>
        <p:nvSpPr>
          <p:cNvPr id="10" name="TextBox 9"/>
          <p:cNvSpPr txBox="1"/>
          <p:nvPr/>
        </p:nvSpPr>
        <p:spPr>
          <a:xfrm>
            <a:off x="0" y="37146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Limited heap size</a:t>
            </a:r>
          </a:p>
          <a:p>
            <a:pPr lvl="0" algn="ctr">
              <a:defRPr/>
            </a:pPr>
            <a:r>
              <a:rPr lang="en-US" sz="2000" b="0" kern="0" dirty="0">
                <a:solidFill>
                  <a:srgbClr val="0070C0"/>
                </a:solidFill>
                <a:latin typeface="Gill Sans"/>
                <a:cs typeface="Gill Sans"/>
              </a:rPr>
              <a:t>Works for small datasets, but won’t scale!</a:t>
            </a:r>
          </a:p>
        </p:txBody>
      </p:sp>
    </p:spTree>
    <p:extLst>
      <p:ext uri="{BB962C8B-B14F-4D97-AF65-F5344CB8AC3E}">
        <p14:creationId xmlns:p14="http://schemas.microsoft.com/office/powerpoint/2010/main" val="85558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49147</TotalTime>
  <Words>3358</Words>
  <Application>Microsoft Office PowerPoint</Application>
  <PresentationFormat>On-screen Show (4:3)</PresentationFormat>
  <Paragraphs>690</Paragraphs>
  <Slides>50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Andale Mono</vt:lpstr>
      <vt:lpstr>Arial</vt:lpstr>
      <vt:lpstr>Arial Black</vt:lpstr>
      <vt:lpstr>Gill Sans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Waterloo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Ali Abedi</cp:lastModifiedBy>
  <cp:revision>8994</cp:revision>
  <cp:lastPrinted>2017-01-11T17:00:08Z</cp:lastPrinted>
  <dcterms:created xsi:type="dcterms:W3CDTF">2012-08-31T06:36:49Z</dcterms:created>
  <dcterms:modified xsi:type="dcterms:W3CDTF">2019-09-17T04:19:39Z</dcterms:modified>
  <cp:category/>
</cp:coreProperties>
</file>