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1554" r:id="rId2"/>
    <p:sldId id="1539" r:id="rId3"/>
    <p:sldId id="1490" r:id="rId4"/>
    <p:sldId id="1492" r:id="rId5"/>
    <p:sldId id="1494" r:id="rId6"/>
    <p:sldId id="1495" r:id="rId7"/>
    <p:sldId id="1556" r:id="rId8"/>
    <p:sldId id="1496" r:id="rId9"/>
    <p:sldId id="1497" r:id="rId10"/>
    <p:sldId id="1498" r:id="rId11"/>
    <p:sldId id="1499" r:id="rId12"/>
    <p:sldId id="1500" r:id="rId13"/>
    <p:sldId id="1506" r:id="rId14"/>
    <p:sldId id="1507" r:id="rId15"/>
    <p:sldId id="1501" r:id="rId16"/>
    <p:sldId id="1542" r:id="rId17"/>
    <p:sldId id="1503" r:id="rId18"/>
    <p:sldId id="1504" r:id="rId19"/>
    <p:sldId id="1508" r:id="rId20"/>
    <p:sldId id="1543" r:id="rId21"/>
    <p:sldId id="1469" r:id="rId22"/>
    <p:sldId id="1481" r:id="rId23"/>
    <p:sldId id="1482" r:id="rId24"/>
    <p:sldId id="1483" r:id="rId25"/>
    <p:sldId id="1445" r:id="rId26"/>
    <p:sldId id="1517" r:id="rId27"/>
    <p:sldId id="1533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0" autoAdjust="0"/>
    <p:restoredTop sz="75202" autoAdjust="0"/>
  </p:normalViewPr>
  <p:slideViewPr>
    <p:cSldViewPr>
      <p:cViewPr varScale="1">
        <p:scale>
          <a:sx n="90" d="100"/>
          <a:sy n="90" d="100"/>
        </p:scale>
        <p:origin x="708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>
                <a:solidFill>
                  <a:schemeClr val="bg2"/>
                </a:solidFill>
                <a:latin typeface="Gill Sans"/>
                <a:cs typeface="Gill Sans"/>
              </a:rPr>
              <a:t>Part 2: </a:t>
            </a:r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From MapReduce to Spark (1/2)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431/631 451/651 (Fall 2019)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Ali Abedi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September 19, 2019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217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http://roegiest.com/bigdata-2019w/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305800" cy="4495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visits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load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chemeClr val="accent2"/>
                </a:solidFill>
                <a:latin typeface="Andale Mono"/>
                <a:cs typeface="Andale Mono"/>
              </a:rPr>
              <a:t>‘/data/visits’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as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(user,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time);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gVisits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group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visits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rgbClr val="F79646"/>
                </a:solidFill>
                <a:latin typeface="Andale Mono"/>
                <a:cs typeface="Andale Mono"/>
              </a:rPr>
              <a:t>foreach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gVisits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generate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count(visits);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urlInfo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load</a:t>
            </a:r>
            <a:r>
              <a:rPr lang="en-US" sz="1800" b="0" kern="0" dirty="0"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C0504D"/>
                </a:solidFill>
                <a:latin typeface="Andale Mono"/>
                <a:cs typeface="Andale Mono"/>
              </a:rPr>
              <a:t>‘/data/</a:t>
            </a:r>
            <a:r>
              <a:rPr lang="en-US" sz="1800" b="0" kern="0" dirty="0" err="1">
                <a:solidFill>
                  <a:srgbClr val="C0504D"/>
                </a:solidFill>
                <a:latin typeface="Andale Mono"/>
                <a:cs typeface="Andale Mono"/>
              </a:rPr>
              <a:t>urlInfo</a:t>
            </a:r>
            <a:r>
              <a:rPr lang="en-US" sz="1800" b="0" kern="0" dirty="0">
                <a:solidFill>
                  <a:srgbClr val="C0504D"/>
                </a:solidFill>
                <a:latin typeface="Andale Mono"/>
                <a:cs typeface="Andale Mono"/>
              </a:rPr>
              <a:t>’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as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(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category,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pRank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join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urlInfo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gCategories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group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category;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800" b="0" kern="0" dirty="0" err="1">
                <a:solidFill>
                  <a:srgbClr val="F79646"/>
                </a:solidFill>
                <a:latin typeface="Andale Mono"/>
                <a:cs typeface="Andale Mono"/>
              </a:rPr>
              <a:t>foreach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gCategories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800" b="0" kern="0" dirty="0">
                <a:solidFill>
                  <a:srgbClr val="F79646"/>
                </a:solidFill>
                <a:latin typeface="Andale Mono"/>
                <a:cs typeface="Andale Mono"/>
              </a:rPr>
              <a:t>generate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top(visitCounts,10);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endParaRPr lang="en-US" sz="1800" b="0" kern="0" dirty="0">
              <a:latin typeface="Andale Mono"/>
              <a:cs typeface="Andale Mono"/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store 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 into ‘/data/</a:t>
            </a:r>
            <a:r>
              <a:rPr lang="en-US" sz="18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800" b="0" kern="0" dirty="0">
                <a:solidFill>
                  <a:schemeClr val="bg1"/>
                </a:solidFill>
                <a:latin typeface="Andale Mono"/>
                <a:cs typeface="Andale Mono"/>
              </a:rPr>
              <a:t>’;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Example Script</a:t>
            </a:r>
          </a:p>
        </p:txBody>
      </p:sp>
    </p:spTree>
    <p:extLst>
      <p:ext uri="{BB962C8B-B14F-4D97-AF65-F5344CB8AC3E}">
        <p14:creationId xmlns:p14="http://schemas.microsoft.com/office/powerpoint/2010/main" val="318734822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>
            <a:off x="1828800" y="2057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>
            <a:off x="4154488" y="3733800"/>
            <a:ext cx="569912" cy="381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1" name="Straight Arrow Connector 40"/>
          <p:cNvCxnSpPr>
            <a:cxnSpLocks noChangeShapeType="1"/>
            <a:stCxn id="35" idx="2"/>
          </p:cNvCxnSpPr>
          <p:nvPr/>
        </p:nvCxnSpPr>
        <p:spPr bwMode="auto">
          <a:xfrm rot="5400000">
            <a:off x="6096000" y="3505200"/>
            <a:ext cx="457200" cy="762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</p:cNvCxnSpPr>
          <p:nvPr/>
        </p:nvCxnSpPr>
        <p:spPr bwMode="auto">
          <a:xfrm>
            <a:off x="2971800" y="2819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762000" y="1600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visits</a:t>
            </a: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1524000" y="2362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2743200" y="31242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url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count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5715000" y="3200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urlInfo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4343400" y="4114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join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on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4343400" y="4876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category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154488" y="5638800"/>
            <a:ext cx="2362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category</a:t>
            </a: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top(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urls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, 10)</a:t>
            </a:r>
          </a:p>
        </p:txBody>
      </p:sp>
      <p:cxnSp>
        <p:nvCxnSpPr>
          <p:cNvPr id="42" name="Straight Arrow Connector 41"/>
          <p:cNvCxnSpPr>
            <a:cxnSpLocks noChangeShapeType="1"/>
            <a:stCxn id="36" idx="2"/>
            <a:endCxn id="37" idx="0"/>
          </p:cNvCxnSpPr>
          <p:nvPr/>
        </p:nvCxnSpPr>
        <p:spPr bwMode="auto">
          <a:xfrm rot="5400000">
            <a:off x="5181601" y="4724400"/>
            <a:ext cx="304800" cy="3175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  <a:stCxn id="37" idx="2"/>
            <a:endCxn id="38" idx="0"/>
          </p:cNvCxnSpPr>
          <p:nvPr/>
        </p:nvCxnSpPr>
        <p:spPr bwMode="auto">
          <a:xfrm rot="16200000" flipH="1">
            <a:off x="5182394" y="5485606"/>
            <a:ext cx="304800" cy="1588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5183188" y="6400800"/>
            <a:ext cx="304800" cy="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 Query Plan</a:t>
            </a:r>
          </a:p>
        </p:txBody>
      </p:sp>
    </p:spTree>
    <p:extLst>
      <p:ext uri="{BB962C8B-B14F-4D97-AF65-F5344CB8AC3E}">
        <p14:creationId xmlns:p14="http://schemas.microsoft.com/office/powerpoint/2010/main" val="290558638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1828800" y="2057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4154488" y="3733800"/>
            <a:ext cx="569912" cy="381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2" name="Straight Arrow Connector 31"/>
          <p:cNvCxnSpPr>
            <a:cxnSpLocks noChangeShapeType="1"/>
            <a:stCxn id="37" idx="2"/>
          </p:cNvCxnSpPr>
          <p:nvPr/>
        </p:nvCxnSpPr>
        <p:spPr bwMode="auto">
          <a:xfrm rot="5400000">
            <a:off x="6096000" y="3505200"/>
            <a:ext cx="457200" cy="7620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>
            <a:off x="2971800" y="2819400"/>
            <a:ext cx="457200" cy="30480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762000" y="1600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visits</a:t>
            </a: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1524000" y="23622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2743200" y="3124200"/>
            <a:ext cx="1981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url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Gill Sans"/>
              <a:cs typeface="Gill Sans"/>
            </a:endParaRP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count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5715000" y="32004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load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urlInfo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4343400" y="4114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join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on </a:t>
            </a:r>
            <a:r>
              <a:rPr lang="en-US" sz="1800" b="0" dirty="0" err="1">
                <a:solidFill>
                  <a:srgbClr val="FFFFFF"/>
                </a:solidFill>
                <a:latin typeface="Gill Sans"/>
                <a:cs typeface="Gill Sans"/>
              </a:rPr>
              <a:t>url</a:t>
            </a:r>
            <a:endParaRPr lang="en-US" sz="1800" b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4343400" y="4876800"/>
            <a:ext cx="1981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00"/>
                </a:solidFill>
                <a:latin typeface="Gill Sans"/>
                <a:cs typeface="Gill Sans"/>
              </a:rPr>
              <a:t>group </a:t>
            </a:r>
            <a:r>
              <a:rPr lang="en-US" sz="1800" b="0" dirty="0">
                <a:solidFill>
                  <a:srgbClr val="FFFFFF"/>
                </a:solidFill>
                <a:latin typeface="Gill Sans"/>
                <a:cs typeface="Gill Sans"/>
              </a:rPr>
              <a:t>by category</a:t>
            </a:r>
          </a:p>
        </p:txBody>
      </p:sp>
      <p:sp>
        <p:nvSpPr>
          <p:cNvPr id="40" name="Rounded Rectangle 39"/>
          <p:cNvSpPr>
            <a:spLocks noChangeArrowheads="1"/>
          </p:cNvSpPr>
          <p:nvPr/>
        </p:nvSpPr>
        <p:spPr bwMode="auto">
          <a:xfrm>
            <a:off x="4154488" y="5638800"/>
            <a:ext cx="2362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8B0ED"/>
              </a:gs>
              <a:gs pos="100000">
                <a:srgbClr val="7F5BAB"/>
              </a:gs>
            </a:gsLst>
            <a:lin ang="5400000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foreach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6666"/>
                </a:solidFill>
                <a:effectLst/>
                <a:uLnTx/>
                <a:uFillTx/>
                <a:latin typeface="Gill Sans"/>
                <a:cs typeface="Gill Sans"/>
              </a:rPr>
              <a:t>category</a:t>
            </a:r>
          </a:p>
          <a:p>
            <a:pPr marL="0" marR="0" lvl="0" indent="0" algn="ctr" defTabSz="91440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"/>
                <a:cs typeface="Gill Sans"/>
              </a:rPr>
              <a:t>generate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top(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urls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Gill Sans"/>
              </a:rPr>
              <a:t>, 10)</a:t>
            </a:r>
          </a:p>
        </p:txBody>
      </p:sp>
      <p:cxnSp>
        <p:nvCxnSpPr>
          <p:cNvPr id="41" name="Straight Arrow Connector 40"/>
          <p:cNvCxnSpPr>
            <a:cxnSpLocks noChangeShapeType="1"/>
            <a:stCxn id="38" idx="2"/>
            <a:endCxn id="39" idx="0"/>
          </p:cNvCxnSpPr>
          <p:nvPr/>
        </p:nvCxnSpPr>
        <p:spPr bwMode="auto">
          <a:xfrm rot="5400000">
            <a:off x="5181601" y="4724400"/>
            <a:ext cx="304800" cy="3175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2" name="Straight Arrow Connector 41"/>
          <p:cNvCxnSpPr>
            <a:cxnSpLocks noChangeShapeType="1"/>
            <a:stCxn id="39" idx="2"/>
            <a:endCxn id="40" idx="0"/>
          </p:cNvCxnSpPr>
          <p:nvPr/>
        </p:nvCxnSpPr>
        <p:spPr bwMode="auto">
          <a:xfrm rot="16200000" flipH="1">
            <a:off x="5182394" y="5485606"/>
            <a:ext cx="304800" cy="1588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3" name="Straight Arrow Connector 42"/>
          <p:cNvCxnSpPr>
            <a:cxnSpLocks noChangeShapeType="1"/>
          </p:cNvCxnSpPr>
          <p:nvPr/>
        </p:nvCxnSpPr>
        <p:spPr bwMode="auto">
          <a:xfrm rot="16200000" flipH="1">
            <a:off x="5183188" y="6400800"/>
            <a:ext cx="304800" cy="0"/>
          </a:xfrm>
          <a:prstGeom prst="straightConnector1">
            <a:avLst/>
          </a:prstGeom>
          <a:noFill/>
          <a:ln w="25400">
            <a:solidFill>
              <a:srgbClr val="99CCCC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533400" y="1524000"/>
            <a:ext cx="32004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>
                  <a:alpha val="20999"/>
                </a:srgbClr>
              </a:gs>
              <a:gs pos="100000">
                <a:srgbClr val="3F80CD">
                  <a:alpha val="20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81506" y="1535668"/>
            <a:ext cx="652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  <a:endParaRPr lang="en-US" sz="2000" b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1371600" y="2628900"/>
            <a:ext cx="3657600" cy="1257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>
                  <a:alpha val="20999"/>
                </a:srgbClr>
              </a:gs>
              <a:gs pos="100000">
                <a:srgbClr val="3F80CD">
                  <a:alpha val="20999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06862" y="2602468"/>
            <a:ext cx="1150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1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5332413" y="2743200"/>
            <a:ext cx="2897187" cy="1504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A99">
                  <a:alpha val="31000"/>
                </a:srgbClr>
              </a:gs>
              <a:gs pos="100000">
                <a:srgbClr val="D1403C">
                  <a:alpha val="31000"/>
                </a:srgbClr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572375" y="2743200"/>
            <a:ext cx="885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000500" y="4419600"/>
            <a:ext cx="2819400" cy="2651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A99">
                  <a:alpha val="31000"/>
                </a:srgbClr>
              </a:gs>
              <a:gs pos="100000">
                <a:srgbClr val="D1403C">
                  <a:alpha val="31000"/>
                </a:srgbClr>
              </a:gs>
            </a:gsLst>
            <a:lin ang="5400000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6858000" y="4402693"/>
            <a:ext cx="1327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4000500" y="4840288"/>
            <a:ext cx="2819400" cy="2651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FFA0">
                  <a:alpha val="23999"/>
                </a:srgbClr>
              </a:gs>
              <a:gs pos="100000">
                <a:srgbClr val="A0CA4A">
                  <a:alpha val="23999"/>
                </a:srgbClr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886575" y="4802743"/>
            <a:ext cx="885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lang="en-US" sz="2400" b="0" baseline="-250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3962400" y="5230813"/>
            <a:ext cx="2819400" cy="11699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FFA0">
                  <a:alpha val="23999"/>
                </a:srgbClr>
              </a:gs>
              <a:gs pos="100000">
                <a:srgbClr val="A0CA4A">
                  <a:alpha val="23999"/>
                </a:srgbClr>
              </a:gs>
            </a:gsLst>
            <a:lin ang="5400000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934200" y="5181600"/>
            <a:ext cx="117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  <a:r>
              <a:rPr lang="en-US" sz="1800" b="0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</a:p>
        </p:txBody>
      </p: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MapReduce Execution</a:t>
            </a:r>
          </a:p>
        </p:txBody>
      </p:sp>
    </p:spTree>
    <p:extLst>
      <p:ext uri="{BB962C8B-B14F-4D97-AF65-F5344CB8AC3E}">
        <p14:creationId xmlns:p14="http://schemas.microsoft.com/office/powerpoint/2010/main" val="2489877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g_JavaC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263"/>
            <a:ext cx="9144000" cy="4927337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52400"/>
            <a:ext cx="7162800" cy="2438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visits =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load</a:t>
            </a:r>
            <a:r>
              <a:rPr lang="en-US" sz="1400" b="0" kern="0" dirty="0">
                <a:latin typeface="Andale Mono"/>
                <a:cs typeface="Andale Mono"/>
              </a:rPr>
              <a:t> </a:t>
            </a:r>
            <a:r>
              <a:rPr lang="en-US" sz="1400" b="0" kern="0" dirty="0">
                <a:solidFill>
                  <a:schemeClr val="accent2"/>
                </a:solidFill>
                <a:latin typeface="Andale Mono"/>
                <a:cs typeface="Andale Mono"/>
              </a:rPr>
              <a:t>‘/data/visits’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as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(user,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, time);</a:t>
            </a: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gVisits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group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visits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=</a:t>
            </a:r>
            <a:r>
              <a:rPr lang="en-US" sz="1400" b="0" kern="0" dirty="0"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rgbClr val="F79646"/>
                </a:solidFill>
                <a:latin typeface="Andale Mono"/>
                <a:cs typeface="Andale Mono"/>
              </a:rPr>
              <a:t>foreach</a:t>
            </a:r>
            <a:r>
              <a:rPr lang="en-US" sz="1400" b="0" kern="0" dirty="0"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gVisits</a:t>
            </a:r>
            <a:r>
              <a:rPr lang="en-US" sz="1400" b="0" kern="0" dirty="0">
                <a:latin typeface="Andale Mono"/>
                <a:cs typeface="Andale Mono"/>
              </a:rPr>
              <a:t>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generate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, count(visits);</a:t>
            </a: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urlInfo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load</a:t>
            </a:r>
            <a:r>
              <a:rPr lang="en-US" sz="1400" b="0" kern="0" dirty="0">
                <a:latin typeface="Andale Mono"/>
                <a:cs typeface="Andale Mono"/>
              </a:rPr>
              <a:t> </a:t>
            </a:r>
            <a:r>
              <a:rPr lang="en-US" sz="1400" b="0" kern="0" dirty="0">
                <a:solidFill>
                  <a:srgbClr val="C0504D"/>
                </a:solidFill>
                <a:latin typeface="Andale Mono"/>
                <a:cs typeface="Andale Mono"/>
              </a:rPr>
              <a:t>‘/data/</a:t>
            </a:r>
            <a:r>
              <a:rPr lang="en-US" sz="1400" b="0" kern="0" dirty="0" err="1">
                <a:solidFill>
                  <a:srgbClr val="C0504D"/>
                </a:solidFill>
                <a:latin typeface="Andale Mono"/>
                <a:cs typeface="Andale Mono"/>
              </a:rPr>
              <a:t>urlInfo</a:t>
            </a:r>
            <a:r>
              <a:rPr lang="en-US" sz="1400" b="0" kern="0" dirty="0">
                <a:solidFill>
                  <a:srgbClr val="C0504D"/>
                </a:solidFill>
                <a:latin typeface="Andale Mono"/>
                <a:cs typeface="Andale Mono"/>
              </a:rPr>
              <a:t>’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as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(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, category,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pRank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);</a:t>
            </a: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join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,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urlInfo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url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;</a:t>
            </a: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gCategories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group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visitCounts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by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category;</a:t>
            </a: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= </a:t>
            </a:r>
            <a:r>
              <a:rPr lang="en-US" sz="1400" b="0" kern="0" dirty="0" err="1">
                <a:solidFill>
                  <a:srgbClr val="F79646"/>
                </a:solidFill>
                <a:latin typeface="Andale Mono"/>
                <a:cs typeface="Andale Mono"/>
              </a:rPr>
              <a:t>foreach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gCategories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</a:t>
            </a:r>
            <a:r>
              <a:rPr lang="en-US" sz="1400" b="0" kern="0" dirty="0">
                <a:solidFill>
                  <a:srgbClr val="F79646"/>
                </a:solidFill>
                <a:latin typeface="Andale Mono"/>
                <a:cs typeface="Andale Mono"/>
              </a:rPr>
              <a:t>generate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top(visitCounts,10);</a:t>
            </a: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endParaRPr lang="en-US" sz="1400" b="0" kern="0" dirty="0">
              <a:latin typeface="Andale Mono"/>
              <a:cs typeface="Andale Mono"/>
            </a:endParaRPr>
          </a:p>
          <a:p>
            <a:pPr marL="342900" indent="-342900">
              <a:lnSpc>
                <a:spcPct val="70000"/>
              </a:lnSpc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Arial" charset="0"/>
              <a:buNone/>
              <a:defRPr/>
            </a:pP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store 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 into ‘/data/</a:t>
            </a:r>
            <a:r>
              <a:rPr lang="en-US" sz="1400" b="0" kern="0" dirty="0" err="1">
                <a:solidFill>
                  <a:schemeClr val="bg1"/>
                </a:solidFill>
                <a:latin typeface="Andale Mono"/>
                <a:cs typeface="Andale Mono"/>
              </a:rPr>
              <a:t>topUrls</a:t>
            </a:r>
            <a:r>
              <a:rPr lang="en-US" sz="1400" b="0" kern="0" dirty="0">
                <a:solidFill>
                  <a:schemeClr val="bg1"/>
                </a:solidFill>
                <a:latin typeface="Andale Mono"/>
                <a:cs typeface="Andale Mono"/>
              </a:rPr>
              <a:t>’;</a:t>
            </a:r>
          </a:p>
        </p:txBody>
      </p:sp>
      <p:sp>
        <p:nvSpPr>
          <p:cNvPr id="6" name="TextBox 5"/>
          <p:cNvSpPr txBox="1"/>
          <p:nvPr/>
        </p:nvSpPr>
        <p:spPr>
          <a:xfrm rot="21205006">
            <a:off x="6428590" y="631116"/>
            <a:ext cx="17382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This?</a:t>
            </a:r>
          </a:p>
        </p:txBody>
      </p:sp>
      <p:sp>
        <p:nvSpPr>
          <p:cNvPr id="7" name="TextBox 6"/>
          <p:cNvSpPr txBox="1"/>
          <p:nvPr/>
        </p:nvSpPr>
        <p:spPr>
          <a:xfrm rot="21205006">
            <a:off x="1627991" y="2688517"/>
            <a:ext cx="17382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FF0000"/>
                </a:solidFill>
                <a:latin typeface="Gill Sans"/>
                <a:cs typeface="Gill Sans"/>
              </a:rPr>
              <a:t>Or this?</a:t>
            </a:r>
          </a:p>
        </p:txBody>
      </p:sp>
    </p:spTree>
    <p:extLst>
      <p:ext uri="{BB962C8B-B14F-4D97-AF65-F5344CB8AC3E}">
        <p14:creationId xmlns:p14="http://schemas.microsoft.com/office/powerpoint/2010/main" val="172480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590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But isn’t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ea typeface="+mj-ea"/>
                <a:cs typeface="Gill Sans"/>
              </a:rPr>
              <a:t> Pig slower?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81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Sure, but c can be slower than assembly too…</a:t>
            </a:r>
          </a:p>
        </p:txBody>
      </p:sp>
      <p:pic>
        <p:nvPicPr>
          <p:cNvPr id="7" name="Picture 6" descr="pig-in-overalls-b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594" y="4800600"/>
            <a:ext cx="118120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Basics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Data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atoms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tuples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bags</a:t>
            </a:r>
          </a:p>
          <a:p>
            <a:pPr lvl="0" algn="ctr">
              <a:defRPr/>
            </a:pPr>
            <a:r>
              <a:rPr lang="en-US" sz="2000" b="0" kern="0">
                <a:solidFill>
                  <a:srgbClr val="0070C0"/>
                </a:solidFill>
                <a:latin typeface="Gill Sans"/>
                <a:cs typeface="Gill Sans"/>
              </a:rPr>
              <a:t>maps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Sequence of statements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manipulating relations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060043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Common Operations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LOAD: load data (from HDFS)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667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FOREACH … GENERATE: per tuple processing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124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FILTER: discard unwanted tuples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581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GROUP/COGROUP: group tuples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03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JOIN: relational join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495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STORE: store data (to HDFS)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298744">
            <a:off x="6449913" y="2960975"/>
            <a:ext cx="152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“map”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700169">
            <a:off x="1419136" y="3761503"/>
            <a:ext cx="1806779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+mj-ea"/>
                <a:cs typeface="Gill Sans"/>
              </a:rPr>
              <a:t>“reduce”</a:t>
            </a:r>
          </a:p>
        </p:txBody>
      </p:sp>
    </p:spTree>
    <p:extLst>
      <p:ext uri="{BB962C8B-B14F-4D97-AF65-F5344CB8AC3E}">
        <p14:creationId xmlns:p14="http://schemas.microsoft.com/office/powerpoint/2010/main" val="3692362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284274"/>
            <a:ext cx="16764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(1, 2, 3)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(4, 2, 1)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(8, 3, 4)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(4, 3, 3)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(7, 2, 5)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(8, 4, 3)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827074"/>
            <a:ext cx="7848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A = LOAD '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myfile.txt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’ AS (f1: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 f2: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, f3: </a:t>
            </a:r>
            <a:r>
              <a:rPr lang="en-US" sz="1800" b="0" dirty="0" err="1">
                <a:solidFill>
                  <a:schemeClr val="bg1"/>
                </a:solidFill>
                <a:latin typeface="Andale Mono"/>
                <a:cs typeface="Andale Mono"/>
              </a:rPr>
              <a:t>int</a:t>
            </a:r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355068"/>
            <a:ext cx="7391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X = GROUP A BY f1;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819471"/>
            <a:ext cx="6248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 {(1, 2, 3)})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{(4, 2, 1), (4, 3, 3)})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(7, {(7, 2, 5)})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{(8, 3, 4), (8, 4, 3)})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GROUPing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346711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570672"/>
            <a:ext cx="1676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A: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(1, 2, 3)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(4, 2, 1)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(8, 3, 4)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(4, 3, 3)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(7, 2, 5)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(8, 4, 3)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1570672"/>
            <a:ext cx="19812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B: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(2, 4)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(8, 9)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(2, 7)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(2, 9)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(4, 6)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7391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X = COGROUP A BY $0, B BY $0;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680776"/>
            <a:ext cx="62484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 {(1, 2, 3)}, {(1, 3)})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(2, {}, {(2, 4), (2, 7), (2, 9)})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{(4, 2, 1), (4, 3, 3)}, {(4, 6),(4, 9)})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(7, {(7, 2, 5)}, {})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{(8, 3, 4), (8, 4, 3)}, {(8, 9)})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COGROUPing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3714360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4267200"/>
            <a:ext cx="7391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X = JOIN A BY $0, B BY $0;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675632"/>
            <a:ext cx="6248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(1,2,3,1,3)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(4,2,1,4,6)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(4,3,3,4,6)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(4,2,1,4,9)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(4,3,3,4,9)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(8,3,4,8,9)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(8,4,3,8,9)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JOINing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570672"/>
            <a:ext cx="16764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A: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(1, 2, 3)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(4, 2, 1)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(8, 3, 4)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(4, 3, 3)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(7, 2, 5)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(8, 4, 3)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1570672"/>
            <a:ext cx="19812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B: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(2, 4)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(8, 9)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(1, 3)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(2, 7)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(2, 9)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(4, 6)</a:t>
            </a:r>
          </a:p>
          <a:p>
            <a:r>
              <a:rPr lang="en-US" sz="1800" b="0" dirty="0">
                <a:solidFill>
                  <a:schemeClr val="bg1"/>
                </a:solidFill>
                <a:latin typeface="Andale Mono"/>
                <a:cs typeface="Andale Mono"/>
              </a:rPr>
              <a:t>(4, 9)</a:t>
            </a:r>
          </a:p>
        </p:txBody>
      </p:sp>
    </p:spTree>
    <p:extLst>
      <p:ext uri="{BB962C8B-B14F-4D97-AF65-F5344CB8AC3E}">
        <p14:creationId xmlns:p14="http://schemas.microsoft.com/office/powerpoint/2010/main" val="181359504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209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The datacenter </a:t>
            </a:r>
            <a:r>
              <a:rPr lang="en-US" sz="3600" b="0" i="1" kern="0" dirty="0">
                <a:latin typeface="Gill Sans"/>
                <a:cs typeface="Gill Sans"/>
              </a:rPr>
              <a:t>is </a:t>
            </a:r>
            <a:r>
              <a:rPr lang="en-US" sz="3600" b="0" kern="0" dirty="0">
                <a:latin typeface="Gill Sans"/>
                <a:cs typeface="Gill Sans"/>
              </a:rPr>
              <a:t>the computer!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26918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What’s the instruction set?</a:t>
            </a:r>
          </a:p>
        </p:txBody>
      </p:sp>
    </p:spTree>
    <p:extLst>
      <p:ext uri="{BB962C8B-B14F-4D97-AF65-F5344CB8AC3E}">
        <p14:creationId xmlns:p14="http://schemas.microsoft.com/office/powerpoint/2010/main" val="20327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 UDFs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User-defined functions: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Java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Python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JavaScript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Ruby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92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UDFs make Pig arbitrarily extensible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73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Express “core” computations in UDFs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Take advantage of Pig as glue code for scale-out plumbing</a:t>
            </a:r>
          </a:p>
        </p:txBody>
      </p:sp>
    </p:spTree>
    <p:extLst>
      <p:ext uri="{BB962C8B-B14F-4D97-AF65-F5344CB8AC3E}">
        <p14:creationId xmlns:p14="http://schemas.microsoft.com/office/powerpoint/2010/main" val="18268528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The datacenter </a:t>
            </a:r>
            <a:r>
              <a:rPr lang="en-US" sz="3200" b="0" i="1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 the computer!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57400" y="2209800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What’s the instruction set?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7400" y="2691824"/>
            <a:ext cx="5029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Okay, let’s fix this!</a:t>
            </a:r>
          </a:p>
        </p:txBody>
      </p:sp>
    </p:spTree>
    <p:extLst>
      <p:ext uri="{BB962C8B-B14F-4D97-AF65-F5344CB8AC3E}">
        <p14:creationId xmlns:p14="http://schemas.microsoft.com/office/powerpoint/2010/main" val="22328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1676400"/>
            <a:ext cx="1143000" cy="3581400"/>
            <a:chOff x="1219200" y="1676400"/>
            <a:chExt cx="1143000" cy="3581400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12192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2192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4" name="Can 3"/>
            <p:cNvSpPr/>
            <p:nvPr/>
          </p:nvSpPr>
          <p:spPr bwMode="auto">
            <a:xfrm>
              <a:off x="1219200" y="16764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sp>
          <p:nvSpPr>
            <p:cNvPr id="5" name="Can 4"/>
            <p:cNvSpPr/>
            <p:nvPr/>
          </p:nvSpPr>
          <p:spPr bwMode="auto">
            <a:xfrm>
              <a:off x="12192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6" name="Straight Arrow Connector 5"/>
            <p:cNvCxnSpPr>
              <a:stCxn id="4" idx="3"/>
              <a:endCxn id="3" idx="0"/>
            </p:cNvCxnSpPr>
            <p:nvPr/>
          </p:nvCxnSpPr>
          <p:spPr bwMode="auto">
            <a:xfrm>
              <a:off x="1790700" y="24384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" idx="2"/>
              <a:endCxn id="5" idx="1"/>
            </p:cNvCxnSpPr>
            <p:nvPr/>
          </p:nvCxnSpPr>
          <p:spPr bwMode="auto">
            <a:xfrm>
              <a:off x="17907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790700" y="2819400"/>
            <a:ext cx="2400300" cy="2438400"/>
            <a:chOff x="1790700" y="2819400"/>
            <a:chExt cx="2400300" cy="2438400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480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480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16" name="Can 15"/>
            <p:cNvSpPr/>
            <p:nvPr/>
          </p:nvSpPr>
          <p:spPr bwMode="auto">
            <a:xfrm>
              <a:off x="30480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18" name="Straight Arrow Connector 17"/>
            <p:cNvCxnSpPr>
              <a:stCxn id="13" idx="2"/>
              <a:endCxn id="16" idx="1"/>
            </p:cNvCxnSpPr>
            <p:nvPr/>
          </p:nvCxnSpPr>
          <p:spPr bwMode="auto">
            <a:xfrm>
              <a:off x="36195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" idx="3"/>
              <a:endCxn id="14" idx="0"/>
            </p:cNvCxnSpPr>
            <p:nvPr/>
          </p:nvCxnSpPr>
          <p:spPr bwMode="auto">
            <a:xfrm rot="5400000" flipH="1" flipV="1">
              <a:off x="1485900" y="3124200"/>
              <a:ext cx="2438400" cy="1828800"/>
            </a:xfrm>
            <a:prstGeom prst="bentConnector5">
              <a:avLst>
                <a:gd name="adj1" fmla="val -9375"/>
                <a:gd name="adj2" fmla="val 50000"/>
                <a:gd name="adj3" fmla="val 109375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3619500" y="2819400"/>
            <a:ext cx="2400300" cy="2438400"/>
            <a:chOff x="3619500" y="2819400"/>
            <a:chExt cx="2400300" cy="243840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8768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8768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24" name="Can 23"/>
            <p:cNvSpPr/>
            <p:nvPr/>
          </p:nvSpPr>
          <p:spPr bwMode="auto">
            <a:xfrm>
              <a:off x="48768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25" name="Straight Arrow Connector 24"/>
            <p:cNvCxnSpPr>
              <a:stCxn id="22" idx="2"/>
              <a:endCxn id="24" idx="1"/>
            </p:cNvCxnSpPr>
            <p:nvPr/>
          </p:nvCxnSpPr>
          <p:spPr bwMode="auto">
            <a:xfrm>
              <a:off x="54483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6" idx="3"/>
              <a:endCxn id="23" idx="0"/>
            </p:cNvCxnSpPr>
            <p:nvPr/>
          </p:nvCxnSpPr>
          <p:spPr bwMode="auto">
            <a:xfrm rot="5400000" flipH="1" flipV="1">
              <a:off x="3314700" y="3124200"/>
              <a:ext cx="2438400" cy="1828800"/>
            </a:xfrm>
            <a:prstGeom prst="bentConnector5">
              <a:avLst>
                <a:gd name="adj1" fmla="val -9375"/>
                <a:gd name="adj2" fmla="val 50000"/>
                <a:gd name="adj3" fmla="val 109375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448300" y="2819400"/>
            <a:ext cx="2400300" cy="2438400"/>
            <a:chOff x="5448300" y="2819400"/>
            <a:chExt cx="2400300" cy="2438400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7056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7056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31" name="Can 30"/>
            <p:cNvSpPr/>
            <p:nvPr/>
          </p:nvSpPr>
          <p:spPr bwMode="auto">
            <a:xfrm>
              <a:off x="67056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32" name="Straight Arrow Connector 31"/>
            <p:cNvCxnSpPr>
              <a:stCxn id="29" idx="2"/>
              <a:endCxn id="31" idx="1"/>
            </p:cNvCxnSpPr>
            <p:nvPr/>
          </p:nvCxnSpPr>
          <p:spPr bwMode="auto">
            <a:xfrm>
              <a:off x="72771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4" idx="3"/>
              <a:endCxn id="30" idx="0"/>
            </p:cNvCxnSpPr>
            <p:nvPr/>
          </p:nvCxnSpPr>
          <p:spPr bwMode="auto">
            <a:xfrm rot="5400000" flipH="1" flipV="1">
              <a:off x="5143500" y="3124200"/>
              <a:ext cx="2438400" cy="1828800"/>
            </a:xfrm>
            <a:prstGeom prst="bentConnector5">
              <a:avLst>
                <a:gd name="adj1" fmla="val -9375"/>
                <a:gd name="adj2" fmla="val 50000"/>
                <a:gd name="adj3" fmla="val 109375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0" y="5953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0" kern="0" dirty="0">
                <a:solidFill>
                  <a:srgbClr val="FF0000"/>
                </a:solidFill>
                <a:latin typeface="Gill Sans"/>
                <a:cs typeface="Gill Sans"/>
              </a:rPr>
              <a:t>What’s wrong?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Workflows</a:t>
            </a:r>
          </a:p>
        </p:txBody>
      </p:sp>
    </p:spTree>
    <p:extLst>
      <p:ext uri="{BB962C8B-B14F-4D97-AF65-F5344CB8AC3E}">
        <p14:creationId xmlns:p14="http://schemas.microsoft.com/office/powerpoint/2010/main" val="257743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19200" y="1676400"/>
            <a:ext cx="2971800" cy="3581400"/>
            <a:chOff x="1219200" y="1676400"/>
            <a:chExt cx="2971800" cy="358140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2192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4" name="Can 3"/>
            <p:cNvSpPr/>
            <p:nvPr/>
          </p:nvSpPr>
          <p:spPr bwMode="auto">
            <a:xfrm>
              <a:off x="1219200" y="16764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sp>
          <p:nvSpPr>
            <p:cNvPr id="5" name="Can 4"/>
            <p:cNvSpPr/>
            <p:nvPr/>
          </p:nvSpPr>
          <p:spPr bwMode="auto">
            <a:xfrm>
              <a:off x="12192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6" name="Straight Arrow Connector 5"/>
            <p:cNvCxnSpPr>
              <a:stCxn id="4" idx="3"/>
              <a:endCxn id="3" idx="0"/>
            </p:cNvCxnSpPr>
            <p:nvPr/>
          </p:nvCxnSpPr>
          <p:spPr bwMode="auto">
            <a:xfrm>
              <a:off x="1790700" y="24384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3" idx="2"/>
              <a:endCxn id="5" idx="1"/>
            </p:cNvCxnSpPr>
            <p:nvPr/>
          </p:nvCxnSpPr>
          <p:spPr bwMode="auto">
            <a:xfrm>
              <a:off x="1790700" y="3429000"/>
              <a:ext cx="0" cy="1066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480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16" name="Can 15"/>
            <p:cNvSpPr/>
            <p:nvPr/>
          </p:nvSpPr>
          <p:spPr bwMode="auto">
            <a:xfrm>
              <a:off x="30480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18" name="Straight Arrow Connector 17"/>
            <p:cNvCxnSpPr>
              <a:stCxn id="14" idx="2"/>
              <a:endCxn id="16" idx="1"/>
            </p:cNvCxnSpPr>
            <p:nvPr/>
          </p:nvCxnSpPr>
          <p:spPr bwMode="auto">
            <a:xfrm>
              <a:off x="3619500" y="3429000"/>
              <a:ext cx="0" cy="10668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" idx="3"/>
              <a:endCxn id="14" idx="0"/>
            </p:cNvCxnSpPr>
            <p:nvPr/>
          </p:nvCxnSpPr>
          <p:spPr bwMode="auto">
            <a:xfrm rot="5400000" flipH="1" flipV="1">
              <a:off x="1485900" y="3124200"/>
              <a:ext cx="2438400" cy="1828800"/>
            </a:xfrm>
            <a:prstGeom prst="bentConnector5">
              <a:avLst>
                <a:gd name="adj1" fmla="val -9375"/>
                <a:gd name="adj2" fmla="val 50000"/>
                <a:gd name="adj3" fmla="val 109375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096000" y="1676400"/>
            <a:ext cx="1143000" cy="3581400"/>
            <a:chOff x="6096000" y="1676400"/>
            <a:chExt cx="1143000" cy="3581400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0960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24" name="Can 23"/>
            <p:cNvSpPr/>
            <p:nvPr/>
          </p:nvSpPr>
          <p:spPr bwMode="auto">
            <a:xfrm>
              <a:off x="60960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25" name="Straight Arrow Connector 24"/>
            <p:cNvCxnSpPr>
              <a:endCxn id="24" idx="1"/>
            </p:cNvCxnSpPr>
            <p:nvPr/>
          </p:nvCxnSpPr>
          <p:spPr bwMode="auto">
            <a:xfrm>
              <a:off x="66675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096000" y="3581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22" name="Can 21"/>
            <p:cNvSpPr/>
            <p:nvPr/>
          </p:nvSpPr>
          <p:spPr bwMode="auto">
            <a:xfrm>
              <a:off x="6096000" y="16764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28" name="Straight Arrow Connector 27"/>
            <p:cNvCxnSpPr>
              <a:stCxn id="22" idx="3"/>
            </p:cNvCxnSpPr>
            <p:nvPr/>
          </p:nvCxnSpPr>
          <p:spPr bwMode="auto">
            <a:xfrm>
              <a:off x="6667500" y="24384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133600" y="4983540"/>
            <a:ext cx="1226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96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4953000"/>
            <a:ext cx="902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9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Want MM?</a:t>
            </a:r>
          </a:p>
        </p:txBody>
      </p:sp>
    </p:spTree>
    <p:extLst>
      <p:ext uri="{BB962C8B-B14F-4D97-AF65-F5344CB8AC3E}">
        <p14:creationId xmlns:p14="http://schemas.microsoft.com/office/powerpoint/2010/main" val="1008430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19200" y="1676400"/>
            <a:ext cx="2971800" cy="3581400"/>
            <a:chOff x="1219200" y="1676400"/>
            <a:chExt cx="2971800" cy="3581400"/>
          </a:xfrm>
        </p:grpSpPr>
        <p:sp>
          <p:nvSpPr>
            <p:cNvPr id="2" name="Rectangle 1"/>
            <p:cNvSpPr>
              <a:spLocks noChangeArrowheads="1"/>
            </p:cNvSpPr>
            <p:nvPr/>
          </p:nvSpPr>
          <p:spPr bwMode="auto">
            <a:xfrm>
              <a:off x="12192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2192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4" name="Can 3"/>
            <p:cNvSpPr/>
            <p:nvPr/>
          </p:nvSpPr>
          <p:spPr bwMode="auto">
            <a:xfrm>
              <a:off x="1219200" y="16764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sp>
          <p:nvSpPr>
            <p:cNvPr id="5" name="Can 4"/>
            <p:cNvSpPr/>
            <p:nvPr/>
          </p:nvSpPr>
          <p:spPr bwMode="auto">
            <a:xfrm>
              <a:off x="12192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6" name="Straight Arrow Connector 5"/>
            <p:cNvCxnSpPr>
              <a:stCxn id="4" idx="3"/>
              <a:endCxn id="3" idx="0"/>
            </p:cNvCxnSpPr>
            <p:nvPr/>
          </p:nvCxnSpPr>
          <p:spPr bwMode="auto">
            <a:xfrm>
              <a:off x="1790700" y="24384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2" idx="2"/>
              <a:endCxn id="5" idx="1"/>
            </p:cNvCxnSpPr>
            <p:nvPr/>
          </p:nvCxnSpPr>
          <p:spPr bwMode="auto">
            <a:xfrm>
              <a:off x="17907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480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0480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16" name="Can 15"/>
            <p:cNvSpPr/>
            <p:nvPr/>
          </p:nvSpPr>
          <p:spPr bwMode="auto">
            <a:xfrm>
              <a:off x="30480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18" name="Straight Arrow Connector 17"/>
            <p:cNvCxnSpPr>
              <a:stCxn id="13" idx="2"/>
              <a:endCxn id="16" idx="1"/>
            </p:cNvCxnSpPr>
            <p:nvPr/>
          </p:nvCxnSpPr>
          <p:spPr bwMode="auto">
            <a:xfrm>
              <a:off x="36195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5" idx="3"/>
              <a:endCxn id="14" idx="0"/>
            </p:cNvCxnSpPr>
            <p:nvPr/>
          </p:nvCxnSpPr>
          <p:spPr bwMode="auto">
            <a:xfrm rot="5400000" flipH="1" flipV="1">
              <a:off x="1485900" y="3124200"/>
              <a:ext cx="2438400" cy="1828800"/>
            </a:xfrm>
            <a:prstGeom prst="bentConnector5">
              <a:avLst>
                <a:gd name="adj1" fmla="val -9375"/>
                <a:gd name="adj2" fmla="val 50000"/>
                <a:gd name="adj3" fmla="val 109375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876800" y="1676400"/>
            <a:ext cx="2971800" cy="3581400"/>
            <a:chOff x="4876800" y="1676400"/>
            <a:chExt cx="2971800" cy="358140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8768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4876800" y="28194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>
                  <a:solidFill>
                    <a:schemeClr val="bg2"/>
                  </a:solidFill>
                  <a:latin typeface="Gill Sans"/>
                  <a:cs typeface="Gill Sans"/>
                </a:rPr>
                <a:t>map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6705600" y="3505200"/>
              <a:ext cx="1143000" cy="6096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b="0" dirty="0">
                  <a:solidFill>
                    <a:schemeClr val="bg2"/>
                  </a:solidFill>
                  <a:latin typeface="Gill Sans"/>
                  <a:cs typeface="Gill Sans"/>
                </a:rPr>
                <a:t>reduce</a:t>
              </a:r>
            </a:p>
          </p:txBody>
        </p:sp>
        <p:sp>
          <p:nvSpPr>
            <p:cNvPr id="24" name="Can 23"/>
            <p:cNvSpPr/>
            <p:nvPr/>
          </p:nvSpPr>
          <p:spPr bwMode="auto">
            <a:xfrm>
              <a:off x="6705600" y="44958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25" name="Straight Arrow Connector 24"/>
            <p:cNvCxnSpPr>
              <a:stCxn id="22" idx="2"/>
              <a:endCxn id="24" idx="1"/>
            </p:cNvCxnSpPr>
            <p:nvPr/>
          </p:nvCxnSpPr>
          <p:spPr bwMode="auto">
            <a:xfrm>
              <a:off x="7277100" y="41148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5" idx="2"/>
              <a:endCxn id="22" idx="0"/>
            </p:cNvCxnSpPr>
            <p:nvPr/>
          </p:nvCxnSpPr>
          <p:spPr bwMode="auto">
            <a:xfrm rot="5400000" flipH="1" flipV="1">
              <a:off x="6057900" y="2895600"/>
              <a:ext cx="609600" cy="1828800"/>
            </a:xfrm>
            <a:prstGeom prst="bentConnector5">
              <a:avLst>
                <a:gd name="adj1" fmla="val -37500"/>
                <a:gd name="adj2" fmla="val 50000"/>
                <a:gd name="adj3" fmla="val 137500"/>
              </a:avLst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an 26"/>
            <p:cNvSpPr/>
            <p:nvPr/>
          </p:nvSpPr>
          <p:spPr bwMode="auto">
            <a:xfrm>
              <a:off x="4876800" y="1676400"/>
              <a:ext cx="1143000" cy="762000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HDFS</a:t>
              </a:r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 bwMode="auto">
            <a:xfrm>
              <a:off x="5448300" y="2438400"/>
              <a:ext cx="0" cy="3810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133600" y="4983540"/>
            <a:ext cx="1226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96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8400" y="4953000"/>
            <a:ext cx="9028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9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Want MRR?</a:t>
            </a:r>
          </a:p>
        </p:txBody>
      </p:sp>
    </p:spTree>
    <p:extLst>
      <p:ext uri="{BB962C8B-B14F-4D97-AF65-F5344CB8AC3E}">
        <p14:creationId xmlns:p14="http://schemas.microsoft.com/office/powerpoint/2010/main" val="3992017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Y_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572" y="0"/>
            <a:ext cx="10289572" cy="685800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611938"/>
            <a:ext cx="10757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0" dirty="0"/>
              <a:t>Source: Google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625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The datacenter </a:t>
            </a:r>
            <a:r>
              <a:rPr lang="en-US" sz="3200" b="0" i="1" dirty="0">
                <a:solidFill>
                  <a:srgbClr val="FFFFFF"/>
                </a:solidFill>
                <a:latin typeface="Gill Sans"/>
                <a:cs typeface="Gill Sans"/>
              </a:rPr>
              <a:t>is</a:t>
            </a:r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 the computer!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5562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FFFFFF"/>
                </a:solidFill>
                <a:latin typeface="Gill Sans"/>
                <a:cs typeface="Gill Sans"/>
              </a:rPr>
              <a:t>Let’s enrich the instruction set!</a:t>
            </a:r>
          </a:p>
        </p:txBody>
      </p:sp>
    </p:spTree>
    <p:extLst>
      <p:ext uri="{BB962C8B-B14F-4D97-AF65-F5344CB8AC3E}">
        <p14:creationId xmlns:p14="http://schemas.microsoft.com/office/powerpoint/2010/main" val="28984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Answer to “What’s beyond MapReduce?”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Brief history: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Developed at UC Berkeley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AMPLab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in 2009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Open-sourced in 2010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Became top-level Apache project in February 2014</a:t>
            </a:r>
          </a:p>
        </p:txBody>
      </p:sp>
    </p:spTree>
    <p:extLst>
      <p:ext uri="{BB962C8B-B14F-4D97-AF65-F5344CB8AC3E}">
        <p14:creationId xmlns:p14="http://schemas.microsoft.com/office/powerpoint/2010/main" val="3505848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181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Google Trends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611938"/>
            <a:ext cx="8458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</a:t>
            </a:r>
            <a:r>
              <a:rPr lang="en-US" sz="1000" b="0" dirty="0" err="1">
                <a:solidFill>
                  <a:schemeClr val="bg1"/>
                </a:solidFill>
              </a:rPr>
              <a:t>Datanami</a:t>
            </a:r>
            <a:r>
              <a:rPr lang="en-US" sz="1000" b="0" dirty="0">
                <a:solidFill>
                  <a:schemeClr val="bg1"/>
                </a:solidFill>
              </a:rPr>
              <a:t> (2014): http://</a:t>
            </a:r>
            <a:r>
              <a:rPr lang="en-US" sz="1000" b="0" dirty="0" err="1">
                <a:solidFill>
                  <a:schemeClr val="bg1"/>
                </a:solidFill>
              </a:rPr>
              <a:t>www.datanami.com</a:t>
            </a:r>
            <a:r>
              <a:rPr lang="en-US" sz="1000" b="0" dirty="0">
                <a:solidFill>
                  <a:schemeClr val="bg1"/>
                </a:solidFill>
              </a:rPr>
              <a:t>/2014/11/21/spark-just-passed-</a:t>
            </a:r>
            <a:r>
              <a:rPr lang="en-US" sz="1000" b="0" dirty="0" err="1">
                <a:solidFill>
                  <a:schemeClr val="bg1"/>
                </a:solidFill>
              </a:rPr>
              <a:t>hadoop</a:t>
            </a:r>
            <a:r>
              <a:rPr lang="en-US" sz="1000" b="0" dirty="0">
                <a:solidFill>
                  <a:schemeClr val="bg1"/>
                </a:solidFill>
              </a:rPr>
              <a:t>-popularity-web-</a:t>
            </a:r>
            <a:r>
              <a:rPr lang="en-US" sz="1000" b="0" dirty="0" err="1">
                <a:solidFill>
                  <a:schemeClr val="bg1"/>
                </a:solidFill>
              </a:rPr>
              <a:t>heres</a:t>
            </a:r>
            <a:r>
              <a:rPr lang="en-US" sz="1000" b="0" dirty="0">
                <a:solidFill>
                  <a:schemeClr val="bg1"/>
                </a:solidFill>
              </a:rPr>
              <a:t>/</a:t>
            </a:r>
          </a:p>
        </p:txBody>
      </p:sp>
      <p:pic>
        <p:nvPicPr>
          <p:cNvPr id="2" name="Picture 1" descr="spark-v-hado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793631" cy="3175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715000" y="2895600"/>
            <a:ext cx="2057400" cy="914400"/>
            <a:chOff x="5715000" y="2895600"/>
            <a:chExt cx="2057400" cy="914400"/>
          </a:xfrm>
        </p:grpSpPr>
        <p:sp>
          <p:nvSpPr>
            <p:cNvPr id="7" name="TextBox 6"/>
            <p:cNvSpPr txBox="1"/>
            <p:nvPr/>
          </p:nvSpPr>
          <p:spPr>
            <a:xfrm>
              <a:off x="5715000" y="28956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dirty="0">
                  <a:solidFill>
                    <a:schemeClr val="bg1"/>
                  </a:solidFill>
                  <a:latin typeface="Gill Sans"/>
                  <a:cs typeface="Gill Sans"/>
                </a:rPr>
                <a:t>November 2014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7315200" y="3276600"/>
              <a:ext cx="381000" cy="53340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Spark vs. Hadoop</a:t>
            </a:r>
          </a:p>
        </p:txBody>
      </p:sp>
    </p:spTree>
    <p:extLst>
      <p:ext uri="{BB962C8B-B14F-4D97-AF65-F5344CB8AC3E}">
        <p14:creationId xmlns:p14="http://schemas.microsoft.com/office/powerpoint/2010/main" val="3906179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Eni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87"/>
            <a:ext cx="9144000" cy="698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629400"/>
            <a:ext cx="1731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Wikipedia (ENIAC)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816024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latin typeface="Gill Sans"/>
                <a:cs typeface="Gill Sans"/>
              </a:rPr>
              <a:t>So you like programming in assembly?</a:t>
            </a:r>
          </a:p>
        </p:txBody>
      </p:sp>
    </p:spTree>
    <p:extLst>
      <p:ext uri="{BB962C8B-B14F-4D97-AF65-F5344CB8AC3E}">
        <p14:creationId xmlns:p14="http://schemas.microsoft.com/office/powerpoint/2010/main" val="33999070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91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Design a higher-level language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Write a compiler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solution?</a:t>
            </a:r>
          </a:p>
        </p:txBody>
      </p:sp>
    </p:spTree>
    <p:extLst>
      <p:ext uri="{BB962C8B-B14F-4D97-AF65-F5344CB8AC3E}">
        <p14:creationId xmlns:p14="http://schemas.microsoft.com/office/powerpoint/2010/main" val="31476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0px-Yahoo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505200" cy="668178"/>
          </a:xfrm>
          <a:prstGeom prst="rect">
            <a:avLst/>
          </a:prstGeom>
        </p:spPr>
      </p:pic>
      <p:pic>
        <p:nvPicPr>
          <p:cNvPr id="3" name="Picture 2" descr="640px-Facebook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048000" cy="1147763"/>
          </a:xfrm>
          <a:prstGeom prst="rect">
            <a:avLst/>
          </a:prstGeom>
        </p:spPr>
      </p:pic>
      <p:pic>
        <p:nvPicPr>
          <p:cNvPr id="4" name="Picture 3" descr="hive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7501" y="4337280"/>
            <a:ext cx="1795299" cy="1606320"/>
          </a:xfrm>
          <a:prstGeom prst="rect">
            <a:avLst/>
          </a:prstGeom>
        </p:spPr>
      </p:pic>
      <p:pic>
        <p:nvPicPr>
          <p:cNvPr id="5" name="Picture 4" descr="pig-in-overalls-b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191000"/>
            <a:ext cx="1181206" cy="175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Hadoop is great, but it’s really </a:t>
            </a:r>
            <a:r>
              <a:rPr lang="en-US" sz="2400" b="0" dirty="0" err="1">
                <a:solidFill>
                  <a:schemeClr val="bg1"/>
                </a:solidFill>
                <a:latin typeface="Gill Sans"/>
                <a:cs typeface="Gill Sans"/>
              </a:rPr>
              <a:t>waaaaay</a:t>
            </a:r>
            <a:r>
              <a:rPr lang="en-US" sz="2400" b="0" dirty="0">
                <a:solidFill>
                  <a:schemeClr val="bg1"/>
                </a:solidFill>
                <a:latin typeface="Gill Sans"/>
                <a:cs typeface="Gill Sans"/>
              </a:rPr>
              <a:t> too low level!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973288"/>
            <a:ext cx="3212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What we really need is SQL!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2819400"/>
            <a:ext cx="321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What we really need is a scripting language!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301" y="4019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Answer: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40194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4006886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0px-Yahoo_Logo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505200" cy="668178"/>
          </a:xfrm>
          <a:prstGeom prst="rect">
            <a:avLst/>
          </a:prstGeom>
        </p:spPr>
      </p:pic>
      <p:pic>
        <p:nvPicPr>
          <p:cNvPr id="3" name="Picture 2" descr="640px-Facebook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3048000" cy="1147763"/>
          </a:xfrm>
          <a:prstGeom prst="rect">
            <a:avLst/>
          </a:prstGeom>
        </p:spPr>
      </p:pic>
      <p:pic>
        <p:nvPicPr>
          <p:cNvPr id="4" name="Picture 3" descr="hive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7501" y="1441680"/>
            <a:ext cx="1795299" cy="1606320"/>
          </a:xfrm>
          <a:prstGeom prst="rect">
            <a:avLst/>
          </a:prstGeom>
        </p:spPr>
      </p:pic>
      <p:pic>
        <p:nvPicPr>
          <p:cNvPr id="5" name="Picture 4" descr="pig-in-overalls-b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1295400"/>
            <a:ext cx="1181206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34098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SQL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34098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Pig Scripts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60" y="6248400"/>
            <a:ext cx="914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Both open-source projects today!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827244" y="3886200"/>
            <a:ext cx="2880888" cy="1907949"/>
            <a:chOff x="827244" y="3886200"/>
            <a:chExt cx="2880888" cy="1907949"/>
          </a:xfrm>
        </p:grpSpPr>
        <p:grpSp>
          <p:nvGrpSpPr>
            <p:cNvPr id="35" name="Group 34"/>
            <p:cNvGrpSpPr/>
            <p:nvPr/>
          </p:nvGrpSpPr>
          <p:grpSpPr>
            <a:xfrm rot="20700000">
              <a:off x="827244" y="4744293"/>
              <a:ext cx="1422400" cy="691426"/>
              <a:chOff x="1752600" y="4724400"/>
              <a:chExt cx="1422400" cy="691426"/>
            </a:xfrm>
          </p:grpSpPr>
          <p:cxnSp>
            <p:nvCxnSpPr>
              <p:cNvPr id="15" name="Straight Arrow Connector 14"/>
              <p:cNvCxnSpPr>
                <a:stCxn id="29" idx="2"/>
                <a:endCxn id="22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29" idx="2"/>
                <a:endCxn id="20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28" idx="2"/>
                <a:endCxn id="22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8" idx="2"/>
                <a:endCxn id="20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7" idx="2"/>
                <a:endCxn id="21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23" name="Straight Arrow Connector 22"/>
              <p:cNvCxnSpPr>
                <a:stCxn id="29" idx="2"/>
                <a:endCxn id="21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28" idx="2"/>
                <a:endCxn id="21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7" idx="2"/>
                <a:endCxn id="22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7" idx="2"/>
                <a:endCxn id="20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454975">
              <a:off x="1086646" y="4923008"/>
              <a:ext cx="1422400" cy="691426"/>
              <a:chOff x="1752600" y="4724400"/>
              <a:chExt cx="1422400" cy="691426"/>
            </a:xfrm>
          </p:grpSpPr>
          <p:cxnSp>
            <p:nvCxnSpPr>
              <p:cNvPr id="37" name="Straight Arrow Connector 36"/>
              <p:cNvCxnSpPr>
                <a:stCxn id="51" idx="2"/>
                <a:endCxn id="44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51" idx="2"/>
                <a:endCxn id="42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50" idx="2"/>
                <a:endCxn id="44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50" idx="2"/>
                <a:endCxn id="42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49" idx="2"/>
                <a:endCxn id="43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45" name="Straight Arrow Connector 44"/>
              <p:cNvCxnSpPr>
                <a:stCxn id="51" idx="2"/>
                <a:endCxn id="43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>
                <a:stCxn id="50" idx="2"/>
                <a:endCxn id="43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9" idx="2"/>
                <a:endCxn id="44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9" idx="2"/>
                <a:endCxn id="42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 rot="153381">
              <a:off x="2046444" y="4758921"/>
              <a:ext cx="1422400" cy="691426"/>
              <a:chOff x="1752600" y="4724400"/>
              <a:chExt cx="1422400" cy="691426"/>
            </a:xfrm>
          </p:grpSpPr>
          <p:cxnSp>
            <p:nvCxnSpPr>
              <p:cNvPr id="55" name="Straight Arrow Connector 54"/>
              <p:cNvCxnSpPr>
                <a:stCxn id="69" idx="2"/>
                <a:endCxn id="62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69" idx="2"/>
                <a:endCxn id="60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stCxn id="68" idx="2"/>
                <a:endCxn id="62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>
                <a:stCxn id="68" idx="2"/>
                <a:endCxn id="60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67" idx="2"/>
                <a:endCxn id="61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63" name="Straight Arrow Connector 62"/>
              <p:cNvCxnSpPr>
                <a:stCxn id="69" idx="2"/>
                <a:endCxn id="61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68" idx="2"/>
                <a:endCxn id="61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7" idx="2"/>
                <a:endCxn id="62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7" idx="2"/>
                <a:endCxn id="60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20829346">
              <a:off x="2285732" y="5102723"/>
              <a:ext cx="1422400" cy="691426"/>
              <a:chOff x="1752600" y="4724400"/>
              <a:chExt cx="1422400" cy="691426"/>
            </a:xfrm>
          </p:grpSpPr>
          <p:cxnSp>
            <p:nvCxnSpPr>
              <p:cNvPr id="73" name="Straight Arrow Connector 72"/>
              <p:cNvCxnSpPr>
                <a:stCxn id="87" idx="2"/>
                <a:endCxn id="80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87" idx="2"/>
                <a:endCxn id="78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86" idx="2"/>
                <a:endCxn id="80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86" idx="2"/>
                <a:endCxn id="78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85" idx="2"/>
                <a:endCxn id="79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81" name="Straight Arrow Connector 80"/>
              <p:cNvCxnSpPr>
                <a:stCxn id="87" idx="2"/>
                <a:endCxn id="79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86" idx="2"/>
                <a:endCxn id="79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85" idx="2"/>
                <a:endCxn id="80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85" idx="2"/>
                <a:endCxn id="78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sp>
          <p:nvSpPr>
            <p:cNvPr id="162" name="Down Arrow 161"/>
            <p:cNvSpPr/>
            <p:nvPr/>
          </p:nvSpPr>
          <p:spPr bwMode="auto">
            <a:xfrm>
              <a:off x="1981200" y="3886200"/>
              <a:ext cx="381000" cy="6096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272512" y="3886200"/>
            <a:ext cx="2880888" cy="1907949"/>
            <a:chOff x="827244" y="3886200"/>
            <a:chExt cx="2880888" cy="1907949"/>
          </a:xfrm>
        </p:grpSpPr>
        <p:grpSp>
          <p:nvGrpSpPr>
            <p:cNvPr id="165" name="Group 164"/>
            <p:cNvGrpSpPr/>
            <p:nvPr/>
          </p:nvGrpSpPr>
          <p:grpSpPr>
            <a:xfrm rot="20700000">
              <a:off x="827244" y="4744293"/>
              <a:ext cx="1422400" cy="691426"/>
              <a:chOff x="1752600" y="4724400"/>
              <a:chExt cx="1422400" cy="691426"/>
            </a:xfrm>
          </p:grpSpPr>
          <p:cxnSp>
            <p:nvCxnSpPr>
              <p:cNvPr id="221" name="Straight Arrow Connector 220"/>
              <p:cNvCxnSpPr>
                <a:stCxn id="235" idx="2"/>
                <a:endCxn id="228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>
                <a:stCxn id="235" idx="2"/>
                <a:endCxn id="226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>
                <a:stCxn id="234" idx="2"/>
                <a:endCxn id="228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Arrow Connector 223"/>
              <p:cNvCxnSpPr>
                <a:stCxn id="234" idx="2"/>
                <a:endCxn id="226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Arrow Connector 224"/>
              <p:cNvCxnSpPr>
                <a:stCxn id="233" idx="2"/>
                <a:endCxn id="227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229" name="Straight Arrow Connector 228"/>
              <p:cNvCxnSpPr>
                <a:stCxn id="235" idx="2"/>
                <a:endCxn id="227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/>
              <p:cNvCxnSpPr>
                <a:stCxn id="234" idx="2"/>
                <a:endCxn id="227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/>
              <p:cNvCxnSpPr>
                <a:stCxn id="233" idx="2"/>
                <a:endCxn id="228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2" name="Straight Arrow Connector 231"/>
              <p:cNvCxnSpPr>
                <a:stCxn id="233" idx="2"/>
                <a:endCxn id="226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3" name="Rectangle 232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34" name="Rectangle 233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35" name="Rectangle 234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 rot="454975">
              <a:off x="1086646" y="4923008"/>
              <a:ext cx="1422400" cy="691426"/>
              <a:chOff x="1752600" y="4724400"/>
              <a:chExt cx="1422400" cy="691426"/>
            </a:xfrm>
          </p:grpSpPr>
          <p:cxnSp>
            <p:nvCxnSpPr>
              <p:cNvPr id="204" name="Straight Arrow Connector 203"/>
              <p:cNvCxnSpPr>
                <a:stCxn id="218" idx="2"/>
                <a:endCxn id="211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Arrow Connector 204"/>
              <p:cNvCxnSpPr>
                <a:stCxn id="218" idx="2"/>
                <a:endCxn id="209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>
                <a:stCxn id="217" idx="2"/>
                <a:endCxn id="211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>
                <a:stCxn id="217" idx="2"/>
                <a:endCxn id="209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Arrow Connector 207"/>
              <p:cNvCxnSpPr>
                <a:stCxn id="216" idx="2"/>
                <a:endCxn id="210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9" name="Rectangle 208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210" name="Rectangle 209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211" name="Rectangle 210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212" name="Straight Arrow Connector 211"/>
              <p:cNvCxnSpPr>
                <a:stCxn id="218" idx="2"/>
                <a:endCxn id="210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Arrow Connector 212"/>
              <p:cNvCxnSpPr>
                <a:stCxn id="217" idx="2"/>
                <a:endCxn id="210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>
                <a:stCxn id="216" idx="2"/>
                <a:endCxn id="211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>
                <a:stCxn id="216" idx="2"/>
                <a:endCxn id="209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 rot="153381">
              <a:off x="2046444" y="4758921"/>
              <a:ext cx="1422400" cy="691426"/>
              <a:chOff x="1752600" y="4724400"/>
              <a:chExt cx="1422400" cy="691426"/>
            </a:xfrm>
          </p:grpSpPr>
          <p:cxnSp>
            <p:nvCxnSpPr>
              <p:cNvPr id="187" name="Straight Arrow Connector 186"/>
              <p:cNvCxnSpPr>
                <a:stCxn id="201" idx="2"/>
                <a:endCxn id="194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stCxn id="201" idx="2"/>
                <a:endCxn id="192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>
                <a:stCxn id="200" idx="2"/>
                <a:endCxn id="194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>
                <a:stCxn id="200" idx="2"/>
                <a:endCxn id="192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>
                <a:stCxn id="199" idx="2"/>
                <a:endCxn id="193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195" name="Straight Arrow Connector 194"/>
              <p:cNvCxnSpPr>
                <a:stCxn id="201" idx="2"/>
                <a:endCxn id="193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200" idx="2"/>
                <a:endCxn id="193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stCxn id="199" idx="2"/>
                <a:endCxn id="194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>
                <a:stCxn id="199" idx="2"/>
                <a:endCxn id="192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9" name="Rectangle 198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00" name="Rectangle 199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01" name="Rectangle 200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 rot="20829346">
              <a:off x="2285732" y="5102723"/>
              <a:ext cx="1422400" cy="691426"/>
              <a:chOff x="1752600" y="4724400"/>
              <a:chExt cx="1422400" cy="691426"/>
            </a:xfrm>
          </p:grpSpPr>
          <p:cxnSp>
            <p:nvCxnSpPr>
              <p:cNvPr id="170" name="Straight Arrow Connector 169"/>
              <p:cNvCxnSpPr>
                <a:stCxn id="184" idx="2"/>
                <a:endCxn id="177" idx="0"/>
              </p:cNvCxnSpPr>
              <p:nvPr/>
            </p:nvCxnSpPr>
            <p:spPr bwMode="auto">
              <a:xfrm>
                <a:off x="19431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84" idx="2"/>
                <a:endCxn id="175" idx="0"/>
              </p:cNvCxnSpPr>
              <p:nvPr/>
            </p:nvCxnSpPr>
            <p:spPr bwMode="auto">
              <a:xfrm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>
                <a:stCxn id="183" idx="2"/>
                <a:endCxn id="177" idx="0"/>
              </p:cNvCxnSpPr>
              <p:nvPr/>
            </p:nvCxnSpPr>
            <p:spPr bwMode="auto">
              <a:xfrm flipH="1"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183" idx="2"/>
                <a:endCxn id="175" idx="0"/>
              </p:cNvCxnSpPr>
              <p:nvPr/>
            </p:nvCxnSpPr>
            <p:spPr bwMode="auto">
              <a:xfrm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>
                <a:stCxn id="182" idx="2"/>
                <a:endCxn id="176" idx="0"/>
              </p:cNvCxnSpPr>
              <p:nvPr/>
            </p:nvCxnSpPr>
            <p:spPr bwMode="auto">
              <a:xfrm flipH="1">
                <a:off x="2374900" y="4927600"/>
                <a:ext cx="6096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5" name="Rectangle 174"/>
              <p:cNvSpPr>
                <a:spLocks noChangeArrowheads="1"/>
              </p:cNvSpPr>
              <p:nvPr/>
            </p:nvSpPr>
            <p:spPr bwMode="auto">
              <a:xfrm>
                <a:off x="27940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176" name="Rectangle 175"/>
              <p:cNvSpPr>
                <a:spLocks noChangeArrowheads="1"/>
              </p:cNvSpPr>
              <p:nvPr/>
            </p:nvSpPr>
            <p:spPr bwMode="auto">
              <a:xfrm>
                <a:off x="21844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sp>
            <p:nvSpPr>
              <p:cNvPr id="177" name="Rectangle 176"/>
              <p:cNvSpPr>
                <a:spLocks noChangeArrowheads="1"/>
              </p:cNvSpPr>
              <p:nvPr/>
            </p:nvSpPr>
            <p:spPr bwMode="auto">
              <a:xfrm>
                <a:off x="1752600" y="52070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 dirty="0">
                    <a:solidFill>
                      <a:schemeClr val="bg2"/>
                    </a:solidFill>
                  </a:rPr>
                  <a:t>reduce</a:t>
                </a:r>
              </a:p>
            </p:txBody>
          </p:sp>
          <p:cxnSp>
            <p:nvCxnSpPr>
              <p:cNvPr id="178" name="Straight Arrow Connector 177"/>
              <p:cNvCxnSpPr>
                <a:stCxn id="184" idx="2"/>
                <a:endCxn id="176" idx="0"/>
              </p:cNvCxnSpPr>
              <p:nvPr/>
            </p:nvCxnSpPr>
            <p:spPr bwMode="auto">
              <a:xfrm>
                <a:off x="1943100" y="4927600"/>
                <a:ext cx="4318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>
                <a:stCxn id="183" idx="2"/>
                <a:endCxn id="176" idx="0"/>
              </p:cNvCxnSpPr>
              <p:nvPr/>
            </p:nvCxnSpPr>
            <p:spPr bwMode="auto">
              <a:xfrm>
                <a:off x="23749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>
                <a:stCxn id="182" idx="2"/>
                <a:endCxn id="177" idx="0"/>
              </p:cNvCxnSpPr>
              <p:nvPr/>
            </p:nvCxnSpPr>
            <p:spPr bwMode="auto">
              <a:xfrm flipH="1">
                <a:off x="1943100" y="4927600"/>
                <a:ext cx="104140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82" idx="2"/>
                <a:endCxn id="175" idx="0"/>
              </p:cNvCxnSpPr>
              <p:nvPr/>
            </p:nvCxnSpPr>
            <p:spPr bwMode="auto">
              <a:xfrm>
                <a:off x="2984500" y="4927600"/>
                <a:ext cx="0" cy="279400"/>
              </a:xfrm>
              <a:prstGeom prst="straightConnector1">
                <a:avLst/>
              </a:prstGeom>
              <a:ln w="6350">
                <a:headEnd type="none" w="med" len="med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2" name="Rectangle 181"/>
              <p:cNvSpPr>
                <a:spLocks noChangeArrowheads="1"/>
              </p:cNvSpPr>
              <p:nvPr/>
            </p:nvSpPr>
            <p:spPr bwMode="auto">
              <a:xfrm>
                <a:off x="27940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>
                <a:off x="21844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1752600" y="4724400"/>
                <a:ext cx="381000" cy="2032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500" b="0">
                    <a:solidFill>
                      <a:schemeClr val="bg2"/>
                    </a:solidFill>
                  </a:rPr>
                  <a:t>map</a:t>
                </a: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570614" y="4775200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570614" y="5246549"/>
                <a:ext cx="248786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>
                    <a:solidFill>
                      <a:schemeClr val="bg1"/>
                    </a:solidFill>
                  </a:rPr>
                  <a:t>…</a:t>
                </a:r>
              </a:p>
            </p:txBody>
          </p:sp>
        </p:grpSp>
        <p:sp>
          <p:nvSpPr>
            <p:cNvPr id="169" name="Down Arrow 168"/>
            <p:cNvSpPr/>
            <p:nvPr/>
          </p:nvSpPr>
          <p:spPr bwMode="auto">
            <a:xfrm>
              <a:off x="1981200" y="3886200"/>
              <a:ext cx="381000" cy="6096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8" name="TextBox 237"/>
          <p:cNvSpPr txBox="1"/>
          <p:nvPr/>
        </p:nvSpPr>
        <p:spPr>
          <a:xfrm rot="21115892">
            <a:off x="2284504" y="3780616"/>
            <a:ext cx="2325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Aside: Why not just </a:t>
            </a:r>
            <a:b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</a:b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use a database?</a:t>
            </a:r>
          </a:p>
        </p:txBody>
      </p:sp>
    </p:spTree>
    <p:extLst>
      <p:ext uri="{BB962C8B-B14F-4D97-AF65-F5344CB8AC3E}">
        <p14:creationId xmlns:p14="http://schemas.microsoft.com/office/powerpoint/2010/main" val="1163611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89B0D1-37B1-4E62-9229-922C1096E8FF}"/>
              </a:ext>
            </a:extLst>
          </p:cNvPr>
          <p:cNvSpPr/>
          <p:nvPr/>
        </p:nvSpPr>
        <p:spPr bwMode="auto">
          <a:xfrm>
            <a:off x="2133600" y="4257453"/>
            <a:ext cx="4648200" cy="6096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HDFS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5BCDF9-BD8B-4228-8C7C-ABBD6C6874CB}"/>
              </a:ext>
            </a:extLst>
          </p:cNvPr>
          <p:cNvSpPr/>
          <p:nvPr/>
        </p:nvSpPr>
        <p:spPr bwMode="auto">
          <a:xfrm>
            <a:off x="3048000" y="3266853"/>
            <a:ext cx="2815856" cy="6096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MapReduce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EF180D-CC1E-4838-BAB9-8158B241E2C0}"/>
              </a:ext>
            </a:extLst>
          </p:cNvPr>
          <p:cNvSpPr/>
          <p:nvPr/>
        </p:nvSpPr>
        <p:spPr bwMode="auto">
          <a:xfrm>
            <a:off x="2133600" y="2133600"/>
            <a:ext cx="1600200" cy="6096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40395-4F88-4440-9F85-FF4A20F0F8B6}"/>
              </a:ext>
            </a:extLst>
          </p:cNvPr>
          <p:cNvSpPr/>
          <p:nvPr/>
        </p:nvSpPr>
        <p:spPr bwMode="auto">
          <a:xfrm>
            <a:off x="5181600" y="2138031"/>
            <a:ext cx="1600200" cy="60960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3200" dirty="0"/>
              <a:t>Pig</a:t>
            </a:r>
            <a:endParaRPr kumimoji="0" lang="en-CA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3CAAD4-A252-4FAB-9972-1D4EF224026C}"/>
              </a:ext>
            </a:extLst>
          </p:cNvPr>
          <p:cNvCxnSpPr>
            <a:stCxn id="3" idx="2"/>
            <a:endCxn id="2" idx="0"/>
          </p:cNvCxnSpPr>
          <p:nvPr/>
        </p:nvCxnSpPr>
        <p:spPr bwMode="auto">
          <a:xfrm>
            <a:off x="4455928" y="3876453"/>
            <a:ext cx="1772" cy="381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A072A7-1D40-48A4-98F5-20D7A0CF667B}"/>
              </a:ext>
            </a:extLst>
          </p:cNvPr>
          <p:cNvCxnSpPr>
            <a:cxnSpLocks/>
          </p:cNvCxnSpPr>
          <p:nvPr/>
        </p:nvCxnSpPr>
        <p:spPr bwMode="auto">
          <a:xfrm>
            <a:off x="2516372" y="2743200"/>
            <a:ext cx="0" cy="15098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5FADF1-1785-4868-90B2-38CB2B7FFDDF}"/>
              </a:ext>
            </a:extLst>
          </p:cNvPr>
          <p:cNvCxnSpPr>
            <a:cxnSpLocks/>
          </p:cNvCxnSpPr>
          <p:nvPr/>
        </p:nvCxnSpPr>
        <p:spPr bwMode="auto">
          <a:xfrm>
            <a:off x="6400800" y="2743200"/>
            <a:ext cx="0" cy="15098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3FDD76-4E52-4724-BCBC-62112EF4C201}"/>
              </a:ext>
            </a:extLst>
          </p:cNvPr>
          <p:cNvCxnSpPr>
            <a:cxnSpLocks/>
          </p:cNvCxnSpPr>
          <p:nvPr/>
        </p:nvCxnSpPr>
        <p:spPr bwMode="auto">
          <a:xfrm>
            <a:off x="3354572" y="2743200"/>
            <a:ext cx="0" cy="5236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4B3E2B-74A3-4F50-9BDD-8F24D3FA931B}"/>
              </a:ext>
            </a:extLst>
          </p:cNvPr>
          <p:cNvCxnSpPr>
            <a:cxnSpLocks/>
          </p:cNvCxnSpPr>
          <p:nvPr/>
        </p:nvCxnSpPr>
        <p:spPr bwMode="auto">
          <a:xfrm>
            <a:off x="5562600" y="2743200"/>
            <a:ext cx="0" cy="5236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15920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Truie-large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(Pig)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2098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Pig!</a:t>
            </a:r>
          </a:p>
        </p:txBody>
      </p:sp>
    </p:spTree>
    <p:extLst>
      <p:ext uri="{BB962C8B-B14F-4D97-AF65-F5344CB8AC3E}">
        <p14:creationId xmlns:p14="http://schemas.microsoft.com/office/powerpoint/2010/main" val="21575773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012910"/>
              </p:ext>
            </p:extLst>
          </p:nvPr>
        </p:nvGraphicFramePr>
        <p:xfrm>
          <a:off x="442912" y="2438400"/>
          <a:ext cx="4052888" cy="2947990"/>
        </p:xfrm>
        <a:graphic>
          <a:graphicData uri="http://schemas.openxmlformats.org/drawingml/2006/table">
            <a:tbl>
              <a:tblPr/>
              <a:tblGrid>
                <a:gridCol w="1004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8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User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Url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-65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Time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cnn.com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8:00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bbc.com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10:00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Amy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flickr.com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10:05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Fred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cnn.com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12:00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3772"/>
              </p:ext>
            </p:extLst>
          </p:nvPr>
        </p:nvGraphicFramePr>
        <p:xfrm>
          <a:off x="4876800" y="2438400"/>
          <a:ext cx="3657600" cy="294799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83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Url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-65" charset="0"/>
                        <a:ea typeface="ＭＳ Ｐゴシック" pitchFamily="4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Category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PageRank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cnn.com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News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bbc.com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News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flickr.com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Photos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espn.com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Sports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itchFamily="-65" charset="0"/>
                          <a:ea typeface="ＭＳ Ｐゴシック" pitchFamily="48" charset="-128"/>
                        </a:rPr>
                        <a:t>0.9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093913" y="1752600"/>
            <a:ext cx="844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400" b="0" dirty="0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rPr>
              <a:t>Visits</a:t>
            </a:r>
            <a:endParaRPr lang="en-US" sz="1400" b="0" dirty="0">
              <a:solidFill>
                <a:schemeClr val="bg1"/>
              </a:solidFill>
              <a:latin typeface="Gill Sans"/>
              <a:ea typeface="ＭＳ Ｐゴシック" pitchFamily="48" charset="-128"/>
              <a:cs typeface="Gill Sans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64262" y="1752600"/>
            <a:ext cx="1384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2400" b="0" dirty="0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rPr>
              <a:t>URL  Info</a:t>
            </a:r>
            <a:endParaRPr lang="en-US" sz="1400" b="0" dirty="0">
              <a:solidFill>
                <a:schemeClr val="bg1"/>
              </a:solidFill>
              <a:latin typeface="Gill Sans"/>
              <a:ea typeface="ＭＳ Ｐゴシック" pitchFamily="48" charset="-128"/>
              <a:cs typeface="Gill Sans"/>
            </a:endParaRPr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2500312" y="5486400"/>
            <a:ext cx="76200" cy="533400"/>
            <a:chOff x="1931889" y="4648200"/>
            <a:chExt cx="76200" cy="533400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31889" y="46482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931889" y="48768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931889" y="51054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endParaRPr>
            </a:p>
          </p:txBody>
        </p:sp>
      </p:grpSp>
      <p:grpSp>
        <p:nvGrpSpPr>
          <p:cNvPr id="24" name="Group 12"/>
          <p:cNvGrpSpPr>
            <a:grpSpLocks/>
          </p:cNvGrpSpPr>
          <p:nvPr/>
        </p:nvGrpSpPr>
        <p:grpSpPr bwMode="auto">
          <a:xfrm>
            <a:off x="6781800" y="5486400"/>
            <a:ext cx="76200" cy="533400"/>
            <a:chOff x="1931889" y="4648200"/>
            <a:chExt cx="76200" cy="533400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931889" y="46482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931889" y="48768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931889" y="5105400"/>
              <a:ext cx="76200" cy="762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endParaRPr>
            </a:p>
          </p:txBody>
        </p:sp>
      </p:grp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1" y="11385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en-US" sz="2400" b="0" dirty="0">
                <a:solidFill>
                  <a:schemeClr val="bg1"/>
                </a:solidFill>
                <a:latin typeface="Gill Sans"/>
                <a:ea typeface="ＭＳ Ｐゴシック" pitchFamily="48" charset="-128"/>
                <a:cs typeface="Gill Sans"/>
              </a:rPr>
              <a:t>Task: Find the top 10 most visited pages in each category</a:t>
            </a:r>
          </a:p>
        </p:txBody>
      </p:sp>
      <p:sp>
        <p:nvSpPr>
          <p:cNvPr id="55" name="TextBox 3"/>
          <p:cNvSpPr txBox="1">
            <a:spLocks noChangeArrowheads="1"/>
          </p:cNvSpPr>
          <p:nvPr/>
        </p:nvSpPr>
        <p:spPr bwMode="auto">
          <a:xfrm>
            <a:off x="0" y="6611938"/>
            <a:ext cx="3429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b="0" dirty="0">
                <a:solidFill>
                  <a:schemeClr val="bg2"/>
                </a:solidFill>
              </a:rPr>
              <a:t>Pig Slides adapted from Olston et al. (SIGMOD 2008)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Pig: Example</a:t>
            </a:r>
          </a:p>
        </p:txBody>
      </p:sp>
    </p:spTree>
    <p:extLst>
      <p:ext uri="{BB962C8B-B14F-4D97-AF65-F5344CB8AC3E}">
        <p14:creationId xmlns:p14="http://schemas.microsoft.com/office/powerpoint/2010/main" val="1258924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55427</TotalTime>
  <Words>1254</Words>
  <Application>Microsoft Office PowerPoint</Application>
  <PresentationFormat>On-screen Show (4:3)</PresentationFormat>
  <Paragraphs>325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Andale Mono</vt:lpstr>
      <vt:lpstr>Arial</vt:lpstr>
      <vt:lpstr>Arial Black</vt:lpstr>
      <vt:lpstr>Calibri</vt:lpstr>
      <vt:lpstr>Gill Sans</vt:lpstr>
      <vt:lpstr>Wingdings</vt:lpstr>
      <vt:lpstr>Zapf Dingbats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Ali Abedi</cp:lastModifiedBy>
  <cp:revision>11749</cp:revision>
  <cp:lastPrinted>2017-01-19T20:32:32Z</cp:lastPrinted>
  <dcterms:created xsi:type="dcterms:W3CDTF">2012-08-31T06:36:49Z</dcterms:created>
  <dcterms:modified xsi:type="dcterms:W3CDTF">2019-09-19T01:52:05Z</dcterms:modified>
  <cp:category/>
</cp:coreProperties>
</file>