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32" r:id="rId4"/>
    <p:sldId id="260" r:id="rId5"/>
    <p:sldId id="264" r:id="rId6"/>
    <p:sldId id="265" r:id="rId7"/>
    <p:sldId id="269" r:id="rId8"/>
    <p:sldId id="334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1520" r:id="rId17"/>
    <p:sldId id="1521" r:id="rId18"/>
    <p:sldId id="319" r:id="rId19"/>
    <p:sldId id="320" r:id="rId20"/>
    <p:sldId id="331" r:id="rId21"/>
    <p:sldId id="1548" r:id="rId22"/>
    <p:sldId id="322" r:id="rId23"/>
    <p:sldId id="309" r:id="rId24"/>
    <p:sldId id="302" r:id="rId25"/>
    <p:sldId id="303" r:id="rId2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87097" autoAdjust="0"/>
  </p:normalViewPr>
  <p:slideViewPr>
    <p:cSldViewPr snapToGrid="0" snapToObjects="1">
      <p:cViewPr varScale="1">
        <p:scale>
          <a:sx n="94" d="100"/>
          <a:sy n="94" d="100"/>
        </p:scale>
        <p:origin x="705" y="51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9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sosp_2011:analysis:low-mem-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nsdi_2012:analysis:Pregel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2.63157894736841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DC-4C32-92CE-A060AF663595}"/>
                </c:ext>
              </c:extLst>
            </c:dLbl>
            <c:dLbl>
              <c:idx val="1"/>
              <c:layout>
                <c:manualLayout>
                  <c:x val="-2.7777777777777801E-3"/>
                  <c:y val="-3.7037037037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DC-4C32-92CE-A060AF663595}"/>
                </c:ext>
              </c:extLst>
            </c:dLbl>
            <c:dLbl>
              <c:idx val="2"/>
              <c:layout>
                <c:manualLayout>
                  <c:x val="0"/>
                  <c:y val="-3.2407407407407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DC-4C32-92CE-A060AF663595}"/>
                </c:ext>
              </c:extLst>
            </c:dLbl>
            <c:dLbl>
              <c:idx val="3"/>
              <c:layout>
                <c:manualLayout>
                  <c:x val="0"/>
                  <c:y val="-1.8518518518518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DC-4C32-92CE-A060AF663595}"/>
                </c:ext>
              </c:extLst>
            </c:dLbl>
            <c:dLbl>
              <c:idx val="4"/>
              <c:layout>
                <c:manualLayout>
                  <c:x val="-1.0185067526416E-16"/>
                  <c:y val="-1.85185185185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DC-4C32-92CE-A060AF66359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Sheet1!$B$17:$F$17</c:f>
                <c:numCache>
                  <c:formatCode>General</c:formatCode>
                  <c:ptCount val="5"/>
                  <c:pt idx="0">
                    <c:v>0.87739660421091703</c:v>
                  </c:pt>
                  <c:pt idx="1">
                    <c:v>5.1945332998512654</c:v>
                  </c:pt>
                  <c:pt idx="2">
                    <c:v>2.8121085073747021</c:v>
                  </c:pt>
                  <c:pt idx="3">
                    <c:v>2.0895510250169469</c:v>
                  </c:pt>
                  <c:pt idx="4">
                    <c:v>1.350000722661556</c:v>
                  </c:pt>
                </c:numCache>
              </c:numRef>
            </c:plus>
            <c:minus>
              <c:numRef>
                <c:f>Sheet1!$B$17:$F$17</c:f>
                <c:numCache>
                  <c:formatCode>General</c:formatCode>
                  <c:ptCount val="5"/>
                  <c:pt idx="0">
                    <c:v>0.87739660421091703</c:v>
                  </c:pt>
                  <c:pt idx="1">
                    <c:v>5.1945332998512654</c:v>
                  </c:pt>
                  <c:pt idx="2">
                    <c:v>2.8121085073747021</c:v>
                  </c:pt>
                  <c:pt idx="3">
                    <c:v>2.0895510250169469</c:v>
                  </c:pt>
                  <c:pt idx="4">
                    <c:v>1.350000722661556</c:v>
                  </c:pt>
                </c:numCache>
              </c:numRef>
            </c:minus>
            <c:spPr>
              <a:ln w="12700" cmpd="sng">
                <a:solidFill>
                  <a:schemeClr val="tx1"/>
                </a:solidFill>
              </a:ln>
            </c:spPr>
          </c:errBars>
          <c:cat>
            <c:strRef>
              <c:f>Sheet1!$B$6:$F$6</c:f>
              <c:strCache>
                <c:ptCount val="5"/>
                <c:pt idx="0">
                  <c:v>Cache disabled</c:v>
                </c:pt>
                <c:pt idx="1">
                  <c:v>25%</c:v>
                </c:pt>
                <c:pt idx="2">
                  <c:v>50%</c:v>
                </c:pt>
                <c:pt idx="3">
                  <c:v>75%</c:v>
                </c:pt>
                <c:pt idx="4">
                  <c:v>Fully cached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68.841405988333406</c:v>
                </c:pt>
                <c:pt idx="1">
                  <c:v>58.061375029777771</c:v>
                </c:pt>
                <c:pt idx="2">
                  <c:v>40.740740243555543</c:v>
                </c:pt>
                <c:pt idx="3">
                  <c:v>29.747077791333329</c:v>
                </c:pt>
                <c:pt idx="4">
                  <c:v>11.530431902111109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DC-4C32-92CE-A060AF663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5002080"/>
        <c:axId val="95002640"/>
      </c:barChart>
      <c:catAx>
        <c:axId val="9500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working set in cache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5002640"/>
        <c:crosses val="autoZero"/>
        <c:auto val="1"/>
        <c:lblAlgn val="ctr"/>
        <c:lblOffset val="100"/>
        <c:noMultiLvlLbl val="0"/>
      </c:catAx>
      <c:valAx>
        <c:axId val="9500264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Execution time (s)</a:t>
                </a:r>
              </a:p>
            </c:rich>
          </c:tx>
          <c:layout>
            <c:manualLayout>
              <c:xMode val="edge"/>
              <c:yMode val="edge"/>
              <c:x val="9.27498015677637E-3"/>
              <c:y val="0.13516047336188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5002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200">
          <a:latin typeface="Corbel"/>
          <a:cs typeface="Corbe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06089812543899"/>
          <c:y val="9.0798515050483503E-2"/>
          <c:w val="0.53520473875191799"/>
          <c:h val="0.639429902343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'New results'!$A$12</c:f>
              <c:strCache>
                <c:ptCount val="1"/>
                <c:pt idx="0">
                  <c:v>Hadoop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10746812386156E-4"/>
                  <c:y val="-2.102102102102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32-432A-8449-B865ED65AAD0}"/>
                </c:ext>
              </c:extLst>
            </c:dLbl>
            <c:dLbl>
              <c:idx val="1"/>
              <c:layout>
                <c:manualLayout>
                  <c:x val="-4.5537340619307802E-3"/>
                  <c:y val="-5.4054054054054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2-432A-8449-B865ED65AAD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plus>
            <c:min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minus>
          </c:errBars>
          <c:cat>
            <c:numRef>
              <c:f>'New results'!$B$5:$C$5</c:f>
              <c:numCache>
                <c:formatCode>General</c:formatCode>
                <c:ptCount val="2"/>
                <c:pt idx="0">
                  <c:v>30</c:v>
                </c:pt>
                <c:pt idx="1">
                  <c:v>60</c:v>
                </c:pt>
              </c:numCache>
            </c:numRef>
          </c:cat>
          <c:val>
            <c:numRef>
              <c:f>'New results'!$B$12:$C$12</c:f>
              <c:numCache>
                <c:formatCode>General</c:formatCode>
                <c:ptCount val="2"/>
                <c:pt idx="0">
                  <c:v>170.75</c:v>
                </c:pt>
                <c:pt idx="1">
                  <c:v>80.349999999999994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2-432A-8449-B865ED65AAD0}"/>
            </c:ext>
          </c:extLst>
        </c:ser>
        <c:ser>
          <c:idx val="1"/>
          <c:order val="1"/>
          <c:tx>
            <c:strRef>
              <c:f>'New results'!$A$13</c:f>
              <c:strCache>
                <c:ptCount val="1"/>
                <c:pt idx="0">
                  <c:v>Spark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100000"/>
                    <a:shade val="100000"/>
                    <a:satMod val="130000"/>
                  </a:schemeClr>
                </a:gs>
                <a:gs pos="100000">
                  <a:schemeClr val="accent4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10746812386156E-4"/>
                  <c:y val="-5.4054054054054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32-432A-8449-B865ED65AAD0}"/>
                </c:ext>
              </c:extLst>
            </c:dLbl>
            <c:dLbl>
              <c:idx val="1"/>
              <c:layout>
                <c:manualLayout>
                  <c:x val="-9.10746812386156E-4"/>
                  <c:y val="-3.453453453453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32-432A-8449-B865ED65AAD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plus>
            <c:min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minus>
          </c:errBars>
          <c:cat>
            <c:numRef>
              <c:f>'New results'!$B$5:$C$5</c:f>
              <c:numCache>
                <c:formatCode>General</c:formatCode>
                <c:ptCount val="2"/>
                <c:pt idx="0">
                  <c:v>30</c:v>
                </c:pt>
                <c:pt idx="1">
                  <c:v>60</c:v>
                </c:pt>
              </c:numCache>
            </c:numRef>
          </c:cat>
          <c:val>
            <c:numRef>
              <c:f>'New results'!$B$14:$C$14</c:f>
              <c:numCache>
                <c:formatCode>General</c:formatCode>
                <c:ptCount val="2"/>
                <c:pt idx="0">
                  <c:v>23.01</c:v>
                </c:pt>
                <c:pt idx="1">
                  <c:v>13.74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32-432A-8449-B865ED65A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05440"/>
        <c:axId val="95006000"/>
      </c:barChart>
      <c:catAx>
        <c:axId val="95005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machines</a:t>
                </a:r>
              </a:p>
            </c:rich>
          </c:tx>
          <c:layout>
            <c:manualLayout>
              <c:xMode val="edge"/>
              <c:yMode val="edge"/>
              <c:x val="0.27275655092293799"/>
              <c:y val="0.864274077226833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5006000"/>
        <c:crosses val="autoZero"/>
        <c:auto val="1"/>
        <c:lblAlgn val="ctr"/>
        <c:lblOffset val="100"/>
        <c:noMultiLvlLbl val="0"/>
      </c:catAx>
      <c:valAx>
        <c:axId val="95006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Iteration time (s)</a:t>
                </a:r>
              </a:p>
            </c:rich>
          </c:tx>
          <c:layout>
            <c:manualLayout>
              <c:xMode val="edge"/>
              <c:yMode val="edge"/>
              <c:x val="6.8941382327209104E-3"/>
              <c:y val="0.186422170201697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500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70477460809203"/>
          <c:y val="0.16695721601233399"/>
          <c:w val="0.23655120978730099"/>
          <c:h val="0.22999917240074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752113570891401"/>
          <c:y val="0.109570385865619"/>
          <c:w val="0.60874602798576305"/>
          <c:h val="0.55857270469619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Logistic Regression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9-470E-8408-B82F555854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Hadoop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Logistic Regression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9-470E-8408-B82F55585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96503632"/>
        <c:axId val="196504192"/>
      </c:barChart>
      <c:catAx>
        <c:axId val="19650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6504192"/>
        <c:crosses val="autoZero"/>
        <c:auto val="1"/>
        <c:lblAlgn val="ctr"/>
        <c:lblOffset val="100"/>
        <c:noMultiLvlLbl val="0"/>
      </c:catAx>
      <c:valAx>
        <c:axId val="1965041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50363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2000">
          <a:latin typeface="+mn-lt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77493438320199"/>
          <c:y val="0.109570385865619"/>
          <c:w val="0.52609333989501295"/>
          <c:h val="0.55857270469619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K-Means Clustering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5-4FB5-8F74-4E50E2D71E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Hadoop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K-Means Clustering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E5-4FB5-8F74-4E50E2D71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96507552"/>
        <c:axId val="196508112"/>
      </c:barChart>
      <c:catAx>
        <c:axId val="196507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6508112"/>
        <c:crosses val="autoZero"/>
        <c:auto val="1"/>
        <c:lblAlgn val="ctr"/>
        <c:lblOffset val="100"/>
        <c:noMultiLvlLbl val="0"/>
      </c:catAx>
      <c:valAx>
        <c:axId val="196508112"/>
        <c:scaling>
          <c:orientation val="minMax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507552"/>
        <c:crosses val="autoZero"/>
        <c:crossBetween val="between"/>
        <c:majorUnit val="30"/>
      </c:valAx>
    </c:plotArea>
    <c:legend>
      <c:legendPos val="r"/>
      <c:layout>
        <c:manualLayout>
          <c:xMode val="edge"/>
          <c:yMode val="edge"/>
          <c:x val="0.81117313460817397"/>
          <c:y val="6.8804118284059704E-2"/>
          <c:w val="0.13525543682039701"/>
          <c:h val="0.657677068980742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+mn-lt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5FE5-3273-A641-8683-1F3C2919BE6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5B260-FE6E-D048-9DA9-096E9E98A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27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/>
              <a:t>directed acyclic graph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8931A2-CD2E-0F4D-8CC5-BC0B3844A36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4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57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2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4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2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59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cs451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5B260-FE6E-D048-9DA9-096E9E98A9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17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cs431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09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ark Logo #112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99" t="13418" r="8248" b="14654"/>
          <a:stretch/>
        </p:blipFill>
        <p:spPr>
          <a:xfrm>
            <a:off x="4041310" y="1971041"/>
            <a:ext cx="4877966" cy="2660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640" y="1084862"/>
            <a:ext cx="7772400" cy="657931"/>
          </a:xfrm>
        </p:spPr>
        <p:txBody>
          <a:bodyPr lIns="0"/>
          <a:lstStyle>
            <a:lvl1pPr algn="l"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640" y="1742793"/>
            <a:ext cx="6400800" cy="593254"/>
          </a:xfrm>
        </p:spPr>
        <p:txBody>
          <a:bodyPr lIns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49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1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B3DB38B-F70D-144F-89B7-4167F0040C6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105E92A-1E01-7944-A861-7A5F229C6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8781"/>
            <a:ext cx="4038600" cy="34978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781"/>
            <a:ext cx="4038600" cy="34978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2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3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4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B38B-F70D-144F-89B7-4167F0040C6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E92A-1E01-7944-A861-7A5F229C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park Logo #112.jpg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99" t="13418" r="8248" b="14654"/>
          <a:stretch/>
        </p:blipFill>
        <p:spPr>
          <a:xfrm>
            <a:off x="7924800" y="5015535"/>
            <a:ext cx="1177356" cy="6421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5B3DB38B-F70D-144F-89B7-4167F0040C6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0316" y="5296959"/>
            <a:ext cx="1371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D105E92A-1E01-7944-A861-7A5F229C6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0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elvetica Neue Light"/>
          <a:ea typeface="+mj-ea"/>
          <a:cs typeface="Helvetica Neue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444" y="1070264"/>
            <a:ext cx="7772400" cy="657931"/>
          </a:xfrm>
        </p:spPr>
        <p:txBody>
          <a:bodyPr>
            <a:noAutofit/>
          </a:bodyPr>
          <a:lstStyle/>
          <a:p>
            <a:r>
              <a:rPr lang="en-US" sz="5400" b="1" dirty="0"/>
              <a:t>Introduction to </a:t>
            </a:r>
            <a:br>
              <a:rPr lang="en-US" sz="5400" b="1" dirty="0"/>
            </a:br>
            <a:r>
              <a:rPr lang="en-US" sz="5400" b="1" dirty="0"/>
              <a:t>Apache Spark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7DB163-BC00-4586-949E-648B9ABAEF86}"/>
              </a:ext>
            </a:extLst>
          </p:cNvPr>
          <p:cNvSpPr/>
          <p:nvPr/>
        </p:nvSpPr>
        <p:spPr>
          <a:xfrm>
            <a:off x="466716" y="5040114"/>
            <a:ext cx="3965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Slides from: Patrick Wendell - Databricks</a:t>
            </a:r>
          </a:p>
        </p:txBody>
      </p:sp>
    </p:spTree>
    <p:extLst>
      <p:ext uri="{BB962C8B-B14F-4D97-AF65-F5344CB8AC3E}">
        <p14:creationId xmlns:p14="http://schemas.microsoft.com/office/powerpoint/2010/main" val="2240572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RDDs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4483"/>
            <a:ext cx="8520745" cy="35176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Turn a Python collection into an RDD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sc.parallelize</a:t>
            </a:r>
            <a:r>
              <a:rPr lang="en-US" sz="2100" dirty="0">
                <a:latin typeface="Lucida Console"/>
                <a:cs typeface="Lucida Console"/>
              </a:rPr>
              <a:t>([1, 2, 3])</a:t>
            </a:r>
          </a:p>
          <a:p>
            <a:pPr>
              <a:spcBef>
                <a:spcPts val="0"/>
              </a:spcBef>
              <a:buFont typeface="Lucida Grande"/>
              <a:buChar char="&gt;"/>
            </a:pPr>
            <a:endParaRPr lang="en-US" sz="2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Load text file from local FS, HDFS, or S3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sc.textFile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2100" dirty="0" err="1">
                <a:solidFill>
                  <a:srgbClr val="000090"/>
                </a:solidFill>
                <a:latin typeface="Lucida Console"/>
                <a:cs typeface="Lucida Console"/>
              </a:rPr>
              <a:t>file.txt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21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sc.textFile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“directory/*.txt”</a:t>
            </a:r>
            <a:r>
              <a:rPr lang="en-US" sz="21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sc.textFile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2100" dirty="0" err="1">
                <a:solidFill>
                  <a:srgbClr val="000090"/>
                </a:solidFill>
                <a:latin typeface="Lucida Console"/>
                <a:cs typeface="Lucida Console"/>
              </a:rPr>
              <a:t>hdfs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://namenode:9000/path/file”</a:t>
            </a:r>
            <a:r>
              <a:rPr lang="en-US" sz="21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0"/>
              </a:spcBef>
              <a:buFont typeface="Lucida Grande"/>
              <a:buChar char="&gt;"/>
            </a:pPr>
            <a:endParaRPr lang="en-US" sz="2100" dirty="0">
              <a:latin typeface="Lucida Console"/>
              <a:cs typeface="Lucida Console"/>
            </a:endParaRPr>
          </a:p>
          <a:p>
            <a:pPr>
              <a:buFont typeface="Lucida Grande"/>
              <a:buChar char="&gt;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04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43" y="1328391"/>
            <a:ext cx="8954223" cy="38151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</a:t>
            </a:r>
            <a:r>
              <a:rPr lang="en-US" sz="2100" dirty="0">
                <a:latin typeface="Lucida Console"/>
                <a:cs typeface="Lucida Console"/>
              </a:rPr>
              <a:t> = </a:t>
            </a:r>
            <a:r>
              <a:rPr lang="en-US" sz="2100" dirty="0" err="1">
                <a:latin typeface="Lucida Console"/>
                <a:cs typeface="Lucida Console"/>
              </a:rPr>
              <a:t>sc.parallelize</a:t>
            </a:r>
            <a:r>
              <a:rPr lang="en-US" sz="2100" dirty="0">
                <a:latin typeface="Lucida Console"/>
                <a:cs typeface="Lucida Console"/>
              </a:rPr>
              <a:t>([1, 2, 3])</a:t>
            </a:r>
            <a:br>
              <a:rPr lang="en-US" sz="2100" dirty="0">
                <a:latin typeface="Lucida Console"/>
                <a:cs typeface="Lucida Console"/>
              </a:rPr>
            </a:br>
            <a:endParaRPr lang="en-US" sz="2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Pass each element through a function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>
                <a:latin typeface="Lucida Console"/>
                <a:cs typeface="Lucida Console"/>
              </a:rPr>
              <a:t>squares = </a:t>
            </a: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FF0080"/>
                </a:solidFill>
                <a:latin typeface="Lucida Console"/>
                <a:cs typeface="Lucida Console"/>
              </a:rPr>
              <a:t>lambda x: x*x</a:t>
            </a:r>
            <a:r>
              <a:rPr lang="en-US" sz="2100" dirty="0">
                <a:latin typeface="Lucida Console"/>
                <a:cs typeface="Lucida Console"/>
              </a:rPr>
              <a:t>)  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// {1, 4, 9}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21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Keep elements passing a predicate</a:t>
            </a:r>
            <a:endParaRPr lang="en-US" sz="2100" dirty="0">
              <a:latin typeface="Lucida Console"/>
              <a:cs typeface="Lucida Console"/>
            </a:endParaRP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>
                <a:latin typeface="Lucida Console"/>
                <a:cs typeface="Lucida Console"/>
              </a:rPr>
              <a:t>even = </a:t>
            </a:r>
            <a:r>
              <a:rPr lang="en-US" sz="2100" dirty="0" err="1">
                <a:latin typeface="Lucida Console"/>
                <a:cs typeface="Lucida Console"/>
              </a:rPr>
              <a:t>squares.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FF0080"/>
                </a:solidFill>
                <a:latin typeface="Lucida Console"/>
                <a:cs typeface="Lucida Console"/>
              </a:rPr>
              <a:t>lambda x: x % 2 == 0</a:t>
            </a:r>
            <a:r>
              <a:rPr lang="en-US" sz="2100" dirty="0">
                <a:latin typeface="Lucida Console"/>
                <a:cs typeface="Lucida Console"/>
              </a:rPr>
              <a:t>)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// {4}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21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Map each element to zero or more others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flatMap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FF0080"/>
                </a:solidFill>
                <a:latin typeface="Lucida Console"/>
                <a:cs typeface="Lucida Console"/>
              </a:rPr>
              <a:t>lambda x: =&gt; range(x)</a:t>
            </a:r>
            <a:r>
              <a:rPr lang="en-US" sz="2100" dirty="0">
                <a:latin typeface="Lucida Console"/>
                <a:cs typeface="Lucida Console"/>
              </a:rPr>
              <a:t>)</a:t>
            </a:r>
          </a:p>
          <a:p>
            <a:pPr lvl="1"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700" dirty="0">
                <a:solidFill>
                  <a:srgbClr val="008040"/>
                </a:solidFill>
                <a:latin typeface="Lucida Console"/>
                <a:cs typeface="Lucida Console"/>
              </a:rPr>
              <a:t># =&gt; {0, 0, 1, 0, 1, 2}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121751" y="4939885"/>
            <a:ext cx="2963857" cy="612908"/>
          </a:xfrm>
          <a:prstGeom prst="wedgeRectCallout">
            <a:avLst>
              <a:gd name="adj1" fmla="val -43644"/>
              <a:gd name="adj2" fmla="val -132789"/>
            </a:avLst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rgbClr val="FF6600"/>
                </a:solidFill>
              </a:rPr>
              <a:t>Range object (sequence of numbers 0, 1, …, x-1)</a:t>
            </a:r>
          </a:p>
        </p:txBody>
      </p:sp>
    </p:spTree>
    <p:extLst>
      <p:ext uri="{BB962C8B-B14F-4D97-AF65-F5344CB8AC3E}">
        <p14:creationId xmlns:p14="http://schemas.microsoft.com/office/powerpoint/2010/main" val="24963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952500"/>
          </a:xfrm>
        </p:spPr>
        <p:txBody>
          <a:bodyPr/>
          <a:lstStyle/>
          <a:p>
            <a:r>
              <a:rPr lang="en-US" dirty="0"/>
              <a:t>Basic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382000" cy="418954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</a:t>
            </a:r>
            <a:r>
              <a:rPr lang="en-US" sz="2100" dirty="0">
                <a:latin typeface="Lucida Console"/>
                <a:cs typeface="Lucida Console"/>
              </a:rPr>
              <a:t> = </a:t>
            </a:r>
            <a:r>
              <a:rPr lang="en-US" sz="2100" dirty="0" err="1">
                <a:latin typeface="Lucida Console"/>
                <a:cs typeface="Lucida Console"/>
              </a:rPr>
              <a:t>sc.parallelize</a:t>
            </a:r>
            <a:r>
              <a:rPr lang="en-US" sz="2100" dirty="0">
                <a:latin typeface="Lucida Console"/>
                <a:cs typeface="Lucida Console"/>
              </a:rPr>
              <a:t>([1, 2, 3])</a:t>
            </a:r>
            <a:br>
              <a:rPr lang="en-US" sz="2100" dirty="0">
                <a:latin typeface="Lucida Console"/>
                <a:cs typeface="Lucida Console"/>
              </a:rPr>
            </a:br>
            <a:endParaRPr lang="en-US" sz="12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Retrieve RDD contents as a local collection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collect</a:t>
            </a:r>
            <a:r>
              <a:rPr lang="en-US" sz="2100" dirty="0">
                <a:latin typeface="Lucida Console"/>
                <a:cs typeface="Lucida Console"/>
              </a:rPr>
              <a:t>()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=&gt; [1, 2, 3]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2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Return first K elements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take</a:t>
            </a:r>
            <a:r>
              <a:rPr lang="en-US" sz="2100" dirty="0">
                <a:latin typeface="Lucida Console"/>
                <a:cs typeface="Lucida Console"/>
              </a:rPr>
              <a:t>(2)  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=&gt; [1, 2]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200" dirty="0"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Count number of elements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  <a:r>
              <a:rPr lang="en-US" sz="2100" dirty="0">
                <a:latin typeface="Lucida Console"/>
                <a:cs typeface="Lucida Console"/>
              </a:rPr>
              <a:t>()  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=&gt; 3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2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Merge elements with an associative function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reduce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FF0080"/>
                </a:solidFill>
                <a:latin typeface="Lucida Console"/>
                <a:cs typeface="Lucida Console"/>
              </a:rPr>
              <a:t>lambda x, y: x + y</a:t>
            </a:r>
            <a:r>
              <a:rPr lang="en-US" sz="2100" dirty="0">
                <a:latin typeface="Lucida Console"/>
                <a:cs typeface="Lucida Console"/>
              </a:rPr>
              <a:t>)  </a:t>
            </a: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=&gt; 6</a:t>
            </a:r>
            <a:endParaRPr lang="en-US" sz="12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2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marL="0" indent="0">
              <a:spcBef>
                <a:spcPts val="0"/>
              </a:spcBef>
              <a:buClr>
                <a:schemeClr val="bg1">
                  <a:lumMod val="75000"/>
                </a:schemeClr>
              </a:buClr>
              <a:buNone/>
            </a:pPr>
            <a:r>
              <a:rPr lang="en-US" sz="2100" dirty="0">
                <a:solidFill>
                  <a:srgbClr val="008040"/>
                </a:solidFill>
                <a:latin typeface="Lucida Console"/>
                <a:cs typeface="Lucida Console"/>
              </a:rPr>
              <a:t># Write elements to a text file</a:t>
            </a:r>
          </a:p>
          <a:p>
            <a:pPr>
              <a:spcBef>
                <a:spcPts val="0"/>
              </a:spcBef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100" dirty="0" err="1">
                <a:latin typeface="Lucida Console"/>
                <a:cs typeface="Lucida Console"/>
              </a:rPr>
              <a:t>nums.</a:t>
            </a:r>
            <a:r>
              <a:rPr lang="en-US" sz="2100" dirty="0" err="1">
                <a:solidFill>
                  <a:srgbClr val="3366FF"/>
                </a:solidFill>
                <a:latin typeface="Lucida Console"/>
                <a:cs typeface="Lucida Console"/>
              </a:rPr>
              <a:t>saveAsTextFile</a:t>
            </a:r>
            <a:r>
              <a:rPr lang="en-US" sz="2100" dirty="0">
                <a:latin typeface="Lucida Console"/>
                <a:cs typeface="Lucida Console"/>
              </a:rPr>
              <a:t>(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2100" dirty="0" err="1">
                <a:solidFill>
                  <a:srgbClr val="000090"/>
                </a:solidFill>
                <a:latin typeface="Lucida Console"/>
                <a:cs typeface="Lucida Console"/>
              </a:rPr>
              <a:t>hdfs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://</a:t>
            </a:r>
            <a:r>
              <a:rPr lang="en-US" sz="2100" dirty="0" err="1">
                <a:solidFill>
                  <a:srgbClr val="000090"/>
                </a:solidFill>
                <a:latin typeface="Lucida Console"/>
                <a:cs typeface="Lucida Console"/>
              </a:rPr>
              <a:t>file.txt</a:t>
            </a:r>
            <a:r>
              <a:rPr lang="en-US" sz="21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2100" dirty="0">
                <a:latin typeface="Lucida Console"/>
                <a:cs typeface="Lucida Console"/>
              </a:rPr>
              <a:t>)</a:t>
            </a:r>
            <a:endParaRPr lang="en-US" sz="2100" dirty="0">
              <a:solidFill>
                <a:srgbClr val="008040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9607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Working with Key-Value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29" y="1184394"/>
            <a:ext cx="7720419" cy="79736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400"/>
              </a:spcBef>
              <a:buNone/>
            </a:pPr>
            <a:r>
              <a:rPr lang="en-US" sz="2400" dirty="0"/>
              <a:t>Spark’s “distributed reduce” transformations operate on RDDs of key-value pairs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5692" y="2124274"/>
            <a:ext cx="6039017" cy="359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FF6600"/>
                </a:solidFill>
              </a:rPr>
              <a:t>Python</a:t>
            </a:r>
            <a:r>
              <a:rPr lang="en-US" sz="2000" dirty="0">
                <a:solidFill>
                  <a:srgbClr val="FF6600"/>
                </a:solidFill>
              </a:rPr>
              <a:t>:</a:t>
            </a:r>
            <a:r>
              <a:rPr lang="en-US" sz="2000" dirty="0"/>
              <a:t> 	</a:t>
            </a:r>
            <a:r>
              <a:rPr lang="en-US" sz="2000" dirty="0">
                <a:latin typeface="Consolas"/>
                <a:cs typeface="Consolas"/>
              </a:rPr>
              <a:t>pair = (a, b)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            		pair[0]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# =&gt; a </a:t>
            </a:r>
            <a:b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					</a:t>
            </a:r>
            <a:r>
              <a:rPr lang="en-US" sz="2000" dirty="0">
                <a:latin typeface="Consolas"/>
                <a:cs typeface="Consolas"/>
              </a:rPr>
              <a:t>pair[1]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# =&gt; b</a:t>
            </a:r>
          </a:p>
          <a:p>
            <a:pPr>
              <a:spcBef>
                <a:spcPts val="1400"/>
              </a:spcBef>
            </a:pPr>
            <a:r>
              <a:rPr lang="en-US" sz="2800" dirty="0" err="1">
                <a:solidFill>
                  <a:srgbClr val="FF6600"/>
                </a:solidFill>
              </a:rPr>
              <a:t>Scala</a:t>
            </a:r>
            <a:r>
              <a:rPr lang="en-US" sz="2000" dirty="0">
                <a:solidFill>
                  <a:srgbClr val="FF6600"/>
                </a:solidFill>
              </a:rPr>
              <a:t>: </a:t>
            </a:r>
            <a:r>
              <a:rPr lang="en-US" sz="2000" dirty="0"/>
              <a:t>		</a:t>
            </a:r>
            <a:r>
              <a:rPr lang="en-US" sz="2000" b="1" dirty="0" err="1">
                <a:latin typeface="Consolas"/>
                <a:cs typeface="Consolas"/>
              </a:rPr>
              <a:t>val</a:t>
            </a:r>
            <a:r>
              <a:rPr lang="en-US" sz="2000" dirty="0">
                <a:latin typeface="Consolas"/>
                <a:cs typeface="Consolas"/>
              </a:rPr>
              <a:t> pair = (a, b)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					pair._1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// =&gt; a</a:t>
            </a:r>
            <a:b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					</a:t>
            </a:r>
            <a:r>
              <a:rPr lang="en-US" sz="2000" dirty="0">
                <a:latin typeface="Consolas"/>
                <a:cs typeface="Consolas"/>
              </a:rPr>
              <a:t>pair._2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// =&gt; b</a:t>
            </a:r>
            <a:endParaRPr lang="en-US" sz="2000" dirty="0">
              <a:solidFill>
                <a:srgbClr val="008000"/>
              </a:solidFill>
            </a:endParaRPr>
          </a:p>
          <a:p>
            <a:pPr>
              <a:spcBef>
                <a:spcPts val="1400"/>
              </a:spcBef>
            </a:pPr>
            <a:r>
              <a:rPr lang="en-US" sz="2800" dirty="0">
                <a:solidFill>
                  <a:srgbClr val="FF6600"/>
                </a:solidFill>
              </a:rPr>
              <a:t>Java</a:t>
            </a:r>
            <a:r>
              <a:rPr lang="en-US" sz="2000" dirty="0">
                <a:solidFill>
                  <a:srgbClr val="FF6600"/>
                </a:solidFill>
              </a:rPr>
              <a:t>:</a:t>
            </a:r>
            <a:r>
              <a:rPr lang="en-US" sz="2000" dirty="0"/>
              <a:t>		</a:t>
            </a:r>
            <a:r>
              <a:rPr lang="en-US" sz="2000" dirty="0">
                <a:latin typeface="Consolas"/>
                <a:cs typeface="Consolas"/>
              </a:rPr>
              <a:t>Tuple2 pair = </a:t>
            </a:r>
            <a:r>
              <a:rPr lang="en-US" sz="2000" b="1" dirty="0">
                <a:latin typeface="Consolas"/>
                <a:cs typeface="Consolas"/>
              </a:rPr>
              <a:t>new</a:t>
            </a:r>
            <a:r>
              <a:rPr lang="en-US" sz="2000" dirty="0">
                <a:latin typeface="Consolas"/>
                <a:cs typeface="Consolas"/>
              </a:rPr>
              <a:t> Tuple2(a, b); </a:t>
            </a:r>
            <a:b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					</a:t>
            </a:r>
            <a:r>
              <a:rPr lang="en-US" sz="2000" dirty="0">
                <a:latin typeface="Consolas"/>
                <a:cs typeface="Consolas"/>
              </a:rPr>
              <a:t>pair._1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// =&gt; a</a:t>
            </a:r>
            <a:b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					pair._2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// =&gt; b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64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dirty="0"/>
              <a:t>Some Key-Value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865"/>
            <a:ext cx="8318975" cy="3517635"/>
          </a:xfrm>
        </p:spPr>
        <p:txBody>
          <a:bodyPr/>
          <a:lstStyle/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900" dirty="0">
                <a:latin typeface="Lucida Console"/>
                <a:cs typeface="Lucida Console"/>
              </a:rPr>
              <a:t>pets = </a:t>
            </a:r>
            <a:r>
              <a:rPr lang="en-US" sz="1900" dirty="0" err="1">
                <a:latin typeface="Lucida Console"/>
                <a:cs typeface="Lucida Console"/>
              </a:rPr>
              <a:t>sc.parallelize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[(</a:t>
            </a:r>
            <a:r>
              <a:rPr lang="en-US" sz="1900" dirty="0">
                <a:solidFill>
                  <a:srgbClr val="000090"/>
                </a:solidFill>
                <a:latin typeface="Lucida Console"/>
                <a:cs typeface="Lucida Console"/>
              </a:rPr>
              <a:t>“cat”</a:t>
            </a:r>
            <a:r>
              <a:rPr lang="en-US" sz="1900" dirty="0">
                <a:latin typeface="Lucida Console"/>
                <a:cs typeface="Lucida Console"/>
              </a:rPr>
              <a:t>, 1), (</a:t>
            </a:r>
            <a:r>
              <a:rPr lang="en-US" sz="1900" dirty="0">
                <a:solidFill>
                  <a:srgbClr val="000090"/>
                </a:solidFill>
                <a:latin typeface="Lucida Console"/>
                <a:cs typeface="Lucida Console"/>
              </a:rPr>
              <a:t>“dog”</a:t>
            </a:r>
            <a:r>
              <a:rPr lang="en-US" sz="1900" dirty="0">
                <a:latin typeface="Lucida Console"/>
                <a:cs typeface="Lucida Console"/>
              </a:rPr>
              <a:t>, 1), (</a:t>
            </a:r>
            <a:r>
              <a:rPr lang="en-US" sz="1900" dirty="0">
                <a:solidFill>
                  <a:srgbClr val="000090"/>
                </a:solidFill>
                <a:latin typeface="Lucida Console"/>
                <a:cs typeface="Lucida Console"/>
              </a:rPr>
              <a:t>“cat”</a:t>
            </a:r>
            <a:r>
              <a:rPr lang="en-US" sz="1900" dirty="0">
                <a:latin typeface="Lucida Console"/>
                <a:cs typeface="Lucida Console"/>
              </a:rPr>
              <a:t>, 2)])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900" dirty="0" err="1">
                <a:latin typeface="Lucida Console"/>
                <a:cs typeface="Lucida Console"/>
              </a:rPr>
              <a:t>pets.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reduceByKey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cs typeface="Lucida Console"/>
              </a:rPr>
              <a:t>lambda x, y: x + y</a:t>
            </a:r>
            <a:r>
              <a:rPr lang="en-US" sz="1900" dirty="0">
                <a:latin typeface="Lucida Console"/>
                <a:cs typeface="Lucida Console"/>
              </a:rPr>
              <a:t>)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                </a:t>
            </a:r>
            <a:r>
              <a:rPr lang="en-US" sz="1900" dirty="0">
                <a:solidFill>
                  <a:srgbClr val="008040"/>
                </a:solidFill>
                <a:latin typeface="Lucida Console"/>
                <a:cs typeface="Lucida Console"/>
              </a:rPr>
              <a:t># =&gt; {(cat, 3), (dog, 1)}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900" dirty="0" err="1">
                <a:latin typeface="Lucida Console"/>
                <a:cs typeface="Lucida Console"/>
              </a:rPr>
              <a:t>pets.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groupByKey</a:t>
            </a:r>
            <a:r>
              <a:rPr lang="en-US" sz="1900" dirty="0">
                <a:latin typeface="Lucida Console"/>
                <a:cs typeface="Lucida Console"/>
              </a:rPr>
              <a:t>() </a:t>
            </a:r>
            <a:r>
              <a:rPr lang="en-US" sz="1900" dirty="0">
                <a:solidFill>
                  <a:srgbClr val="008040"/>
                </a:solidFill>
                <a:latin typeface="Lucida Console"/>
                <a:cs typeface="Lucida Console"/>
              </a:rPr>
              <a:t># =&gt; {(cat, [1, 2]), (dog, [1])}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900" dirty="0" err="1">
                <a:latin typeface="Lucida Console"/>
                <a:cs typeface="Lucida Console"/>
              </a:rPr>
              <a:t>pets.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sortByKey</a:t>
            </a:r>
            <a:r>
              <a:rPr lang="en-US" sz="1900" dirty="0">
                <a:latin typeface="Lucida Console"/>
                <a:cs typeface="Lucida Console"/>
              </a:rPr>
              <a:t>()  </a:t>
            </a:r>
            <a:r>
              <a:rPr lang="en-US" sz="1900" dirty="0">
                <a:solidFill>
                  <a:srgbClr val="008040"/>
                </a:solidFill>
                <a:latin typeface="Lucida Console"/>
                <a:cs typeface="Lucida Console"/>
              </a:rPr>
              <a:t># =&gt; {(cat, 1), (cat, 2), (dog, 1)}</a:t>
            </a:r>
          </a:p>
          <a:p>
            <a:endParaRPr lang="en-US" sz="1700" dirty="0">
              <a:solidFill>
                <a:srgbClr val="008040"/>
              </a:solidFill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6191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000"/>
            <a:ext cx="8229600" cy="2159000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800" dirty="0">
                <a:latin typeface="Lucida Console"/>
                <a:cs typeface="Lucida Console"/>
              </a:rPr>
              <a:t>lines = </a:t>
            </a:r>
            <a:r>
              <a:rPr lang="en-US" sz="1800" dirty="0" err="1">
                <a:latin typeface="Lucida Console"/>
                <a:cs typeface="Lucida Console"/>
              </a:rPr>
              <a:t>sc.textFile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800" dirty="0" err="1">
                <a:solidFill>
                  <a:srgbClr val="000090"/>
                </a:solidFill>
                <a:latin typeface="Lucida Console"/>
                <a:cs typeface="Lucida Console"/>
              </a:rPr>
              <a:t>hamlet.txt</a:t>
            </a:r>
            <a:r>
              <a:rPr lang="en-US" sz="18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800" dirty="0">
                <a:latin typeface="Lucida Console"/>
                <a:cs typeface="Lucida Console"/>
              </a:rPr>
              <a:t>counts = </a:t>
            </a:r>
            <a:r>
              <a:rPr lang="en-US" sz="1800" dirty="0" err="1">
                <a:latin typeface="Lucida Console"/>
                <a:cs typeface="Lucida Console"/>
              </a:rPr>
              <a:t>lines.</a:t>
            </a:r>
            <a:r>
              <a:rPr lang="en-US" sz="1800" dirty="0" err="1">
                <a:solidFill>
                  <a:srgbClr val="3366FF"/>
                </a:solidFill>
                <a:latin typeface="Lucida Console"/>
                <a:cs typeface="Lucida Console"/>
              </a:rPr>
              <a:t>flatMap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lambda line: </a:t>
            </a:r>
            <a:r>
              <a:rPr lang="en-US" sz="1800" dirty="0" err="1">
                <a:solidFill>
                  <a:srgbClr val="FF0080"/>
                </a:solidFill>
                <a:latin typeface="Lucida Console"/>
                <a:cs typeface="Lucida Console"/>
              </a:rPr>
              <a:t>line.split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(“ 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  <a:br>
              <a:rPr lang="en-US" sz="1800" dirty="0">
                <a:latin typeface="Lucida Console"/>
                <a:cs typeface="Lucida Console"/>
              </a:rPr>
            </a:br>
            <a:r>
              <a:rPr lang="en-US" sz="1800" dirty="0">
                <a:latin typeface="Lucida Console"/>
                <a:cs typeface="Lucida Console"/>
              </a:rPr>
              <a:t>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lambda word =&gt; (word, 1)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  <a:br>
              <a:rPr lang="en-US" sz="1800" dirty="0">
                <a:latin typeface="Lucida Console"/>
                <a:cs typeface="Lucida Console"/>
              </a:rPr>
            </a:br>
            <a:r>
              <a:rPr lang="en-US" sz="1800" dirty="0">
                <a:latin typeface="Lucida Console"/>
                <a:cs typeface="Lucida Console"/>
              </a:rPr>
              <a:t>              .</a:t>
            </a:r>
            <a:r>
              <a:rPr lang="en-US" sz="1800" dirty="0" err="1">
                <a:solidFill>
                  <a:srgbClr val="3366FF"/>
                </a:solidFill>
                <a:latin typeface="Lucida Console"/>
                <a:cs typeface="Lucida Console"/>
              </a:rPr>
              <a:t>reduceByKey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lambda x, y: x + y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  <a:br>
              <a:rPr lang="en-US" sz="1800" dirty="0">
                <a:latin typeface="Lucida Console"/>
                <a:cs typeface="Lucida Console"/>
              </a:rPr>
            </a:br>
            <a:r>
              <a:rPr lang="en-US" sz="1800" dirty="0">
                <a:latin typeface="Lucida Console"/>
                <a:cs typeface="Lucida Console"/>
              </a:rPr>
              <a:t>					</a:t>
            </a:r>
            <a:r>
              <a:rPr lang="en-US" sz="1800" dirty="0">
                <a:latin typeface="Lucida Console"/>
              </a:rPr>
              <a:t>.</a:t>
            </a:r>
            <a:r>
              <a:rPr lang="en-US" sz="1800" dirty="0" err="1">
                <a:latin typeface="Lucida Console"/>
              </a:rPr>
              <a:t>saveAsTextFile</a:t>
            </a:r>
            <a:r>
              <a:rPr lang="en-US" sz="1800" dirty="0">
                <a:latin typeface="Lucida Console"/>
              </a:rPr>
              <a:t>(“results”)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454283"/>
            <a:ext cx="8229600" cy="952500"/>
          </a:xfrm>
        </p:spPr>
        <p:txBody>
          <a:bodyPr/>
          <a:lstStyle/>
          <a:p>
            <a:r>
              <a:rPr lang="en-US" sz="5500" dirty="0"/>
              <a:t>Word Count (Python)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007894" y="3367661"/>
            <a:ext cx="6642533" cy="1999884"/>
            <a:chOff x="1364823" y="4724400"/>
            <a:chExt cx="5926182" cy="2271589"/>
          </a:xfrm>
        </p:grpSpPr>
        <p:sp>
          <p:nvSpPr>
            <p:cNvPr id="5" name="TextBox 4"/>
            <p:cNvSpPr txBox="1"/>
            <p:nvPr/>
          </p:nvSpPr>
          <p:spPr>
            <a:xfrm>
              <a:off x="1364823" y="5080000"/>
              <a:ext cx="1091476" cy="454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“to be or”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64823" y="6146741"/>
              <a:ext cx="1197127" cy="454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“not to be”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56599" y="4724400"/>
              <a:ext cx="588070" cy="1153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“to”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“be”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“or”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56599" y="5842337"/>
              <a:ext cx="668157" cy="1153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“not”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“to”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“be”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1126" y="4724400"/>
              <a:ext cx="747082" cy="1153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(to, 1)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(be, 1)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(or, 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61126" y="5842337"/>
              <a:ext cx="830544" cy="1153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(not, 1)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(to, 1)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(be, 1)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0461" y="4885074"/>
              <a:ext cx="830544" cy="804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(be, 2)</a:t>
              </a:r>
              <a:br>
                <a:rPr lang="en-US" sz="2000" dirty="0">
                  <a:latin typeface="Corbel"/>
                  <a:cs typeface="Corbel"/>
                </a:rPr>
              </a:br>
              <a:r>
                <a:rPr lang="en-US" sz="2000" dirty="0">
                  <a:latin typeface="Corbel"/>
                  <a:cs typeface="Corbel"/>
                </a:rPr>
                <a:t>(not, 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60461" y="6001851"/>
              <a:ext cx="726412" cy="804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rbel"/>
                  <a:cs typeface="Corbel"/>
                </a:rPr>
                <a:t>(or, 1)</a:t>
              </a:r>
            </a:p>
            <a:p>
              <a:r>
                <a:rPr lang="en-US" sz="2000" dirty="0">
                  <a:latin typeface="Corbel"/>
                  <a:cs typeface="Corbel"/>
                </a:rPr>
                <a:t>(to, 2)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18918" y="5287749"/>
              <a:ext cx="67054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518918" y="6357863"/>
              <a:ext cx="67054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973353" y="5264150"/>
              <a:ext cx="67054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973353" y="6400800"/>
              <a:ext cx="67054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640793" y="5219821"/>
              <a:ext cx="764090" cy="112563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640793" y="5215684"/>
              <a:ext cx="764090" cy="10176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5640793" y="5311916"/>
              <a:ext cx="764090" cy="111743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5640793" y="6340732"/>
              <a:ext cx="764090" cy="101027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29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587500"/>
            <a:ext cx="58420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ndale Mono"/>
                <a:cs typeface="Andale Mono"/>
              </a:rPr>
              <a:t>textFile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Andale Mono"/>
                <a:cs typeface="Andale Mono"/>
              </a:rPr>
              <a:t>sc.textFile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(“hamlet.txt”)</a:t>
            </a:r>
          </a:p>
          <a:p>
            <a:endParaRPr lang="en-US" sz="200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Andale Mono"/>
                <a:cs typeface="Andale Mono"/>
              </a:rPr>
              <a:t>textFile</a:t>
            </a:r>
            <a:endParaRPr lang="en-US" sz="200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2000" dirty="0">
                <a:solidFill>
                  <a:srgbClr val="3366FF"/>
                </a:solidFill>
                <a:latin typeface="Lucida Console"/>
              </a:rPr>
              <a:t>.</a:t>
            </a:r>
            <a:r>
              <a:rPr lang="en-US" sz="2000" dirty="0" err="1">
                <a:solidFill>
                  <a:srgbClr val="3366FF"/>
                </a:solidFill>
                <a:latin typeface="Lucida Console"/>
              </a:rPr>
              <a:t>flatMap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(line =&gt; tokenize(line))</a:t>
            </a:r>
          </a:p>
          <a:p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2000" dirty="0">
                <a:solidFill>
                  <a:srgbClr val="3366FF"/>
                </a:solidFill>
                <a:latin typeface="Lucida Console"/>
              </a:rPr>
              <a:t>.map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(word =&gt; (word, 1))</a:t>
            </a:r>
          </a:p>
          <a:p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sz="2000" dirty="0">
                <a:solidFill>
                  <a:srgbClr val="3366FF"/>
                </a:solidFill>
                <a:latin typeface="Lucida Console"/>
              </a:rPr>
              <a:t>.</a:t>
            </a:r>
            <a:r>
              <a:rPr lang="en-US" sz="2000" dirty="0" err="1">
                <a:solidFill>
                  <a:srgbClr val="3366FF"/>
                </a:solidFill>
                <a:latin typeface="Lucida Console"/>
              </a:rPr>
              <a:t>reduceByKey</a:t>
            </a:r>
            <a:r>
              <a:rPr lang="es-ES_tradnl" sz="2000" dirty="0">
                <a:solidFill>
                  <a:srgbClr val="000000"/>
                </a:solidFill>
                <a:latin typeface="Andale Mono"/>
                <a:cs typeface="Andale Mono"/>
              </a:rPr>
              <a:t>((x, y) =&gt; x + y)</a:t>
            </a:r>
            <a:endParaRPr lang="en-US" sz="2000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  .</a:t>
            </a:r>
            <a:r>
              <a:rPr lang="en-US" sz="2000" dirty="0" err="1">
                <a:solidFill>
                  <a:srgbClr val="000000"/>
                </a:solidFill>
                <a:latin typeface="Andale Mono"/>
                <a:cs typeface="Andale Mono"/>
              </a:rPr>
              <a:t>saveAsTextFile</a:t>
            </a:r>
            <a:r>
              <a:rPr lang="en-US" sz="2000" dirty="0">
                <a:solidFill>
                  <a:srgbClr val="000000"/>
                </a:solidFill>
                <a:latin typeface="Andale Mono"/>
                <a:cs typeface="Andale Mono"/>
              </a:rPr>
              <a:t>(“results”)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B561C56-40CB-420B-8926-91C67AB80571}"/>
              </a:ext>
            </a:extLst>
          </p:cNvPr>
          <p:cNvSpPr txBox="1">
            <a:spLocks/>
          </p:cNvSpPr>
          <p:nvPr/>
        </p:nvSpPr>
        <p:spPr>
          <a:xfrm>
            <a:off x="457200" y="454283"/>
            <a:ext cx="8229600" cy="9525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5500" dirty="0">
                <a:latin typeface="Open Sans" panose="020B0606030504020204" pitchFamily="34" charset="0"/>
              </a:rPr>
              <a:t>Word Count (Scala)</a:t>
            </a:r>
          </a:p>
        </p:txBody>
      </p:sp>
    </p:spTree>
    <p:extLst>
      <p:ext uri="{BB962C8B-B14F-4D97-AF65-F5344CB8AC3E}">
        <p14:creationId xmlns:p14="http://schemas.microsoft.com/office/powerpoint/2010/main" val="43431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3080" y="1524001"/>
            <a:ext cx="6477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val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textFile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sc.textFile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(“hamlet.txt”)</a:t>
            </a:r>
          </a:p>
          <a:p>
            <a:endParaRPr lang="en-US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textFile</a:t>
            </a:r>
            <a:endParaRPr lang="en-US" dirty="0">
              <a:solidFill>
                <a:srgbClr val="000000"/>
              </a:solidFill>
              <a:latin typeface="Andale Mono"/>
              <a:cs typeface="Andale Mono"/>
            </a:endParaRPr>
          </a:p>
          <a:p>
            <a:r>
              <a:rPr lang="en-US" dirty="0">
                <a:solidFill>
                  <a:srgbClr val="3366FF"/>
                </a:solidFill>
                <a:latin typeface="Lucida Console"/>
              </a:rPr>
              <a:t> .map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(object mapper {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map(key: Long, value: Text) =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  tokenize(value).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(word =&gt; write(word, 1))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})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</a:t>
            </a:r>
            <a:r>
              <a:rPr lang="en-US" dirty="0">
                <a:solidFill>
                  <a:srgbClr val="3366FF"/>
                </a:solidFill>
                <a:latin typeface="Lucida Console"/>
              </a:rPr>
              <a:t>.reduce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(object reducer {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def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reduce(key: Text, values: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Iterable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Int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]) = {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var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sum = 0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  for (value &lt;- values) sum += value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  write(key, sum)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  })</a:t>
            </a:r>
          </a:p>
          <a:p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  .</a:t>
            </a:r>
            <a:r>
              <a:rPr lang="en-US" dirty="0" err="1">
                <a:solidFill>
                  <a:srgbClr val="000000"/>
                </a:solidFill>
                <a:latin typeface="Andale Mono"/>
                <a:cs typeface="Andale Mono"/>
              </a:rPr>
              <a:t>saveAsTextFile</a:t>
            </a:r>
            <a:r>
              <a:rPr lang="en-US" dirty="0">
                <a:solidFill>
                  <a:srgbClr val="000000"/>
                </a:solidFill>
                <a:latin typeface="Andale Mono"/>
                <a:cs typeface="Andale Mono"/>
              </a:rPr>
              <a:t>(“results)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4924951F-AFFF-488E-A080-ECE54B3C20EE}"/>
              </a:ext>
            </a:extLst>
          </p:cNvPr>
          <p:cNvSpPr txBox="1">
            <a:spLocks/>
          </p:cNvSpPr>
          <p:nvPr/>
        </p:nvSpPr>
        <p:spPr>
          <a:xfrm>
            <a:off x="457200" y="454283"/>
            <a:ext cx="8229600" cy="9525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5500" dirty="0">
                <a:latin typeface="Open Sans" panose="020B0606030504020204" pitchFamily="34" charset="0"/>
              </a:rPr>
              <a:t>Word Count (Java)</a:t>
            </a:r>
          </a:p>
        </p:txBody>
      </p:sp>
    </p:spTree>
    <p:extLst>
      <p:ext uri="{BB962C8B-B14F-4D97-AF65-F5344CB8AC3E}">
        <p14:creationId xmlns:p14="http://schemas.microsoft.com/office/powerpoint/2010/main" val="3032122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Other Key-Value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55" y="1392812"/>
            <a:ext cx="8318975" cy="4022134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600" dirty="0">
                <a:latin typeface="Lucida Console"/>
                <a:cs typeface="Lucida Console"/>
              </a:rPr>
              <a:t>visits = </a:t>
            </a:r>
            <a:r>
              <a:rPr lang="en-US" sz="1600" dirty="0" err="1">
                <a:latin typeface="Lucida Console"/>
                <a:cs typeface="Lucida Console"/>
              </a:rPr>
              <a:t>sc.parallelize</a:t>
            </a:r>
            <a:r>
              <a:rPr lang="en-US" sz="1600" dirty="0">
                <a:latin typeface="Lucida Console"/>
                <a:cs typeface="Lucida Console"/>
              </a:rPr>
              <a:t>([ (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600" dirty="0" err="1">
                <a:solidFill>
                  <a:srgbClr val="00009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600" dirty="0">
                <a:latin typeface="Lucida Console"/>
                <a:cs typeface="Lucida Console"/>
              </a:rPr>
              <a:t>,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 “1.2.3.4”</a:t>
            </a:r>
            <a:r>
              <a:rPr lang="en-US" sz="1600" dirty="0">
                <a:latin typeface="Lucida Console"/>
                <a:cs typeface="Lucida Console"/>
              </a:rPr>
              <a:t>),</a:t>
            </a:r>
            <a:br>
              <a:rPr lang="en-US" sz="1600" dirty="0">
                <a:latin typeface="Lucida Console"/>
                <a:cs typeface="Lucida Console"/>
              </a:rPr>
            </a:br>
            <a:r>
              <a:rPr lang="en-US" sz="1600" dirty="0">
                <a:latin typeface="Lucida Console"/>
                <a:cs typeface="Lucida Console"/>
              </a:rPr>
              <a:t>                          (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600" dirty="0" err="1">
                <a:solidFill>
                  <a:srgbClr val="000090"/>
                </a:solidFill>
                <a:latin typeface="Lucida Console"/>
                <a:cs typeface="Lucida Console"/>
              </a:rPr>
              <a:t>about.html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Lucida Console"/>
                <a:cs typeface="Lucida Console"/>
              </a:rPr>
              <a:t>,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 “3.4.5.6”</a:t>
            </a:r>
            <a:r>
              <a:rPr lang="en-US" sz="1600" dirty="0">
                <a:latin typeface="Lucida Console"/>
                <a:cs typeface="Lucida Console"/>
              </a:rPr>
              <a:t>),</a:t>
            </a:r>
            <a:br>
              <a:rPr lang="en-US" sz="1600" dirty="0">
                <a:latin typeface="Lucida Console"/>
                <a:cs typeface="Lucida Console"/>
              </a:rPr>
            </a:br>
            <a:r>
              <a:rPr lang="en-US" sz="1600" dirty="0">
                <a:latin typeface="Lucida Console"/>
                <a:cs typeface="Lucida Console"/>
              </a:rPr>
              <a:t>                          (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600" dirty="0" err="1">
                <a:solidFill>
                  <a:srgbClr val="00009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Lucida Console"/>
                <a:cs typeface="Lucida Console"/>
              </a:rPr>
              <a:t>,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 “1.3.3.1”</a:t>
            </a:r>
            <a:r>
              <a:rPr lang="en-US" sz="1600" dirty="0">
                <a:latin typeface="Lucida Console"/>
                <a:cs typeface="Lucida Console"/>
              </a:rPr>
              <a:t>) ])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600" dirty="0">
              <a:latin typeface="Lucida Console"/>
              <a:cs typeface="Lucida Console"/>
            </a:endParaRP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600" dirty="0" err="1">
                <a:latin typeface="Lucida Console"/>
                <a:cs typeface="Lucida Console"/>
              </a:rPr>
              <a:t>pageNames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err="1">
                <a:latin typeface="Lucida Console"/>
                <a:cs typeface="Lucida Console"/>
              </a:rPr>
              <a:t>sc.parallelize</a:t>
            </a:r>
            <a:r>
              <a:rPr lang="en-US" sz="1600" dirty="0">
                <a:latin typeface="Lucida Console"/>
                <a:cs typeface="Lucida Console"/>
              </a:rPr>
              <a:t>([ (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600" dirty="0" err="1">
                <a:solidFill>
                  <a:srgbClr val="00009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600" dirty="0">
                <a:latin typeface="Lucida Console"/>
                <a:cs typeface="Lucida Console"/>
              </a:rPr>
              <a:t>, 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“Home”</a:t>
            </a:r>
            <a:r>
              <a:rPr lang="en-US" sz="1600" dirty="0">
                <a:latin typeface="Lucida Console"/>
                <a:cs typeface="Lucida Console"/>
              </a:rPr>
              <a:t>),</a:t>
            </a:r>
            <a:br>
              <a:rPr lang="en-US" sz="1600" dirty="0">
                <a:latin typeface="Lucida Console"/>
                <a:cs typeface="Lucida Console"/>
              </a:rPr>
            </a:br>
            <a:r>
              <a:rPr lang="en-US" sz="1600" dirty="0">
                <a:latin typeface="Lucida Console"/>
                <a:cs typeface="Lucida Console"/>
              </a:rPr>
              <a:t>                             (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</a:t>
            </a:r>
            <a:r>
              <a:rPr lang="en-US" sz="1600" dirty="0" err="1">
                <a:solidFill>
                  <a:srgbClr val="000090"/>
                </a:solidFill>
                <a:latin typeface="Lucida Console"/>
                <a:cs typeface="Lucida Console"/>
              </a:rPr>
              <a:t>about.html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”</a:t>
            </a:r>
            <a:r>
              <a:rPr lang="en-US" sz="1600" dirty="0">
                <a:latin typeface="Lucida Console"/>
                <a:cs typeface="Lucida Console"/>
              </a:rPr>
              <a:t>, </a:t>
            </a:r>
            <a:r>
              <a:rPr lang="en-US" sz="1600" dirty="0">
                <a:solidFill>
                  <a:srgbClr val="000090"/>
                </a:solidFill>
                <a:latin typeface="Lucida Console"/>
                <a:cs typeface="Lucida Console"/>
              </a:rPr>
              <a:t>“About”</a:t>
            </a:r>
            <a:r>
              <a:rPr lang="en-US" sz="1600" dirty="0">
                <a:latin typeface="Lucida Console"/>
                <a:cs typeface="Lucida Console"/>
              </a:rPr>
              <a:t>) ])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600" dirty="0">
              <a:latin typeface="Lucida Console"/>
              <a:cs typeface="Lucida Console"/>
            </a:endParaRP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600" dirty="0" err="1">
                <a:latin typeface="Lucida Console"/>
                <a:cs typeface="Lucida Console"/>
              </a:rPr>
              <a:t>visits.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join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pageNames</a:t>
            </a:r>
            <a:r>
              <a:rPr lang="en-US" sz="1600" dirty="0">
                <a:latin typeface="Lucida Console"/>
                <a:cs typeface="Lucida Console"/>
              </a:rPr>
              <a:t>) </a:t>
            </a:r>
            <a:b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</a:b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# (“</a:t>
            </a:r>
            <a:r>
              <a:rPr lang="en-US" sz="1600" dirty="0" err="1">
                <a:solidFill>
                  <a:srgbClr val="00804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”, (“1.2.3.4”, “Home”))</a:t>
            </a:r>
            <a:b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</a:b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# (“</a:t>
            </a:r>
            <a:r>
              <a:rPr lang="en-US" sz="1600" dirty="0" err="1">
                <a:solidFill>
                  <a:srgbClr val="00804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”, (“1.3.3.1”, “Home”))</a:t>
            </a:r>
            <a:b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</a:b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# (“</a:t>
            </a:r>
            <a:r>
              <a:rPr lang="en-US" sz="1600" dirty="0" err="1">
                <a:solidFill>
                  <a:srgbClr val="008040"/>
                </a:solidFill>
                <a:latin typeface="Lucida Console"/>
                <a:cs typeface="Lucida Console"/>
              </a:rPr>
              <a:t>about.html</a:t>
            </a: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”, (“3.4.5.6”, “About”))</a:t>
            </a: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endParaRPr lang="en-US" sz="1600" dirty="0">
              <a:latin typeface="Lucida Console"/>
              <a:cs typeface="Lucida Console"/>
            </a:endParaRPr>
          </a:p>
          <a:p>
            <a:pPr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1600" dirty="0" err="1">
                <a:latin typeface="Lucida Console"/>
                <a:cs typeface="Lucida Console"/>
              </a:rPr>
              <a:t>visits.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cogroup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 err="1">
                <a:latin typeface="Lucida Console"/>
                <a:cs typeface="Lucida Console"/>
              </a:rPr>
              <a:t>pageNames</a:t>
            </a:r>
            <a:r>
              <a:rPr lang="en-US" sz="1600" dirty="0">
                <a:latin typeface="Lucida Console"/>
                <a:cs typeface="Lucida Console"/>
              </a:rPr>
              <a:t>) </a:t>
            </a:r>
            <a:b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</a:b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# (“</a:t>
            </a:r>
            <a:r>
              <a:rPr lang="en-US" sz="1600" dirty="0" err="1">
                <a:solidFill>
                  <a:srgbClr val="008040"/>
                </a:solidFill>
                <a:latin typeface="Lucida Console"/>
                <a:cs typeface="Lucida Console"/>
              </a:rPr>
              <a:t>index.html</a:t>
            </a: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”, ([“1.2.3.4”, “1.3.3.1”], [“Home”]))</a:t>
            </a:r>
            <a:b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</a:b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# (“</a:t>
            </a:r>
            <a:r>
              <a:rPr lang="en-US" sz="1600" dirty="0" err="1">
                <a:solidFill>
                  <a:srgbClr val="008040"/>
                </a:solidFill>
                <a:latin typeface="Lucida Console"/>
                <a:cs typeface="Lucida Console"/>
              </a:rPr>
              <a:t>about.html</a:t>
            </a:r>
            <a:r>
              <a:rPr lang="en-US" sz="1600" dirty="0">
                <a:solidFill>
                  <a:srgbClr val="008040"/>
                </a:solidFill>
                <a:latin typeface="Lucida Console"/>
                <a:cs typeface="Lucida Console"/>
              </a:rPr>
              <a:t>”, ([“3.4.5.6”], [“About”]))</a:t>
            </a:r>
          </a:p>
        </p:txBody>
      </p:sp>
    </p:spTree>
    <p:extLst>
      <p:ext uri="{BB962C8B-B14F-4D97-AF65-F5344CB8AC3E}">
        <p14:creationId xmlns:p14="http://schemas.microsoft.com/office/powerpoint/2010/main" val="975566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Setting the Level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the pair RDD operations take an optional second parameter for number of tasks</a:t>
            </a:r>
          </a:p>
          <a:p>
            <a:pPr marL="0" indent="0">
              <a:buNone/>
            </a:pPr>
            <a:endParaRPr lang="en-US" dirty="0"/>
          </a:p>
          <a:p>
            <a:pPr lvl="1"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000" dirty="0" err="1">
                <a:solidFill>
                  <a:prstClr val="black"/>
                </a:solidFill>
                <a:latin typeface="Lucida Console"/>
                <a:cs typeface="Lucida Console"/>
              </a:rPr>
              <a:t>words.</a:t>
            </a:r>
            <a:r>
              <a:rPr lang="en-US" sz="2000" dirty="0" err="1">
                <a:solidFill>
                  <a:srgbClr val="3366FF"/>
                </a:solidFill>
                <a:latin typeface="Lucida Console"/>
                <a:cs typeface="Lucida Console"/>
              </a:rPr>
              <a:t>reduceByKey</a:t>
            </a:r>
            <a:r>
              <a:rPr lang="en-US" sz="2000" dirty="0">
                <a:solidFill>
                  <a:prstClr val="black"/>
                </a:solidFill>
                <a:latin typeface="Lucida Console"/>
                <a:cs typeface="Lucida Console"/>
              </a:rPr>
              <a:t>(</a:t>
            </a:r>
            <a:r>
              <a:rPr lang="en-US" sz="2000" dirty="0">
                <a:solidFill>
                  <a:srgbClr val="FF0080"/>
                </a:solidFill>
                <a:latin typeface="Lucida Console"/>
                <a:cs typeface="Lucida Console"/>
              </a:rPr>
              <a:t>lambda x, y: x + y</a:t>
            </a:r>
            <a:r>
              <a:rPr lang="en-US" sz="2000" dirty="0">
                <a:latin typeface="Lucida Console"/>
                <a:cs typeface="Lucida Console"/>
              </a:rPr>
              <a:t>, 5</a:t>
            </a:r>
            <a:r>
              <a:rPr lang="en-US" sz="2000" dirty="0">
                <a:solidFill>
                  <a:prstClr val="black"/>
                </a:solidFill>
                <a:latin typeface="Lucida Console"/>
                <a:cs typeface="Lucida Console"/>
              </a:rPr>
              <a:t>)</a:t>
            </a:r>
            <a:endParaRPr lang="en-US" sz="20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lvl="1"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000" dirty="0" err="1">
                <a:solidFill>
                  <a:prstClr val="black"/>
                </a:solidFill>
                <a:latin typeface="Lucida Console"/>
                <a:cs typeface="Lucida Console"/>
              </a:rPr>
              <a:t>words.</a:t>
            </a:r>
            <a:r>
              <a:rPr lang="en-US" sz="2000" dirty="0" err="1">
                <a:solidFill>
                  <a:srgbClr val="3366FF"/>
                </a:solidFill>
                <a:latin typeface="Lucida Console"/>
                <a:cs typeface="Lucida Console"/>
              </a:rPr>
              <a:t>groupByKey</a:t>
            </a:r>
            <a:r>
              <a:rPr lang="en-US" sz="2000" dirty="0">
                <a:solidFill>
                  <a:prstClr val="black"/>
                </a:solidFill>
                <a:latin typeface="Lucida Console"/>
                <a:cs typeface="Lucida Console"/>
              </a:rPr>
              <a:t>(5)</a:t>
            </a:r>
            <a:endParaRPr lang="en-US" sz="2000" dirty="0">
              <a:solidFill>
                <a:srgbClr val="008040"/>
              </a:solidFill>
              <a:latin typeface="Lucida Console"/>
              <a:cs typeface="Lucida Console"/>
            </a:endParaRPr>
          </a:p>
          <a:p>
            <a:pPr lvl="1">
              <a:buClr>
                <a:schemeClr val="bg1">
                  <a:lumMod val="75000"/>
                </a:schemeClr>
              </a:buClr>
              <a:buFont typeface="Lucida Grande"/>
              <a:buChar char="&gt;"/>
            </a:pPr>
            <a:r>
              <a:rPr lang="en-US" sz="2000" dirty="0" err="1">
                <a:solidFill>
                  <a:prstClr val="black"/>
                </a:solidFill>
                <a:latin typeface="Lucida Console"/>
                <a:cs typeface="Lucida Console"/>
              </a:rPr>
              <a:t>visits.</a:t>
            </a:r>
            <a:r>
              <a:rPr lang="en-US" sz="2000" dirty="0" err="1">
                <a:solidFill>
                  <a:srgbClr val="3366FF"/>
                </a:solidFill>
                <a:latin typeface="Lucida Console"/>
                <a:cs typeface="Lucida Console"/>
              </a:rPr>
              <a:t>join</a:t>
            </a:r>
            <a:r>
              <a:rPr lang="en-US" sz="2000" dirty="0">
                <a:solidFill>
                  <a:prstClr val="black"/>
                </a:solidFill>
                <a:latin typeface="Lucida Console"/>
                <a:cs typeface="Lucida Console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Lucida Console"/>
                <a:cs typeface="Lucida Console"/>
              </a:rPr>
              <a:t>pageViews</a:t>
            </a:r>
            <a:r>
              <a:rPr lang="en-US" sz="2000" dirty="0">
                <a:solidFill>
                  <a:prstClr val="black"/>
                </a:solidFill>
                <a:latin typeface="Lucida Console"/>
                <a:cs typeface="Lucida Console"/>
              </a:rPr>
              <a:t>, 5)</a:t>
            </a:r>
          </a:p>
        </p:txBody>
      </p:sp>
    </p:spTree>
    <p:extLst>
      <p:ext uri="{BB962C8B-B14F-4D97-AF65-F5344CB8AC3E}">
        <p14:creationId xmlns:p14="http://schemas.microsoft.com/office/powerpoint/2010/main" val="332271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Spark?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490623" y="3315768"/>
            <a:ext cx="4040188" cy="53313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6600"/>
                </a:solidFill>
              </a:rPr>
              <a:t>Efficient</a:t>
            </a:r>
            <a:endParaRPr lang="en-US" sz="4000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8341" y="3894659"/>
            <a:ext cx="4040188" cy="1723049"/>
          </a:xfrm>
        </p:spPr>
        <p:txBody>
          <a:bodyPr/>
          <a:lstStyle/>
          <a:p>
            <a:r>
              <a:rPr lang="en-US" sz="3200" dirty="0"/>
              <a:t>General execution graphs</a:t>
            </a:r>
          </a:p>
          <a:p>
            <a:r>
              <a:rPr lang="en-US" sz="3200" dirty="0"/>
              <a:t>In-memory storage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4656168" y="3315768"/>
            <a:ext cx="4041775" cy="53313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6600"/>
                </a:solidFill>
              </a:rPr>
              <a:t>Usable</a:t>
            </a:r>
            <a:endParaRPr lang="en-US" sz="40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56168" y="3905632"/>
            <a:ext cx="4041775" cy="152977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Rich APIs in Java, </a:t>
            </a:r>
            <a:r>
              <a:rPr lang="en-US" sz="3200" dirty="0" err="1"/>
              <a:t>Scala</a:t>
            </a:r>
            <a:r>
              <a:rPr lang="en-US" sz="3200" dirty="0"/>
              <a:t>, Python</a:t>
            </a:r>
          </a:p>
          <a:p>
            <a:r>
              <a:rPr lang="en-US" sz="3200" dirty="0"/>
              <a:t>Interactive shell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879" y="2158804"/>
            <a:ext cx="8354733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6922" y="1074688"/>
            <a:ext cx="79028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Fast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 and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Expressive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 Cluster Computing </a:t>
            </a:r>
            <a:b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Engine Compatible with Apache Hadoop</a:t>
            </a:r>
          </a:p>
        </p:txBody>
      </p:sp>
      <p:sp>
        <p:nvSpPr>
          <p:cNvPr id="24" name="Rounded Rectangle 23"/>
          <p:cNvSpPr/>
          <p:nvPr/>
        </p:nvSpPr>
        <p:spPr>
          <a:xfrm rot="634753">
            <a:off x="5715867" y="2837298"/>
            <a:ext cx="2784268" cy="556186"/>
          </a:xfrm>
          <a:prstGeom prst="roundRect">
            <a:avLst/>
          </a:prstGeom>
          <a:solidFill>
            <a:schemeClr val="bg1">
              <a:lumMod val="85000"/>
              <a:alpha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4000" b="1" dirty="0">
                <a:solidFill>
                  <a:srgbClr val="FF6600"/>
                </a:solidFill>
                <a:latin typeface="Corbel"/>
                <a:cs typeface="Corbel"/>
              </a:rPr>
              <a:t>2-5× </a:t>
            </a:r>
            <a:r>
              <a:rPr lang="en-US" sz="2800" dirty="0">
                <a:solidFill>
                  <a:srgbClr val="FF6600"/>
                </a:solidFill>
                <a:latin typeface="Corbel"/>
                <a:cs typeface="Corbel"/>
              </a:rPr>
              <a:t>less code</a:t>
            </a:r>
          </a:p>
        </p:txBody>
      </p:sp>
      <p:sp>
        <p:nvSpPr>
          <p:cNvPr id="25" name="Rounded Rectangle 24"/>
          <p:cNvSpPr/>
          <p:nvPr/>
        </p:nvSpPr>
        <p:spPr>
          <a:xfrm rot="531739">
            <a:off x="823452" y="2336488"/>
            <a:ext cx="3778962" cy="990676"/>
          </a:xfrm>
          <a:prstGeom prst="roundRect">
            <a:avLst/>
          </a:prstGeom>
          <a:solidFill>
            <a:schemeClr val="bg1">
              <a:lumMod val="85000"/>
              <a:alpha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en-US" sz="2400" dirty="0">
                <a:solidFill>
                  <a:srgbClr val="FF6600"/>
                </a:solidFill>
                <a:latin typeface="Corbel"/>
                <a:cs typeface="Corbel"/>
              </a:rPr>
              <a:t>Up to </a:t>
            </a:r>
            <a:r>
              <a:rPr lang="en-US" sz="4000" b="1" dirty="0">
                <a:solidFill>
                  <a:srgbClr val="FF6600"/>
                </a:solidFill>
                <a:latin typeface="Corbel"/>
                <a:cs typeface="Corbel"/>
              </a:rPr>
              <a:t>10×</a:t>
            </a:r>
            <a:r>
              <a:rPr lang="en-US" sz="2400" dirty="0">
                <a:solidFill>
                  <a:srgbClr val="FF6600"/>
                </a:solidFill>
                <a:latin typeface="Corbel"/>
                <a:cs typeface="Corbel"/>
              </a:rPr>
              <a:t> faster on disk,</a:t>
            </a:r>
            <a:br>
              <a:rPr lang="en-US" sz="2400" dirty="0">
                <a:solidFill>
                  <a:srgbClr val="FF6600"/>
                </a:solidFill>
                <a:latin typeface="Corbel"/>
                <a:cs typeface="Corbel"/>
              </a:rPr>
            </a:br>
            <a:r>
              <a:rPr lang="en-US" sz="4000" b="1" dirty="0">
                <a:solidFill>
                  <a:srgbClr val="FF6600"/>
                </a:solidFill>
                <a:latin typeface="Corbel"/>
                <a:cs typeface="Corbel"/>
              </a:rPr>
              <a:t>100×</a:t>
            </a:r>
            <a:r>
              <a:rPr lang="en-US" sz="3200" b="1" dirty="0">
                <a:solidFill>
                  <a:srgbClr val="FF6600"/>
                </a:solidFill>
                <a:latin typeface="Corbel"/>
                <a:cs typeface="Corbel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orbel"/>
                <a:cs typeface="Corbel"/>
              </a:rPr>
              <a:t>in memory</a:t>
            </a:r>
          </a:p>
        </p:txBody>
      </p:sp>
    </p:spTree>
    <p:extLst>
      <p:ext uri="{BB962C8B-B14F-4D97-AF65-F5344CB8AC3E}">
        <p14:creationId xmlns:p14="http://schemas.microsoft.com/office/powerpoint/2010/main" val="31475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457200" y="484990"/>
            <a:ext cx="8229600" cy="9525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Under The Hood: DAG Scheduler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270892" y="1639495"/>
            <a:ext cx="3158109" cy="3587303"/>
          </a:xfrm>
        </p:spPr>
        <p:txBody>
          <a:bodyPr>
            <a:normAutofit fontScale="92500"/>
          </a:bodyPr>
          <a:lstStyle/>
          <a:p>
            <a:r>
              <a:rPr lang="en-US" sz="2700" dirty="0">
                <a:ea typeface="ＭＳ Ｐゴシック" charset="-128"/>
                <a:cs typeface="ＭＳ Ｐゴシック" charset="-128"/>
              </a:rPr>
              <a:t>General task graphs</a:t>
            </a: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Automatically pipelines functions</a:t>
            </a: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Data locality aware</a:t>
            </a: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Partitioning aware</a:t>
            </a:r>
            <a:br>
              <a:rPr lang="en-US" sz="2700" dirty="0">
                <a:ea typeface="ＭＳ Ｐゴシック" charset="-128"/>
                <a:cs typeface="ＭＳ Ｐゴシック" charset="-128"/>
              </a:rPr>
            </a:br>
            <a:r>
              <a:rPr lang="en-US" sz="2700" dirty="0">
                <a:ea typeface="ＭＳ Ｐゴシック" charset="-128"/>
                <a:cs typeface="ＭＳ Ｐゴシック" charset="-128"/>
              </a:rPr>
              <a:t>to avoid shuffles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495353" y="5215469"/>
            <a:ext cx="393158" cy="214233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85728" y="5158618"/>
            <a:ext cx="189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rPr>
              <a:t>= cached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rPr>
              <a:t>partition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cs typeface="Corbe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07898" y="5089670"/>
            <a:ext cx="450658" cy="498331"/>
            <a:chOff x="4181818" y="5897146"/>
            <a:chExt cx="571867" cy="777635"/>
          </a:xfrm>
        </p:grpSpPr>
        <p:sp>
          <p:nvSpPr>
            <p:cNvPr id="81" name="Rounded Rectangle 80"/>
            <p:cNvSpPr/>
            <p:nvPr/>
          </p:nvSpPr>
          <p:spPr>
            <a:xfrm>
              <a:off x="4181818" y="5897146"/>
              <a:ext cx="571867" cy="777635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272291" y="5975435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4272291" y="632727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472880" y="5158618"/>
            <a:ext cx="79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rPr>
              <a:t>= RDD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29001" y="1678924"/>
            <a:ext cx="5376333" cy="3147865"/>
            <a:chOff x="3392904" y="2014709"/>
            <a:chExt cx="5412429" cy="3777438"/>
          </a:xfrm>
        </p:grpSpPr>
        <p:sp>
          <p:nvSpPr>
            <p:cNvPr id="171" name="Rounded Rectangle 170"/>
            <p:cNvSpPr/>
            <p:nvPr/>
          </p:nvSpPr>
          <p:spPr>
            <a:xfrm>
              <a:off x="3392904" y="2014709"/>
              <a:ext cx="5412429" cy="3777438"/>
            </a:xfrm>
            <a:prstGeom prst="roundRect">
              <a:avLst>
                <a:gd name="adj" fmla="val 3827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3550531" y="2156004"/>
              <a:ext cx="1749946" cy="1319458"/>
            </a:xfrm>
            <a:prstGeom prst="roundRect">
              <a:avLst>
                <a:gd name="adj" fmla="val 9052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550531" y="3646093"/>
              <a:ext cx="3732854" cy="2003628"/>
            </a:xfrm>
            <a:prstGeom prst="roundRect">
              <a:avLst>
                <a:gd name="adj" fmla="val 4131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6386193" y="3856333"/>
              <a:ext cx="566307" cy="1460609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475785" y="3940757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475785" y="4288112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475785" y="4624894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6475785" y="4972249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560969" y="2257404"/>
              <a:ext cx="566307" cy="109857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4650561" y="2334695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4650561" y="2682050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650561" y="3012297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386193" y="2263217"/>
              <a:ext cx="566307" cy="109857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6475785" y="2340508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6475785" y="2687863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6475785" y="3018110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078706" y="3167209"/>
              <a:ext cx="566307" cy="109857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8168299" y="3244501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8168299" y="3591856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8168299" y="3922102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97" name="Straight Arrow Connector 196"/>
            <p:cNvCxnSpPr>
              <a:stCxn id="190" idx="3"/>
              <a:endCxn id="194" idx="1"/>
            </p:cNvCxnSpPr>
            <p:nvPr/>
          </p:nvCxnSpPr>
          <p:spPr>
            <a:xfrm>
              <a:off x="6865120" y="2466987"/>
              <a:ext cx="1303177" cy="90399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8" name="Straight Arrow Connector 197"/>
            <p:cNvCxnSpPr>
              <a:stCxn id="191" idx="3"/>
              <a:endCxn id="195" idx="1"/>
            </p:cNvCxnSpPr>
            <p:nvPr/>
          </p:nvCxnSpPr>
          <p:spPr>
            <a:xfrm>
              <a:off x="6865120" y="2814342"/>
              <a:ext cx="1303177" cy="90399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9" name="Straight Arrow Connector 198"/>
            <p:cNvCxnSpPr>
              <a:stCxn id="192" idx="3"/>
              <a:endCxn id="196" idx="1"/>
            </p:cNvCxnSpPr>
            <p:nvPr/>
          </p:nvCxnSpPr>
          <p:spPr>
            <a:xfrm>
              <a:off x="6865120" y="3144589"/>
              <a:ext cx="1303177" cy="90399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0" name="Straight Arrow Connector 199"/>
            <p:cNvCxnSpPr>
              <a:stCxn id="187" idx="3"/>
              <a:endCxn id="191" idx="1"/>
            </p:cNvCxnSpPr>
            <p:nvPr/>
          </p:nvCxnSpPr>
          <p:spPr>
            <a:xfrm>
              <a:off x="5039897" y="2808529"/>
              <a:ext cx="1435888" cy="581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1" name="Straight Arrow Connector 200"/>
            <p:cNvCxnSpPr>
              <a:stCxn id="186" idx="3"/>
              <a:endCxn id="190" idx="1"/>
            </p:cNvCxnSpPr>
            <p:nvPr/>
          </p:nvCxnSpPr>
          <p:spPr>
            <a:xfrm>
              <a:off x="5039897" y="2461173"/>
              <a:ext cx="1435888" cy="581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3" name="Straight Arrow Connector 202"/>
            <p:cNvCxnSpPr>
              <a:stCxn id="181" idx="3"/>
              <a:endCxn id="194" idx="1"/>
            </p:cNvCxnSpPr>
            <p:nvPr/>
          </p:nvCxnSpPr>
          <p:spPr>
            <a:xfrm flipV="1">
              <a:off x="6865120" y="3370979"/>
              <a:ext cx="1303179" cy="69625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4" name="Straight Arrow Connector 203"/>
            <p:cNvCxnSpPr>
              <a:stCxn id="188" idx="3"/>
              <a:endCxn id="192" idx="1"/>
            </p:cNvCxnSpPr>
            <p:nvPr/>
          </p:nvCxnSpPr>
          <p:spPr>
            <a:xfrm>
              <a:off x="5039897" y="3138775"/>
              <a:ext cx="1435888" cy="581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5" name="Straight Arrow Connector 204"/>
            <p:cNvCxnSpPr>
              <a:stCxn id="183" idx="3"/>
              <a:endCxn id="194" idx="1"/>
            </p:cNvCxnSpPr>
            <p:nvPr/>
          </p:nvCxnSpPr>
          <p:spPr>
            <a:xfrm flipV="1">
              <a:off x="6865120" y="3370979"/>
              <a:ext cx="1303179" cy="138039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9" name="Straight Arrow Connector 208"/>
            <p:cNvCxnSpPr>
              <a:stCxn id="181" idx="3"/>
              <a:endCxn id="195" idx="1"/>
            </p:cNvCxnSpPr>
            <p:nvPr/>
          </p:nvCxnSpPr>
          <p:spPr>
            <a:xfrm flipV="1">
              <a:off x="6865120" y="3718334"/>
              <a:ext cx="1303179" cy="34890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0" name="Straight Arrow Connector 209"/>
            <p:cNvCxnSpPr>
              <a:stCxn id="182" idx="3"/>
              <a:endCxn id="195" idx="1"/>
            </p:cNvCxnSpPr>
            <p:nvPr/>
          </p:nvCxnSpPr>
          <p:spPr>
            <a:xfrm flipV="1">
              <a:off x="6865120" y="3718334"/>
              <a:ext cx="1303179" cy="69625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1" name="Straight Arrow Connector 210"/>
            <p:cNvCxnSpPr>
              <a:stCxn id="183" idx="3"/>
              <a:endCxn id="195" idx="1"/>
            </p:cNvCxnSpPr>
            <p:nvPr/>
          </p:nvCxnSpPr>
          <p:spPr>
            <a:xfrm flipV="1">
              <a:off x="6865120" y="3718334"/>
              <a:ext cx="1303179" cy="103303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2" name="Straight Arrow Connector 211"/>
            <p:cNvCxnSpPr>
              <a:stCxn id="184" idx="3"/>
              <a:endCxn id="195" idx="1"/>
            </p:cNvCxnSpPr>
            <p:nvPr/>
          </p:nvCxnSpPr>
          <p:spPr>
            <a:xfrm flipV="1">
              <a:off x="6865120" y="3718334"/>
              <a:ext cx="1303179" cy="138039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3" name="Straight Arrow Connector 212"/>
            <p:cNvCxnSpPr>
              <a:stCxn id="182" idx="3"/>
              <a:endCxn id="194" idx="1"/>
            </p:cNvCxnSpPr>
            <p:nvPr/>
          </p:nvCxnSpPr>
          <p:spPr>
            <a:xfrm flipV="1">
              <a:off x="6865120" y="3370979"/>
              <a:ext cx="1303179" cy="104361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4" name="Straight Arrow Connector 213"/>
            <p:cNvCxnSpPr>
              <a:stCxn id="187" idx="3"/>
              <a:endCxn id="192" idx="1"/>
            </p:cNvCxnSpPr>
            <p:nvPr/>
          </p:nvCxnSpPr>
          <p:spPr>
            <a:xfrm>
              <a:off x="5039897" y="2808529"/>
              <a:ext cx="1435888" cy="33606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5" name="Straight Arrow Connector 214"/>
            <p:cNvCxnSpPr>
              <a:stCxn id="187" idx="3"/>
              <a:endCxn id="190" idx="1"/>
            </p:cNvCxnSpPr>
            <p:nvPr/>
          </p:nvCxnSpPr>
          <p:spPr>
            <a:xfrm flipV="1">
              <a:off x="5039897" y="2466987"/>
              <a:ext cx="1435888" cy="34154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6" name="Straight Arrow Connector 215"/>
            <p:cNvCxnSpPr>
              <a:stCxn id="188" idx="3"/>
              <a:endCxn id="191" idx="1"/>
            </p:cNvCxnSpPr>
            <p:nvPr/>
          </p:nvCxnSpPr>
          <p:spPr>
            <a:xfrm flipV="1">
              <a:off x="5039897" y="2814342"/>
              <a:ext cx="1435888" cy="32443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7" name="Straight Arrow Connector 216"/>
            <p:cNvCxnSpPr>
              <a:stCxn id="186" idx="3"/>
              <a:endCxn id="192" idx="1"/>
            </p:cNvCxnSpPr>
            <p:nvPr/>
          </p:nvCxnSpPr>
          <p:spPr>
            <a:xfrm>
              <a:off x="5039897" y="2461173"/>
              <a:ext cx="1435888" cy="68341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8" name="Straight Arrow Connector 217"/>
            <p:cNvCxnSpPr>
              <a:stCxn id="184" idx="3"/>
              <a:endCxn id="194" idx="1"/>
            </p:cNvCxnSpPr>
            <p:nvPr/>
          </p:nvCxnSpPr>
          <p:spPr>
            <a:xfrm flipV="1">
              <a:off x="6865120" y="3370979"/>
              <a:ext cx="1303179" cy="172774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9" name="Straight Arrow Connector 218"/>
            <p:cNvCxnSpPr>
              <a:stCxn id="181" idx="3"/>
              <a:endCxn id="196" idx="1"/>
            </p:cNvCxnSpPr>
            <p:nvPr/>
          </p:nvCxnSpPr>
          <p:spPr>
            <a:xfrm flipV="1">
              <a:off x="6865120" y="4048580"/>
              <a:ext cx="1303179" cy="1865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0" name="Straight Arrow Connector 219"/>
            <p:cNvCxnSpPr>
              <a:stCxn id="182" idx="3"/>
              <a:endCxn id="196" idx="1"/>
            </p:cNvCxnSpPr>
            <p:nvPr/>
          </p:nvCxnSpPr>
          <p:spPr>
            <a:xfrm flipV="1">
              <a:off x="6865120" y="4048580"/>
              <a:ext cx="1303179" cy="36601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1" name="Straight Arrow Connector 220"/>
            <p:cNvCxnSpPr>
              <a:stCxn id="183" idx="3"/>
              <a:endCxn id="196" idx="1"/>
            </p:cNvCxnSpPr>
            <p:nvPr/>
          </p:nvCxnSpPr>
          <p:spPr>
            <a:xfrm flipV="1">
              <a:off x="6865120" y="4048580"/>
              <a:ext cx="1303179" cy="70279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2" name="Straight Arrow Connector 221"/>
            <p:cNvCxnSpPr>
              <a:stCxn id="184" idx="3"/>
              <a:endCxn id="196" idx="1"/>
            </p:cNvCxnSpPr>
            <p:nvPr/>
          </p:nvCxnSpPr>
          <p:spPr>
            <a:xfrm flipV="1">
              <a:off x="6865120" y="4048580"/>
              <a:ext cx="1303179" cy="105014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7424962" y="4619577"/>
              <a:ext cx="555219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738265" y="5212419"/>
              <a:ext cx="638529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filter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320829" y="3152411"/>
              <a:ext cx="1003896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226" name="Straight Arrow Connector 225"/>
            <p:cNvCxnSpPr>
              <a:stCxn id="188" idx="3"/>
              <a:endCxn id="190" idx="1"/>
            </p:cNvCxnSpPr>
            <p:nvPr/>
          </p:nvCxnSpPr>
          <p:spPr>
            <a:xfrm flipV="1">
              <a:off x="5039897" y="2466987"/>
              <a:ext cx="1435888" cy="6717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7" name="Straight Arrow Connector 226"/>
            <p:cNvCxnSpPr>
              <a:stCxn id="186" idx="3"/>
              <a:endCxn id="191" idx="1"/>
            </p:cNvCxnSpPr>
            <p:nvPr/>
          </p:nvCxnSpPr>
          <p:spPr>
            <a:xfrm>
              <a:off x="5039897" y="2461173"/>
              <a:ext cx="1435888" cy="35316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34" name="TextBox 233"/>
            <p:cNvSpPr txBox="1"/>
            <p:nvPr/>
          </p:nvSpPr>
          <p:spPr>
            <a:xfrm>
              <a:off x="7742274" y="5292287"/>
              <a:ext cx="899392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630440" y="3085507"/>
              <a:ext cx="89825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662736" y="5265555"/>
              <a:ext cx="91278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209961" y="2147424"/>
              <a:ext cx="394914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6012123" y="2098486"/>
              <a:ext cx="385156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601081" y="3674323"/>
              <a:ext cx="38424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774140" y="3674323"/>
              <a:ext cx="403197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041541" y="3665799"/>
              <a:ext cx="37539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754072" y="2822947"/>
              <a:ext cx="364504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157627" y="3856333"/>
              <a:ext cx="566307" cy="1460609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247219" y="3940757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247219" y="4288112"/>
              <a:ext cx="389335" cy="252956"/>
            </a:xfrm>
            <a:prstGeom prst="roundRect">
              <a:avLst/>
            </a:prstGeom>
            <a:ln/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5247219" y="4624894"/>
              <a:ext cx="389335" cy="252956"/>
            </a:xfrm>
            <a:prstGeom prst="roundRect">
              <a:avLst/>
            </a:prstGeom>
            <a:ln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247219" y="4972249"/>
              <a:ext cx="389335" cy="252956"/>
            </a:xfrm>
            <a:prstGeom prst="roundRect">
              <a:avLst/>
            </a:prstGeom>
            <a:ln/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202" name="Straight Arrow Connector 201"/>
            <p:cNvCxnSpPr>
              <a:stCxn id="90" idx="3"/>
              <a:endCxn id="182" idx="1"/>
            </p:cNvCxnSpPr>
            <p:nvPr/>
          </p:nvCxnSpPr>
          <p:spPr>
            <a:xfrm>
              <a:off x="5636554" y="4414590"/>
              <a:ext cx="83923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6" name="Straight Arrow Connector 205"/>
            <p:cNvCxnSpPr>
              <a:stCxn id="89" idx="3"/>
              <a:endCxn id="181" idx="1"/>
            </p:cNvCxnSpPr>
            <p:nvPr/>
          </p:nvCxnSpPr>
          <p:spPr>
            <a:xfrm>
              <a:off x="5636554" y="4067235"/>
              <a:ext cx="83923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7" name="Straight Arrow Connector 206"/>
            <p:cNvCxnSpPr>
              <a:stCxn id="91" idx="3"/>
              <a:endCxn id="183" idx="1"/>
            </p:cNvCxnSpPr>
            <p:nvPr/>
          </p:nvCxnSpPr>
          <p:spPr>
            <a:xfrm>
              <a:off x="5636554" y="4751372"/>
              <a:ext cx="83923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8" name="Straight Arrow Connector 207"/>
            <p:cNvCxnSpPr>
              <a:stCxn id="92" idx="3"/>
              <a:endCxn id="184" idx="1"/>
            </p:cNvCxnSpPr>
            <p:nvPr/>
          </p:nvCxnSpPr>
          <p:spPr>
            <a:xfrm>
              <a:off x="5636554" y="5098727"/>
              <a:ext cx="83923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97" name="Rounded Rectangle 96"/>
            <p:cNvSpPr/>
            <p:nvPr/>
          </p:nvSpPr>
          <p:spPr>
            <a:xfrm>
              <a:off x="3946736" y="3856333"/>
              <a:ext cx="566307" cy="1460609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036328" y="3940757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036328" y="4288112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036328" y="4624894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036328" y="4972249"/>
              <a:ext cx="389335" cy="252956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02" name="Straight Arrow Connector 101"/>
            <p:cNvCxnSpPr>
              <a:stCxn id="99" idx="3"/>
              <a:endCxn id="90" idx="1"/>
            </p:cNvCxnSpPr>
            <p:nvPr/>
          </p:nvCxnSpPr>
          <p:spPr>
            <a:xfrm>
              <a:off x="4425663" y="4414590"/>
              <a:ext cx="8215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03" name="Straight Arrow Connector 102"/>
            <p:cNvCxnSpPr>
              <a:stCxn id="98" idx="3"/>
              <a:endCxn id="89" idx="1"/>
            </p:cNvCxnSpPr>
            <p:nvPr/>
          </p:nvCxnSpPr>
          <p:spPr>
            <a:xfrm>
              <a:off x="4425663" y="4067235"/>
              <a:ext cx="8215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04" name="Straight Arrow Connector 103"/>
            <p:cNvCxnSpPr>
              <a:stCxn id="100" idx="3"/>
              <a:endCxn id="91" idx="1"/>
            </p:cNvCxnSpPr>
            <p:nvPr/>
          </p:nvCxnSpPr>
          <p:spPr>
            <a:xfrm>
              <a:off x="4425663" y="4751372"/>
              <a:ext cx="8215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05" name="Straight Arrow Connector 104"/>
            <p:cNvCxnSpPr>
              <a:stCxn id="101" idx="3"/>
              <a:endCxn id="92" idx="1"/>
            </p:cNvCxnSpPr>
            <p:nvPr/>
          </p:nvCxnSpPr>
          <p:spPr>
            <a:xfrm>
              <a:off x="4425663" y="5098727"/>
              <a:ext cx="8215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4558939" y="5209465"/>
              <a:ext cx="615609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rbel"/>
                  <a:cs typeface="Corbel"/>
                </a:rPr>
                <a:t>map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81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ark-physic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460500"/>
            <a:ext cx="5645150" cy="3632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457200"/>
            <a:ext cx="7620000" cy="571500"/>
          </a:xfrm>
          <a:prstGeom prst="rect">
            <a:avLst/>
          </a:prstGeom>
        </p:spPr>
        <p:txBody>
          <a:bodyPr/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latin typeface="Helvetica Neue Light"/>
                <a:ea typeface="ＭＳ Ｐゴシック" charset="-128"/>
              </a:rPr>
              <a:t>Physical Operators</a:t>
            </a:r>
          </a:p>
        </p:txBody>
      </p:sp>
    </p:spTree>
    <p:extLst>
      <p:ext uri="{BB962C8B-B14F-4D97-AF65-F5344CB8AC3E}">
        <p14:creationId xmlns:p14="http://schemas.microsoft.com/office/powerpoint/2010/main" val="330784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RDD Operators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733081"/>
            <a:ext cx="4038600" cy="35176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map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filter</a:t>
            </a: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groupBy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sort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union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join</a:t>
            </a: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leftOuterJoin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rightOuterJoin</a:t>
            </a:r>
            <a:endParaRPr lang="en-US" sz="2200" dirty="0">
              <a:latin typeface="Lucida Console"/>
              <a:cs typeface="Lucida Console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81400" y="1733081"/>
            <a:ext cx="4038600" cy="35176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reduce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count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fold</a:t>
            </a: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reduceByKey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groupByKey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cogroup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cross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zip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6324600" y="1707945"/>
            <a:ext cx="2743200" cy="351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sample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take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first</a:t>
            </a: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partitionBy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 err="1">
                <a:latin typeface="Lucida Console"/>
                <a:cs typeface="Lucida Console"/>
              </a:rPr>
              <a:t>mapWith</a:t>
            </a:r>
            <a:endParaRPr lang="en-US" sz="2200" dirty="0">
              <a:latin typeface="Lucida Console"/>
              <a:cs typeface="Lucida Console"/>
            </a:endParaRP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pipe</a:t>
            </a:r>
          </a:p>
          <a:p>
            <a:pPr>
              <a:spcBef>
                <a:spcPts val="1400"/>
              </a:spcBef>
            </a:pPr>
            <a:r>
              <a:rPr lang="en-US" sz="2200" dirty="0">
                <a:latin typeface="Lucida Console"/>
                <a:cs typeface="Lucida Console"/>
              </a:rPr>
              <a:t>save    </a:t>
            </a:r>
            <a:r>
              <a:rPr lang="en-US" sz="2200" b="1" dirty="0">
                <a:latin typeface="Lucida Console"/>
                <a:cs typeface="Lucida Console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504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8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0"/>
            <a:ext cx="8229600" cy="952500"/>
          </a:xfrm>
        </p:spPr>
        <p:txBody>
          <a:bodyPr/>
          <a:lstStyle/>
          <a:p>
            <a:r>
              <a:rPr lang="en-US" dirty="0"/>
              <a:t>PageRank Performance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551266"/>
              </p:ext>
            </p:extLst>
          </p:nvPr>
        </p:nvGraphicFramePr>
        <p:xfrm>
          <a:off x="1600201" y="1841500"/>
          <a:ext cx="595312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5386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500" dirty="0"/>
              <a:t>Other Iterative Algorithms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" y="2159000"/>
            <a:ext cx="8839200" cy="3327157"/>
            <a:chOff x="381000" y="2183436"/>
            <a:chExt cx="8534400" cy="3048947"/>
          </a:xfrm>
        </p:grpSpPr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835534913"/>
                </p:ext>
              </p:extLst>
            </p:nvPr>
          </p:nvGraphicFramePr>
          <p:xfrm>
            <a:off x="381000" y="3505200"/>
            <a:ext cx="7391401" cy="11663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3368077321"/>
                </p:ext>
              </p:extLst>
            </p:nvPr>
          </p:nvGraphicFramePr>
          <p:xfrm>
            <a:off x="381000" y="2183436"/>
            <a:ext cx="8534400" cy="11663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3612630" y="4837526"/>
              <a:ext cx="2516176" cy="394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+mn-lt"/>
                  <a:cs typeface="Corbel"/>
                </a:rPr>
                <a:t>Time per Iteration 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3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8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Concept: RDD’s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1840" y="2266065"/>
            <a:ext cx="5178038" cy="34978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6600"/>
                </a:solidFill>
              </a:rPr>
              <a:t>Resilient Distributed Datasets</a:t>
            </a:r>
          </a:p>
          <a:p>
            <a:r>
              <a:rPr lang="en-US" dirty="0"/>
              <a:t>Collections of objects spread across a cluster, stored in RAM or on Disk</a:t>
            </a:r>
          </a:p>
          <a:p>
            <a:r>
              <a:rPr lang="en-US" dirty="0"/>
              <a:t>Built through parallel transformations</a:t>
            </a:r>
          </a:p>
          <a:p>
            <a:r>
              <a:rPr lang="en-US" dirty="0"/>
              <a:t>Automatically rebuilt on failure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49451" y="2278737"/>
            <a:ext cx="3350151" cy="34978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6600"/>
                </a:solidFill>
              </a:rPr>
              <a:t>Operations</a:t>
            </a:r>
          </a:p>
          <a:p>
            <a:r>
              <a:rPr lang="en-US" dirty="0"/>
              <a:t>Transformations</a:t>
            </a:r>
            <a:br>
              <a:rPr lang="en-US" dirty="0"/>
            </a:br>
            <a:r>
              <a:rPr lang="en-US" dirty="0"/>
              <a:t>(e.g. map, filter, </a:t>
            </a:r>
            <a:r>
              <a:rPr lang="en-US" dirty="0" err="1"/>
              <a:t>groupBy</a:t>
            </a:r>
            <a:r>
              <a:rPr lang="en-US" dirty="0"/>
              <a:t>)</a:t>
            </a:r>
          </a:p>
          <a:p>
            <a:r>
              <a:rPr lang="en-US" dirty="0"/>
              <a:t>Actions</a:t>
            </a:r>
            <a:br>
              <a:rPr lang="en-US" dirty="0"/>
            </a:br>
            <a:r>
              <a:rPr lang="en-US" dirty="0"/>
              <a:t>(e.g. count, collect, save)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923" y="1120306"/>
            <a:ext cx="77954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Write programs in terms of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operations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on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Helvetica Neue Light"/>
                <a:cs typeface="Helvetica Neue Light"/>
              </a:rPr>
              <a:t>distributed datasets</a:t>
            </a:r>
          </a:p>
        </p:txBody>
      </p:sp>
    </p:spTree>
    <p:extLst>
      <p:ext uri="{BB962C8B-B14F-4D97-AF65-F5344CB8AC3E}">
        <p14:creationId xmlns:p14="http://schemas.microsoft.com/office/powerpoint/2010/main" val="23920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753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sz="5700" dirty="0"/>
              <a:t>Example: </a:t>
            </a:r>
            <a:r>
              <a:rPr lang="en-US" sz="5700" b="0" dirty="0"/>
              <a:t>Log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320"/>
            <a:ext cx="8229600" cy="114300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Load error messages from a log into memory, then interactively search for various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405" y="2280368"/>
            <a:ext cx="7713432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latin typeface="Lucida Console"/>
                <a:cs typeface="Lucida Console"/>
              </a:rPr>
              <a:t>lines = </a:t>
            </a:r>
            <a:r>
              <a:rPr lang="en-US" sz="1400" dirty="0" err="1">
                <a:latin typeface="Lucida Console"/>
                <a:cs typeface="Lucida Console"/>
              </a:rPr>
              <a:t>spark.textFile(</a:t>
            </a:r>
            <a:r>
              <a:rPr lang="en-US" sz="1400" dirty="0" err="1">
                <a:solidFill>
                  <a:srgbClr val="000090"/>
                </a:solidFill>
                <a:latin typeface="Lucida Console"/>
                <a:cs typeface="Lucida Console"/>
              </a:rPr>
              <a:t>“hdfs</a:t>
            </a:r>
            <a:r>
              <a:rPr lang="en-US" sz="1400" dirty="0">
                <a:solidFill>
                  <a:srgbClr val="000090"/>
                </a:solidFill>
                <a:latin typeface="Lucida Console"/>
                <a:cs typeface="Lucida Console"/>
              </a:rPr>
              <a:t>://...”</a:t>
            </a:r>
            <a:r>
              <a:rPr lang="en-US" sz="14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Lucida Console"/>
                <a:cs typeface="Lucida Console"/>
              </a:rPr>
              <a:t>errors = </a:t>
            </a:r>
            <a:r>
              <a:rPr lang="en-US" sz="1400" dirty="0" err="1">
                <a:latin typeface="Lucida Console"/>
                <a:cs typeface="Lucida Console"/>
              </a:rPr>
              <a:t>lines.</a:t>
            </a:r>
            <a:r>
              <a:rPr lang="en-US" sz="14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400" dirty="0">
                <a:latin typeface="Lucida Console"/>
                <a:cs typeface="Lucida Console"/>
              </a:rPr>
              <a:t>(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lambda s: </a:t>
            </a:r>
            <a:r>
              <a:rPr lang="en-US" sz="1400" dirty="0" err="1">
                <a:solidFill>
                  <a:srgbClr val="FF0080"/>
                </a:solidFill>
                <a:latin typeface="Lucida Console"/>
                <a:cs typeface="Lucida Console"/>
              </a:rPr>
              <a:t>s.startswith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(“ERROR”)</a:t>
            </a:r>
            <a:r>
              <a:rPr lang="en-US" sz="14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Lucida Console"/>
                <a:cs typeface="Lucida Console"/>
              </a:rPr>
              <a:t>messages = </a:t>
            </a:r>
            <a:r>
              <a:rPr lang="en-US" sz="1400" dirty="0" err="1">
                <a:latin typeface="Lucida Console"/>
                <a:cs typeface="Lucida Console"/>
              </a:rPr>
              <a:t>errors.</a:t>
            </a:r>
            <a:r>
              <a:rPr lang="en-US" sz="1400" dirty="0" err="1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400" dirty="0">
                <a:latin typeface="Lucida Console"/>
                <a:cs typeface="Lucida Console"/>
              </a:rPr>
              <a:t>(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lambda s: </a:t>
            </a:r>
            <a:r>
              <a:rPr lang="en-US" sz="1400" dirty="0" err="1">
                <a:solidFill>
                  <a:srgbClr val="FF0080"/>
                </a:solidFill>
                <a:latin typeface="Lucida Console"/>
                <a:cs typeface="Lucida Console"/>
              </a:rPr>
              <a:t>s.split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(“\t”)[2]</a:t>
            </a:r>
            <a:r>
              <a:rPr lang="en-US" sz="14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400" dirty="0" err="1">
                <a:latin typeface="Lucida Console"/>
                <a:cs typeface="Lucida Console"/>
              </a:rPr>
              <a:t>messages.</a:t>
            </a:r>
            <a:r>
              <a:rPr lang="en-US" sz="1400" dirty="0" err="1">
                <a:solidFill>
                  <a:srgbClr val="3366FF"/>
                </a:solidFill>
                <a:latin typeface="Lucida Console"/>
                <a:cs typeface="Lucida Console"/>
              </a:rPr>
              <a:t>cache</a:t>
            </a:r>
            <a:r>
              <a:rPr lang="en-US" sz="1400" dirty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836330" y="2313243"/>
            <a:ext cx="3071090" cy="3209535"/>
            <a:chOff x="5615710" y="2743323"/>
            <a:chExt cx="3071090" cy="38514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864670" y="2814661"/>
            <a:ext cx="791061" cy="267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46907" y="4522980"/>
            <a:ext cx="819727" cy="267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00985" y="5074379"/>
            <a:ext cx="806782" cy="2671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240421" y="2562434"/>
            <a:ext cx="1577109" cy="1979788"/>
            <a:chOff x="6019801" y="3042352"/>
            <a:chExt cx="1577109" cy="2375746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59421" y="2283418"/>
            <a:ext cx="2860965" cy="2562785"/>
            <a:chOff x="5638800" y="2707533"/>
            <a:chExt cx="2860965" cy="3075342"/>
          </a:xfrm>
        </p:grpSpPr>
        <p:sp>
          <p:nvSpPr>
            <p:cNvPr id="15" name="Rounded Rectangle 14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78407" y="3795959"/>
            <a:ext cx="638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400" dirty="0" err="1">
                <a:latin typeface="Lucida Console"/>
                <a:cs typeface="Lucida Console"/>
              </a:rPr>
              <a:t>messages.</a:t>
            </a:r>
            <a:r>
              <a:rPr lang="en-US" sz="14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400" dirty="0">
                <a:latin typeface="Lucida Console"/>
                <a:cs typeface="Lucida Console"/>
              </a:rPr>
              <a:t>(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lambda s: “</a:t>
            </a:r>
            <a:r>
              <a:rPr lang="en-US" sz="1400" dirty="0" err="1">
                <a:solidFill>
                  <a:srgbClr val="FF0080"/>
                </a:solidFill>
                <a:latin typeface="Lucida Console"/>
                <a:cs typeface="Lucida Console"/>
              </a:rPr>
              <a:t>mysql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” in s</a:t>
            </a:r>
            <a:r>
              <a:rPr lang="en-US" sz="1400" dirty="0">
                <a:latin typeface="Lucida Console"/>
                <a:cs typeface="Lucida Console"/>
              </a:rPr>
              <a:t>).</a:t>
            </a:r>
            <a:r>
              <a:rPr lang="en-US" sz="14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  <a:r>
              <a:rPr lang="en-US" sz="1400" dirty="0">
                <a:latin typeface="Lucida Console"/>
                <a:cs typeface="Lucida Console"/>
              </a:rPr>
              <a:t>()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657760" y="3712834"/>
            <a:ext cx="1308485" cy="33712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963171" y="3227156"/>
            <a:ext cx="958269" cy="754302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6884656" y="2478621"/>
            <a:ext cx="909784" cy="4117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8406" y="4065950"/>
            <a:ext cx="638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400" dirty="0" err="1">
                <a:latin typeface="Lucida Console"/>
                <a:cs typeface="Lucida Console"/>
              </a:rPr>
              <a:t>messages.</a:t>
            </a:r>
            <a:r>
              <a:rPr lang="en-US" sz="14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400" dirty="0">
                <a:latin typeface="Lucida Console"/>
                <a:cs typeface="Lucida Console"/>
              </a:rPr>
              <a:t>(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lambda s: “</a:t>
            </a:r>
            <a:r>
              <a:rPr lang="en-US" sz="1400" dirty="0" err="1">
                <a:solidFill>
                  <a:srgbClr val="FF0080"/>
                </a:solidFill>
                <a:latin typeface="Lucida Console"/>
                <a:cs typeface="Lucida Console"/>
              </a:rPr>
              <a:t>php</a:t>
            </a:r>
            <a:r>
              <a:rPr lang="en-US" sz="1400" dirty="0">
                <a:solidFill>
                  <a:srgbClr val="FF0080"/>
                </a:solidFill>
                <a:latin typeface="Lucida Console"/>
                <a:cs typeface="Lucida Console"/>
              </a:rPr>
              <a:t>” in s</a:t>
            </a:r>
            <a:r>
              <a:rPr lang="en-US" sz="1400" dirty="0">
                <a:latin typeface="Lucida Console"/>
                <a:cs typeface="Lucida Console"/>
              </a:rPr>
              <a:t>).</a:t>
            </a:r>
            <a:r>
              <a:rPr lang="en-US" sz="14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  <a:r>
              <a:rPr lang="en-US" sz="1400" dirty="0">
                <a:latin typeface="Lucida Console"/>
                <a:cs typeface="Lucida Console"/>
              </a:rPr>
              <a:t>()</a:t>
            </a:r>
            <a:endParaRPr lang="en-US" sz="1400" dirty="0">
              <a:solidFill>
                <a:srgbClr val="3366FF"/>
              </a:solidFill>
              <a:latin typeface="Lucida Console"/>
              <a:cs typeface="Lucida Console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8406" y="4380536"/>
            <a:ext cx="638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400" dirty="0">
                <a:latin typeface="Lucida Console"/>
                <a:cs typeface="Lucida Console"/>
              </a:rPr>
              <a:t>. . 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18435" y="2729512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Avenir Light"/>
              </a:rPr>
              <a:t>tasks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865602" y="2313140"/>
            <a:ext cx="742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Avenir Light"/>
              </a:rPr>
              <a:t>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48895" y="2068761"/>
            <a:ext cx="777240" cy="2671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84240" y="3796527"/>
            <a:ext cx="777240" cy="2671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32350" y="4328581"/>
            <a:ext cx="777240" cy="2671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Cache 3</a:t>
            </a:r>
          </a:p>
        </p:txBody>
      </p:sp>
      <p:sp>
        <p:nvSpPr>
          <p:cNvPr id="70" name="Rectangular Callout 69"/>
          <p:cNvSpPr/>
          <p:nvPr/>
        </p:nvSpPr>
        <p:spPr>
          <a:xfrm>
            <a:off x="1524879" y="1931511"/>
            <a:ext cx="1256784" cy="259773"/>
          </a:xfrm>
          <a:prstGeom prst="wedgeRectCallout">
            <a:avLst>
              <a:gd name="adj1" fmla="val -77687"/>
              <a:gd name="adj2" fmla="val 131385"/>
            </a:avLst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6600"/>
                </a:solidFill>
              </a:rPr>
              <a:t>Base RDD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1792847" y="1962504"/>
            <a:ext cx="1977632" cy="259773"/>
          </a:xfrm>
          <a:prstGeom prst="wedgeRectCallout">
            <a:avLst>
              <a:gd name="adj1" fmla="val -77221"/>
              <a:gd name="adj2" fmla="val 213974"/>
            </a:avLst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6600"/>
                </a:solidFill>
              </a:rPr>
              <a:t>Transformed RDD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5980415" y="3683012"/>
            <a:ext cx="1085944" cy="259773"/>
          </a:xfrm>
          <a:prstGeom prst="wedgeRectCallout">
            <a:avLst>
              <a:gd name="adj1" fmla="val -77556"/>
              <a:gd name="adj2" fmla="val 52132"/>
            </a:avLst>
          </a:prstGeom>
          <a:solidFill>
            <a:schemeClr val="bg1">
              <a:lumMod val="75000"/>
            </a:schemeClr>
          </a:solidFill>
          <a:ln>
            <a:noFill/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6600"/>
                </a:solidFill>
              </a:rPr>
              <a:t>Action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79227" y="4550892"/>
            <a:ext cx="3656206" cy="99979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FF6600"/>
                </a:solidFill>
              </a:rPr>
              <a:t>Full-text search of Wikipedia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6600"/>
                </a:solidFill>
              </a:rPr>
              <a:t>60GB on 20 EC2 machine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6600"/>
                </a:solidFill>
              </a:rPr>
              <a:t>0.5 sec vs. 20s for on-disk</a:t>
            </a:r>
          </a:p>
        </p:txBody>
      </p:sp>
    </p:spTree>
    <p:extLst>
      <p:ext uri="{BB962C8B-B14F-4D97-AF65-F5344CB8AC3E}">
        <p14:creationId xmlns:p14="http://schemas.microsoft.com/office/powerpoint/2010/main" val="30516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43" grpId="0" build="allAtOnce"/>
      <p:bldP spid="61" grpId="0" build="allAtOnce"/>
      <p:bldP spid="62" grpId="0" build="allAtOnce"/>
      <p:bldP spid="63" grpId="0"/>
      <p:bldP spid="63" grpId="1"/>
      <p:bldP spid="63" grpId="2"/>
      <p:bldP spid="64" grpId="0"/>
      <p:bldP spid="64" grpId="1"/>
      <p:bldP spid="64" grpId="2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70" grpId="0" uiExpand="1" animBg="1"/>
      <p:bldP spid="70" grpId="1" uiExpand="1" animBg="1"/>
      <p:bldP spid="71" grpId="0" uiExpand="1" animBg="1"/>
      <p:bldP spid="71" grpId="1" uiExpand="1" animBg="1"/>
      <p:bldP spid="73" grpId="0" animBg="1"/>
      <p:bldP spid="73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Caching on Performance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448984"/>
              </p:ext>
            </p:extLst>
          </p:nvPr>
        </p:nvGraphicFramePr>
        <p:xfrm>
          <a:off x="403288" y="1715792"/>
          <a:ext cx="817717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08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525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Fault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860"/>
            <a:ext cx="8305800" cy="347325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 information that can be used to efficiently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recompute</a:t>
            </a:r>
            <a:r>
              <a:rPr lang="en-US" dirty="0">
                <a:ea typeface="ＭＳ Ｐゴシック" charset="-128"/>
                <a:cs typeface="ＭＳ Ｐゴシック" charset="-128"/>
              </a:rPr>
              <a:t> lost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8813" y="2777895"/>
            <a:ext cx="77467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latin typeface="Lucida Console"/>
                <a:cs typeface="Lucida Console"/>
              </a:rPr>
              <a:t>msgs</a:t>
            </a:r>
            <a:r>
              <a:rPr lang="en-US" sz="1700" dirty="0">
                <a:latin typeface="Lucida Console"/>
                <a:cs typeface="Lucida Console"/>
              </a:rPr>
              <a:t> = </a:t>
            </a:r>
            <a:r>
              <a:rPr lang="en-US" sz="1700" dirty="0" err="1">
                <a:latin typeface="Lucida Console"/>
                <a:cs typeface="Lucida Console"/>
              </a:rPr>
              <a:t>textFile.</a:t>
            </a:r>
            <a:r>
              <a:rPr lang="en-US" sz="17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700" dirty="0">
                <a:latin typeface="Lucida Console"/>
                <a:cs typeface="Lucida Console"/>
              </a:rPr>
              <a:t>(</a:t>
            </a:r>
            <a:r>
              <a:rPr lang="en-US" sz="1700" dirty="0">
                <a:solidFill>
                  <a:srgbClr val="FF0080"/>
                </a:solidFill>
                <a:latin typeface="Lucida Console"/>
                <a:cs typeface="Lucida Console"/>
              </a:rPr>
              <a:t>lambda s: </a:t>
            </a:r>
            <a:r>
              <a:rPr lang="en-US" sz="1700" dirty="0" err="1">
                <a:solidFill>
                  <a:srgbClr val="FF0080"/>
                </a:solidFill>
                <a:latin typeface="Lucida Console"/>
                <a:cs typeface="Lucida Console"/>
              </a:rPr>
              <a:t>s.startsWith</a:t>
            </a:r>
            <a:r>
              <a:rPr lang="en-US" sz="1700" dirty="0">
                <a:solidFill>
                  <a:srgbClr val="FF0080"/>
                </a:solidFill>
                <a:latin typeface="Lucida Console"/>
                <a:cs typeface="Lucida Console"/>
              </a:rPr>
              <a:t>(“ERROR”)</a:t>
            </a:r>
            <a:r>
              <a:rPr lang="en-US" sz="1700" dirty="0">
                <a:latin typeface="Lucida Console"/>
                <a:cs typeface="Lucida Console"/>
              </a:rPr>
              <a:t>)</a:t>
            </a:r>
          </a:p>
          <a:p>
            <a:r>
              <a:rPr lang="en-US" sz="1700" dirty="0">
                <a:latin typeface="Lucida Console"/>
                <a:cs typeface="Lucida Console"/>
              </a:rPr>
              <a:t>               .</a:t>
            </a:r>
            <a:r>
              <a:rPr lang="en-US" sz="17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700" dirty="0">
                <a:latin typeface="Lucida Console"/>
                <a:cs typeface="Lucida Console"/>
              </a:rPr>
              <a:t>(</a:t>
            </a:r>
            <a:r>
              <a:rPr lang="en-US" sz="1700" dirty="0">
                <a:solidFill>
                  <a:srgbClr val="FF0080"/>
                </a:solidFill>
                <a:latin typeface="Lucida Console"/>
                <a:cs typeface="Lucida Console"/>
              </a:rPr>
              <a:t>lambda s: </a:t>
            </a:r>
            <a:r>
              <a:rPr lang="en-US" sz="1700" dirty="0" err="1">
                <a:solidFill>
                  <a:srgbClr val="FF0080"/>
                </a:solidFill>
                <a:latin typeface="Lucida Console"/>
                <a:cs typeface="Lucida Console"/>
              </a:rPr>
              <a:t>s.split</a:t>
            </a:r>
            <a:r>
              <a:rPr lang="en-US" sz="1700" dirty="0">
                <a:solidFill>
                  <a:srgbClr val="FF0080"/>
                </a:solidFill>
                <a:latin typeface="Lucida Console"/>
                <a:cs typeface="Lucida Console"/>
              </a:rPr>
              <a:t>(“\t”)[2]</a:t>
            </a:r>
            <a:r>
              <a:rPr lang="en-US" sz="1700" dirty="0">
                <a:latin typeface="Lucida Console"/>
                <a:cs typeface="Lucida Console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43738" y="4227354"/>
            <a:ext cx="1679868" cy="51859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HDFS File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64636" y="4227354"/>
            <a:ext cx="1679868" cy="51859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Filtered RDD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85533" y="4227354"/>
            <a:ext cx="1679868" cy="51859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100" dirty="0"/>
              <a:t>Mapped RDD</a:t>
            </a:r>
          </a:p>
        </p:txBody>
      </p:sp>
      <p:cxnSp>
        <p:nvCxnSpPr>
          <p:cNvPr id="21" name="Straight Arrow Connector 20"/>
          <p:cNvCxnSpPr>
            <a:stCxn id="10" idx="3"/>
            <a:endCxn id="11" idx="1"/>
          </p:cNvCxnSpPr>
          <p:nvPr/>
        </p:nvCxnSpPr>
        <p:spPr>
          <a:xfrm>
            <a:off x="2523606" y="4486651"/>
            <a:ext cx="114103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2" idx="1"/>
          </p:cNvCxnSpPr>
          <p:nvPr/>
        </p:nvCxnSpPr>
        <p:spPr>
          <a:xfrm>
            <a:off x="5344505" y="4486651"/>
            <a:ext cx="114102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79150" y="4579763"/>
            <a:ext cx="24998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i="1" dirty="0">
                <a:latin typeface="Corbel"/>
                <a:cs typeface="Corbel"/>
              </a:rPr>
              <a:t>filter</a:t>
            </a:r>
            <a:br>
              <a:rPr lang="en-US" sz="2000" dirty="0">
                <a:latin typeface="Corbel"/>
                <a:cs typeface="Corbel"/>
              </a:rPr>
            </a:br>
            <a:r>
              <a:rPr lang="en-US" sz="2000" dirty="0">
                <a:latin typeface="Corbel"/>
                <a:cs typeface="Corbel"/>
              </a:rPr>
              <a:t>(</a:t>
            </a:r>
            <a:r>
              <a:rPr lang="en-US" sz="2000" dirty="0" err="1">
                <a:latin typeface="Corbel"/>
                <a:cs typeface="Corbel"/>
              </a:rPr>
              <a:t>func</a:t>
            </a:r>
            <a:r>
              <a:rPr lang="en-US" sz="2000" dirty="0">
                <a:latin typeface="Corbel"/>
                <a:cs typeface="Corbel"/>
              </a:rPr>
              <a:t> = </a:t>
            </a:r>
            <a:r>
              <a:rPr lang="en-US" sz="2000" dirty="0" err="1">
                <a:latin typeface="Corbel"/>
                <a:cs typeface="Corbel"/>
              </a:rPr>
              <a:t>startsWith</a:t>
            </a:r>
            <a:r>
              <a:rPr lang="en-US" sz="2000" dirty="0">
                <a:latin typeface="Corbel"/>
                <a:cs typeface="Corbel"/>
              </a:rPr>
              <a:t>(…))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21175" y="4579763"/>
            <a:ext cx="183951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i="1" dirty="0">
                <a:latin typeface="Corbel"/>
                <a:cs typeface="Corbel"/>
              </a:rPr>
              <a:t>map</a:t>
            </a:r>
            <a:br>
              <a:rPr lang="en-US" sz="2000" dirty="0">
                <a:latin typeface="Corbel"/>
                <a:cs typeface="Corbel"/>
              </a:rPr>
            </a:br>
            <a:r>
              <a:rPr lang="en-US" sz="2000" dirty="0">
                <a:latin typeface="Corbel"/>
                <a:cs typeface="Corbel"/>
              </a:rPr>
              <a:t>(</a:t>
            </a:r>
            <a:r>
              <a:rPr lang="en-US" sz="2000" dirty="0" err="1">
                <a:latin typeface="Corbel"/>
                <a:cs typeface="Corbel"/>
              </a:rPr>
              <a:t>func</a:t>
            </a:r>
            <a:r>
              <a:rPr lang="en-US" sz="2000" dirty="0">
                <a:latin typeface="Corbel"/>
                <a:cs typeface="Corbel"/>
              </a:rPr>
              <a:t> = split(...))</a:t>
            </a:r>
          </a:p>
        </p:txBody>
      </p:sp>
    </p:spTree>
    <p:extLst>
      <p:ext uri="{BB962C8B-B14F-4D97-AF65-F5344CB8AC3E}">
        <p14:creationId xmlns:p14="http://schemas.microsoft.com/office/powerpoint/2010/main" val="412917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RDD’s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SparkContext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entry point to Spark functionality</a:t>
            </a:r>
          </a:p>
          <a:p>
            <a:r>
              <a:rPr lang="en-US" dirty="0"/>
              <a:t>Available in shell as variable </a:t>
            </a:r>
            <a:r>
              <a:rPr lang="en-US" sz="4000" dirty="0" err="1">
                <a:solidFill>
                  <a:srgbClr val="FF6600"/>
                </a:solidFill>
                <a:latin typeface="Lucida Console"/>
                <a:cs typeface="Lucida Console"/>
              </a:rPr>
              <a:t>sc</a:t>
            </a:r>
            <a:endParaRPr lang="en-US" sz="4000" dirty="0">
              <a:solidFill>
                <a:srgbClr val="FF6600"/>
              </a:solidFill>
              <a:latin typeface="Lucida Console"/>
              <a:cs typeface="Lucida Console"/>
            </a:endParaRPr>
          </a:p>
          <a:p>
            <a:r>
              <a:rPr lang="en-US" dirty="0">
                <a:cs typeface="Lucida Console"/>
              </a:rPr>
              <a:t>In standalone programs, you’d make your own</a:t>
            </a:r>
          </a:p>
        </p:txBody>
      </p:sp>
    </p:spTree>
    <p:extLst>
      <p:ext uri="{BB962C8B-B14F-4D97-AF65-F5344CB8AC3E}">
        <p14:creationId xmlns:p14="http://schemas.microsoft.com/office/powerpoint/2010/main" val="400756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858</Words>
  <Application>Microsoft Office PowerPoint</Application>
  <PresentationFormat>On-screen Show (16:10)</PresentationFormat>
  <Paragraphs>228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Andale Mono</vt:lpstr>
      <vt:lpstr>Arial</vt:lpstr>
      <vt:lpstr>Calibri</vt:lpstr>
      <vt:lpstr>Consolas</vt:lpstr>
      <vt:lpstr>Corbel</vt:lpstr>
      <vt:lpstr>Helvetica Neue Light</vt:lpstr>
      <vt:lpstr>Lucida Console</vt:lpstr>
      <vt:lpstr>Lucida Grande</vt:lpstr>
      <vt:lpstr>Open Sans</vt:lpstr>
      <vt:lpstr>Office Theme</vt:lpstr>
      <vt:lpstr>Introduction to  Apache Spark</vt:lpstr>
      <vt:lpstr>What is Spark?</vt:lpstr>
      <vt:lpstr>Spark Programming Model</vt:lpstr>
      <vt:lpstr>Key Concept: RDD’s</vt:lpstr>
      <vt:lpstr>Example: Log Mining</vt:lpstr>
      <vt:lpstr>Impact of Caching on Performance</vt:lpstr>
      <vt:lpstr>Fault Recovery</vt:lpstr>
      <vt:lpstr>Programming with RDD’s</vt:lpstr>
      <vt:lpstr>SparkContext</vt:lpstr>
      <vt:lpstr>Creating RDDs</vt:lpstr>
      <vt:lpstr>Basic Transformations</vt:lpstr>
      <vt:lpstr>Basic Actions</vt:lpstr>
      <vt:lpstr>Working with Key-Value Pairs</vt:lpstr>
      <vt:lpstr>Some Key-Value Operations</vt:lpstr>
      <vt:lpstr>Word Count (Python)</vt:lpstr>
      <vt:lpstr>PowerPoint Presentation</vt:lpstr>
      <vt:lpstr>PowerPoint Presentation</vt:lpstr>
      <vt:lpstr>Other Key-Value Operations</vt:lpstr>
      <vt:lpstr>Setting the Level of Parallelism</vt:lpstr>
      <vt:lpstr>Under The Hood: DAG Scheduler</vt:lpstr>
      <vt:lpstr>PowerPoint Presentation</vt:lpstr>
      <vt:lpstr>More RDD Operators</vt:lpstr>
      <vt:lpstr>Performance</vt:lpstr>
      <vt:lpstr>PageRank Performance</vt:lpstr>
      <vt:lpstr>Other Iterative Algorithms</vt:lpstr>
    </vt:vector>
  </TitlesOfParts>
  <Company>Databricks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with Apache Spark</dc:title>
  <dc:creator>Pat McDonough</dc:creator>
  <cp:lastModifiedBy>Ali Abedi</cp:lastModifiedBy>
  <cp:revision>113</cp:revision>
  <dcterms:created xsi:type="dcterms:W3CDTF">2013-11-30T01:19:23Z</dcterms:created>
  <dcterms:modified xsi:type="dcterms:W3CDTF">2019-09-24T03:25:35Z</dcterms:modified>
</cp:coreProperties>
</file>