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30"/>
  </p:notesMasterIdLst>
  <p:handoutMasterIdLst>
    <p:handoutMasterId r:id="rId31"/>
  </p:handoutMasterIdLst>
  <p:sldIdLst>
    <p:sldId id="1597" r:id="rId3"/>
    <p:sldId id="1581" r:id="rId4"/>
    <p:sldId id="1603" r:id="rId5"/>
    <p:sldId id="1606" r:id="rId6"/>
    <p:sldId id="1604" r:id="rId7"/>
    <p:sldId id="1605" r:id="rId8"/>
    <p:sldId id="1607" r:id="rId9"/>
    <p:sldId id="1602" r:id="rId10"/>
    <p:sldId id="257" r:id="rId11"/>
    <p:sldId id="258" r:id="rId12"/>
    <p:sldId id="259" r:id="rId13"/>
    <p:sldId id="261" r:id="rId14"/>
    <p:sldId id="260" r:id="rId15"/>
    <p:sldId id="262" r:id="rId16"/>
    <p:sldId id="1558" r:id="rId17"/>
    <p:sldId id="1559" r:id="rId18"/>
    <p:sldId id="1599" r:id="rId19"/>
    <p:sldId id="1600" r:id="rId20"/>
    <p:sldId id="1563" r:id="rId21"/>
    <p:sldId id="1564" r:id="rId22"/>
    <p:sldId id="1578" r:id="rId23"/>
    <p:sldId id="1593" r:id="rId24"/>
    <p:sldId id="1594" r:id="rId25"/>
    <p:sldId id="1577" r:id="rId26"/>
    <p:sldId id="1567" r:id="rId27"/>
    <p:sldId id="1568" r:id="rId28"/>
    <p:sldId id="1573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75202" autoAdjust="0"/>
  </p:normalViewPr>
  <p:slideViewPr>
    <p:cSldViewPr>
      <p:cViewPr varScale="1">
        <p:scale>
          <a:sx n="90" d="100"/>
          <a:sy n="90" d="100"/>
        </p:scale>
        <p:origin x="924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D9BE6-F37A-48BD-A5C2-968FC9D0849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169FDDE-616F-4635-88FC-937F6DCF1535}">
      <dgm:prSet phldrT="[Text]"/>
      <dgm:spPr/>
      <dgm:t>
        <a:bodyPr/>
        <a:lstStyle/>
        <a:p>
          <a:r>
            <a:rPr lang="en-CA" dirty="0"/>
            <a:t>7</a:t>
          </a:r>
        </a:p>
      </dgm:t>
    </dgm:pt>
    <dgm:pt modelId="{9CD7C0B5-8DD1-45AF-A7C7-38A76700932B}" type="parTrans" cxnId="{8E12F480-33E3-4651-B94E-40DD56F65CF4}">
      <dgm:prSet/>
      <dgm:spPr/>
      <dgm:t>
        <a:bodyPr/>
        <a:lstStyle/>
        <a:p>
          <a:endParaRPr lang="en-CA"/>
        </a:p>
      </dgm:t>
    </dgm:pt>
    <dgm:pt modelId="{20E4697F-A4AE-46C5-81FC-E04C74E7593A}" type="sibTrans" cxnId="{8E12F480-33E3-4651-B94E-40DD56F65CF4}">
      <dgm:prSet/>
      <dgm:spPr/>
      <dgm:t>
        <a:bodyPr/>
        <a:lstStyle/>
        <a:p>
          <a:endParaRPr lang="en-CA"/>
        </a:p>
      </dgm:t>
    </dgm:pt>
    <dgm:pt modelId="{89A039AE-7AE1-4786-99D6-CBABDDBDA010}">
      <dgm:prSet phldrT="[Text]"/>
      <dgm:spPr/>
      <dgm:t>
        <a:bodyPr/>
        <a:lstStyle/>
        <a:p>
          <a:r>
            <a:rPr lang="en-CA" dirty="0"/>
            <a:t>4</a:t>
          </a:r>
        </a:p>
      </dgm:t>
    </dgm:pt>
    <dgm:pt modelId="{374E39E3-7E66-4729-9FD4-94FE6DA31876}" type="parTrans" cxnId="{873DB766-F6BB-484F-9CEE-2B3C5510B5E3}">
      <dgm:prSet/>
      <dgm:spPr/>
      <dgm:t>
        <a:bodyPr/>
        <a:lstStyle/>
        <a:p>
          <a:endParaRPr lang="en-CA"/>
        </a:p>
      </dgm:t>
    </dgm:pt>
    <dgm:pt modelId="{B91DEC66-EAD8-4BE8-BFFB-DD9560BE1C5A}" type="sibTrans" cxnId="{873DB766-F6BB-484F-9CEE-2B3C5510B5E3}">
      <dgm:prSet/>
      <dgm:spPr/>
      <dgm:t>
        <a:bodyPr/>
        <a:lstStyle/>
        <a:p>
          <a:endParaRPr lang="en-CA"/>
        </a:p>
      </dgm:t>
    </dgm:pt>
    <dgm:pt modelId="{2B98B9A0-7B5D-4BF4-A7D6-C83B54EAEE54}">
      <dgm:prSet phldrT="[Text]"/>
      <dgm:spPr/>
      <dgm:t>
        <a:bodyPr/>
        <a:lstStyle/>
        <a:p>
          <a:r>
            <a:rPr lang="en-CA" dirty="0"/>
            <a:t>3</a:t>
          </a:r>
        </a:p>
      </dgm:t>
    </dgm:pt>
    <dgm:pt modelId="{62C0D65E-9437-4850-AB41-89898105B18D}" type="parTrans" cxnId="{027FD610-6A96-4FF1-B919-EF51F9DAC49E}">
      <dgm:prSet/>
      <dgm:spPr/>
      <dgm:t>
        <a:bodyPr/>
        <a:lstStyle/>
        <a:p>
          <a:endParaRPr lang="en-CA"/>
        </a:p>
      </dgm:t>
    </dgm:pt>
    <dgm:pt modelId="{79A045F4-5F9B-4D08-99A9-448A81AE8D61}" type="sibTrans" cxnId="{027FD610-6A96-4FF1-B919-EF51F9DAC49E}">
      <dgm:prSet/>
      <dgm:spPr/>
      <dgm:t>
        <a:bodyPr/>
        <a:lstStyle/>
        <a:p>
          <a:endParaRPr lang="en-CA"/>
        </a:p>
      </dgm:t>
    </dgm:pt>
    <dgm:pt modelId="{EF053107-7D7E-4EE8-ACE0-662100B1FD8A}">
      <dgm:prSet phldrT="[Text]"/>
      <dgm:spPr/>
      <dgm:t>
        <a:bodyPr/>
        <a:lstStyle/>
        <a:p>
          <a:r>
            <a:rPr lang="en-CA" dirty="0"/>
            <a:t>14</a:t>
          </a:r>
        </a:p>
      </dgm:t>
    </dgm:pt>
    <dgm:pt modelId="{5E0FC33A-49B7-4A7B-95AA-A466F70AFACC}" type="parTrans" cxnId="{AB0BF802-99ED-47A9-A60C-675C3A74F853}">
      <dgm:prSet/>
      <dgm:spPr/>
      <dgm:t>
        <a:bodyPr/>
        <a:lstStyle/>
        <a:p>
          <a:endParaRPr lang="en-CA"/>
        </a:p>
      </dgm:t>
    </dgm:pt>
    <dgm:pt modelId="{F9BA4FD2-4826-483A-9A23-226DA13262F0}" type="sibTrans" cxnId="{AB0BF802-99ED-47A9-A60C-675C3A74F853}">
      <dgm:prSet/>
      <dgm:spPr/>
      <dgm:t>
        <a:bodyPr/>
        <a:lstStyle/>
        <a:p>
          <a:endParaRPr lang="en-CA"/>
        </a:p>
      </dgm:t>
    </dgm:pt>
    <dgm:pt modelId="{B5492272-7025-4523-9D3B-8DBE5E0405B7}" type="pres">
      <dgm:prSet presAssocID="{FA1D9BE6-F37A-48BD-A5C2-968FC9D0849C}" presName="Name0" presStyleCnt="0">
        <dgm:presLayoutVars>
          <dgm:chMax val="4"/>
          <dgm:resizeHandles val="exact"/>
        </dgm:presLayoutVars>
      </dgm:prSet>
      <dgm:spPr/>
    </dgm:pt>
    <dgm:pt modelId="{A27854DE-113D-479A-AA67-632B6FAB4582}" type="pres">
      <dgm:prSet presAssocID="{FA1D9BE6-F37A-48BD-A5C2-968FC9D0849C}" presName="ellipse" presStyleLbl="trBgShp" presStyleIdx="0" presStyleCnt="1"/>
      <dgm:spPr/>
    </dgm:pt>
    <dgm:pt modelId="{E6FDB5FF-B670-422C-A59A-861D74F48FF3}" type="pres">
      <dgm:prSet presAssocID="{FA1D9BE6-F37A-48BD-A5C2-968FC9D0849C}" presName="arrow1" presStyleLbl="fgShp" presStyleIdx="0" presStyleCnt="1"/>
      <dgm:spPr/>
    </dgm:pt>
    <dgm:pt modelId="{6390BBDF-F3F2-4CD3-B7D8-884EC5A51599}" type="pres">
      <dgm:prSet presAssocID="{FA1D9BE6-F37A-48BD-A5C2-968FC9D0849C}" presName="rectangle" presStyleLbl="revTx" presStyleIdx="0" presStyleCnt="1">
        <dgm:presLayoutVars>
          <dgm:bulletEnabled val="1"/>
        </dgm:presLayoutVars>
      </dgm:prSet>
      <dgm:spPr/>
    </dgm:pt>
    <dgm:pt modelId="{87EC84E0-B99C-4905-807B-FF72766DD427}" type="pres">
      <dgm:prSet presAssocID="{89A039AE-7AE1-4786-99D6-CBABDDBDA010}" presName="item1" presStyleLbl="node1" presStyleIdx="0" presStyleCnt="3">
        <dgm:presLayoutVars>
          <dgm:bulletEnabled val="1"/>
        </dgm:presLayoutVars>
      </dgm:prSet>
      <dgm:spPr/>
    </dgm:pt>
    <dgm:pt modelId="{4E21AD29-1445-4561-917A-3991ADE7ADA3}" type="pres">
      <dgm:prSet presAssocID="{2B98B9A0-7B5D-4BF4-A7D6-C83B54EAEE54}" presName="item2" presStyleLbl="node1" presStyleIdx="1" presStyleCnt="3">
        <dgm:presLayoutVars>
          <dgm:bulletEnabled val="1"/>
        </dgm:presLayoutVars>
      </dgm:prSet>
      <dgm:spPr/>
    </dgm:pt>
    <dgm:pt modelId="{7B48F4B7-4CA7-4787-8D4C-E86672D24EFA}" type="pres">
      <dgm:prSet presAssocID="{EF053107-7D7E-4EE8-ACE0-662100B1FD8A}" presName="item3" presStyleLbl="node1" presStyleIdx="2" presStyleCnt="3">
        <dgm:presLayoutVars>
          <dgm:bulletEnabled val="1"/>
        </dgm:presLayoutVars>
      </dgm:prSet>
      <dgm:spPr/>
    </dgm:pt>
    <dgm:pt modelId="{F44CFF17-1931-437A-850D-5F65CE410F0A}" type="pres">
      <dgm:prSet presAssocID="{FA1D9BE6-F37A-48BD-A5C2-968FC9D0849C}" presName="funnel" presStyleLbl="trAlignAcc1" presStyleIdx="0" presStyleCnt="1"/>
      <dgm:spPr/>
    </dgm:pt>
  </dgm:ptLst>
  <dgm:cxnLst>
    <dgm:cxn modelId="{AB0BF802-99ED-47A9-A60C-675C3A74F853}" srcId="{FA1D9BE6-F37A-48BD-A5C2-968FC9D0849C}" destId="{EF053107-7D7E-4EE8-ACE0-662100B1FD8A}" srcOrd="3" destOrd="0" parTransId="{5E0FC33A-49B7-4A7B-95AA-A466F70AFACC}" sibTransId="{F9BA4FD2-4826-483A-9A23-226DA13262F0}"/>
    <dgm:cxn modelId="{027FD610-6A96-4FF1-B919-EF51F9DAC49E}" srcId="{FA1D9BE6-F37A-48BD-A5C2-968FC9D0849C}" destId="{2B98B9A0-7B5D-4BF4-A7D6-C83B54EAEE54}" srcOrd="2" destOrd="0" parTransId="{62C0D65E-9437-4850-AB41-89898105B18D}" sibTransId="{79A045F4-5F9B-4D08-99A9-448A81AE8D61}"/>
    <dgm:cxn modelId="{06602A3D-773A-4022-8800-A5EBD439188E}" type="presOf" srcId="{EF053107-7D7E-4EE8-ACE0-662100B1FD8A}" destId="{6390BBDF-F3F2-4CD3-B7D8-884EC5A51599}" srcOrd="0" destOrd="0" presId="urn:microsoft.com/office/officeart/2005/8/layout/funnel1"/>
    <dgm:cxn modelId="{873DB766-F6BB-484F-9CEE-2B3C5510B5E3}" srcId="{FA1D9BE6-F37A-48BD-A5C2-968FC9D0849C}" destId="{89A039AE-7AE1-4786-99D6-CBABDDBDA010}" srcOrd="1" destOrd="0" parTransId="{374E39E3-7E66-4729-9FD4-94FE6DA31876}" sibTransId="{B91DEC66-EAD8-4BE8-BFFB-DD9560BE1C5A}"/>
    <dgm:cxn modelId="{8ECE466F-45D1-41A4-9926-B83B59250AF0}" type="presOf" srcId="{D169FDDE-616F-4635-88FC-937F6DCF1535}" destId="{7B48F4B7-4CA7-4787-8D4C-E86672D24EFA}" srcOrd="0" destOrd="0" presId="urn:microsoft.com/office/officeart/2005/8/layout/funnel1"/>
    <dgm:cxn modelId="{8E12F480-33E3-4651-B94E-40DD56F65CF4}" srcId="{FA1D9BE6-F37A-48BD-A5C2-968FC9D0849C}" destId="{D169FDDE-616F-4635-88FC-937F6DCF1535}" srcOrd="0" destOrd="0" parTransId="{9CD7C0B5-8DD1-45AF-A7C7-38A76700932B}" sibTransId="{20E4697F-A4AE-46C5-81FC-E04C74E7593A}"/>
    <dgm:cxn modelId="{E4A6AECA-F96C-4F88-874E-FB171228AEBA}" type="presOf" srcId="{2B98B9A0-7B5D-4BF4-A7D6-C83B54EAEE54}" destId="{87EC84E0-B99C-4905-807B-FF72766DD427}" srcOrd="0" destOrd="0" presId="urn:microsoft.com/office/officeart/2005/8/layout/funnel1"/>
    <dgm:cxn modelId="{F83492EC-3E35-4EFB-9613-5E692647CB99}" type="presOf" srcId="{FA1D9BE6-F37A-48BD-A5C2-968FC9D0849C}" destId="{B5492272-7025-4523-9D3B-8DBE5E0405B7}" srcOrd="0" destOrd="0" presId="urn:microsoft.com/office/officeart/2005/8/layout/funnel1"/>
    <dgm:cxn modelId="{567120EF-E23D-423E-866D-9A296AAB8256}" type="presOf" srcId="{89A039AE-7AE1-4786-99D6-CBABDDBDA010}" destId="{4E21AD29-1445-4561-917A-3991ADE7ADA3}" srcOrd="0" destOrd="0" presId="urn:microsoft.com/office/officeart/2005/8/layout/funnel1"/>
    <dgm:cxn modelId="{E84E8B12-3637-44BB-83D3-35FA6DE24BD2}" type="presParOf" srcId="{B5492272-7025-4523-9D3B-8DBE5E0405B7}" destId="{A27854DE-113D-479A-AA67-632B6FAB4582}" srcOrd="0" destOrd="0" presId="urn:microsoft.com/office/officeart/2005/8/layout/funnel1"/>
    <dgm:cxn modelId="{2AA5349F-27B3-4A80-A1C5-FBE544F73186}" type="presParOf" srcId="{B5492272-7025-4523-9D3B-8DBE5E0405B7}" destId="{E6FDB5FF-B670-422C-A59A-861D74F48FF3}" srcOrd="1" destOrd="0" presId="urn:microsoft.com/office/officeart/2005/8/layout/funnel1"/>
    <dgm:cxn modelId="{3B42E8D4-B898-4D16-90EF-068F85C431A5}" type="presParOf" srcId="{B5492272-7025-4523-9D3B-8DBE5E0405B7}" destId="{6390BBDF-F3F2-4CD3-B7D8-884EC5A51599}" srcOrd="2" destOrd="0" presId="urn:microsoft.com/office/officeart/2005/8/layout/funnel1"/>
    <dgm:cxn modelId="{BCC1A3F9-CEED-4E17-868A-5C13878EE289}" type="presParOf" srcId="{B5492272-7025-4523-9D3B-8DBE5E0405B7}" destId="{87EC84E0-B99C-4905-807B-FF72766DD427}" srcOrd="3" destOrd="0" presId="urn:microsoft.com/office/officeart/2005/8/layout/funnel1"/>
    <dgm:cxn modelId="{60C8EFF8-7B9E-4868-ACE3-91D99F4EED22}" type="presParOf" srcId="{B5492272-7025-4523-9D3B-8DBE5E0405B7}" destId="{4E21AD29-1445-4561-917A-3991ADE7ADA3}" srcOrd="4" destOrd="0" presId="urn:microsoft.com/office/officeart/2005/8/layout/funnel1"/>
    <dgm:cxn modelId="{DD358A54-35E9-4842-A218-23EDE3C586D2}" type="presParOf" srcId="{B5492272-7025-4523-9D3B-8DBE5E0405B7}" destId="{7B48F4B7-4CA7-4787-8D4C-E86672D24EFA}" srcOrd="5" destOrd="0" presId="urn:microsoft.com/office/officeart/2005/8/layout/funnel1"/>
    <dgm:cxn modelId="{D9648F20-9502-4805-9177-DAE56B112D40}" type="presParOf" srcId="{B5492272-7025-4523-9D3B-8DBE5E0405B7}" destId="{F44CFF17-1931-437A-850D-5F65CE410F0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854DE-113D-479A-AA67-632B6FAB4582}">
      <dsp:nvSpPr>
        <dsp:cNvPr id="0" name=""/>
        <dsp:cNvSpPr/>
      </dsp:nvSpPr>
      <dsp:spPr>
        <a:xfrm>
          <a:off x="1117863" y="131394"/>
          <a:ext cx="2607672" cy="90561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DB5FF-B670-422C-A59A-861D74F48FF3}">
      <dsp:nvSpPr>
        <dsp:cNvPr id="0" name=""/>
        <dsp:cNvSpPr/>
      </dsp:nvSpPr>
      <dsp:spPr>
        <a:xfrm>
          <a:off x="2173061" y="2348927"/>
          <a:ext cx="505362" cy="32343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0BBDF-F3F2-4CD3-B7D8-884EC5A51599}">
      <dsp:nvSpPr>
        <dsp:cNvPr id="0" name=""/>
        <dsp:cNvSpPr/>
      </dsp:nvSpPr>
      <dsp:spPr>
        <a:xfrm>
          <a:off x="1212871" y="2607672"/>
          <a:ext cx="2425742" cy="606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14</a:t>
          </a:r>
        </a:p>
      </dsp:txBody>
      <dsp:txXfrm>
        <a:off x="1212871" y="2607672"/>
        <a:ext cx="2425742" cy="606435"/>
      </dsp:txXfrm>
    </dsp:sp>
    <dsp:sp modelId="{87EC84E0-B99C-4905-807B-FF72766DD427}">
      <dsp:nvSpPr>
        <dsp:cNvPr id="0" name=""/>
        <dsp:cNvSpPr/>
      </dsp:nvSpPr>
      <dsp:spPr>
        <a:xfrm>
          <a:off x="2065924" y="1106947"/>
          <a:ext cx="909653" cy="90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800" kern="1200" dirty="0"/>
            <a:t>3</a:t>
          </a:r>
        </a:p>
      </dsp:txBody>
      <dsp:txXfrm>
        <a:off x="2199140" y="1240163"/>
        <a:ext cx="643221" cy="643221"/>
      </dsp:txXfrm>
    </dsp:sp>
    <dsp:sp modelId="{4E21AD29-1445-4561-917A-3991ADE7ADA3}">
      <dsp:nvSpPr>
        <dsp:cNvPr id="0" name=""/>
        <dsp:cNvSpPr/>
      </dsp:nvSpPr>
      <dsp:spPr>
        <a:xfrm>
          <a:off x="1415016" y="424504"/>
          <a:ext cx="909653" cy="90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800" kern="1200" dirty="0"/>
            <a:t>4</a:t>
          </a:r>
        </a:p>
      </dsp:txBody>
      <dsp:txXfrm>
        <a:off x="1548232" y="557720"/>
        <a:ext cx="643221" cy="643221"/>
      </dsp:txXfrm>
    </dsp:sp>
    <dsp:sp modelId="{7B48F4B7-4CA7-4787-8D4C-E86672D24EFA}">
      <dsp:nvSpPr>
        <dsp:cNvPr id="0" name=""/>
        <dsp:cNvSpPr/>
      </dsp:nvSpPr>
      <dsp:spPr>
        <a:xfrm>
          <a:off x="2344884" y="204570"/>
          <a:ext cx="909653" cy="90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800" kern="1200" dirty="0"/>
            <a:t>7</a:t>
          </a:r>
        </a:p>
      </dsp:txBody>
      <dsp:txXfrm>
        <a:off x="2478100" y="337786"/>
        <a:ext cx="643221" cy="643221"/>
      </dsp:txXfrm>
    </dsp:sp>
    <dsp:sp modelId="{F44CFF17-1931-437A-850D-5F65CE410F0A}">
      <dsp:nvSpPr>
        <dsp:cNvPr id="0" name=""/>
        <dsp:cNvSpPr/>
      </dsp:nvSpPr>
      <dsp:spPr>
        <a:xfrm>
          <a:off x="1010726" y="20214"/>
          <a:ext cx="2830032" cy="226402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59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09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69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99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96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63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449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27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35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19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38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7" r:id="rId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6B4D-A494-44E6-A25F-3F7289D6092F}" type="datetimeFigureOut">
              <a:rPr lang="en-CA" smtClean="0"/>
              <a:t>2019-09-23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2F40-8706-458E-AE1D-8F59B0B584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97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76200" y="1371599"/>
            <a:ext cx="8991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3200" dirty="0">
                <a:solidFill>
                  <a:schemeClr val="bg2"/>
                </a:solidFill>
                <a:latin typeface="Gill Sans"/>
                <a:cs typeface="Gill Sans"/>
              </a:rPr>
              <a:t>Data-Intensive Distributed Computing</a:t>
            </a:r>
          </a:p>
        </p:txBody>
      </p:sp>
      <p:pic>
        <p:nvPicPr>
          <p:cNvPr id="9" name="Picture 13" descr="creative-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6358582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6200" y="29718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600" b="0" dirty="0">
                <a:solidFill>
                  <a:schemeClr val="bg2"/>
                </a:solidFill>
                <a:latin typeface="Gill Sans"/>
                <a:cs typeface="Gill Sans"/>
              </a:rPr>
              <a:t>Part 2: From MapReduce to </a:t>
            </a:r>
            <a:r>
              <a:rPr lang="en-US" sz="2600" b="0">
                <a:solidFill>
                  <a:schemeClr val="bg2"/>
                </a:solidFill>
                <a:latin typeface="Gill Sans"/>
                <a:cs typeface="Gill Sans"/>
              </a:rPr>
              <a:t>Spark (2/2</a:t>
            </a:r>
            <a:r>
              <a:rPr lang="en-US" sz="2600" b="0" dirty="0">
                <a:solidFill>
                  <a:schemeClr val="bg2"/>
                </a:solidFill>
                <a:latin typeface="Gill Sans"/>
                <a:cs typeface="Gill Sans"/>
              </a:rPr>
              <a:t>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371600" y="6324600"/>
            <a:ext cx="690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  <a:t>This work is licensed under a Creative Commons Attribution-Noncommercial-Share Alike 3.0 United States</a:t>
            </a:r>
            <a:b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  <a:t>See http://creativecommons.org/licenses/by-nc-sa/3.0/us/ for details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CS 431/461 451/651 (Fall 2019)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6200" y="45720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Ali Abedi</a:t>
            </a:r>
            <a:endParaRPr lang="en-US" sz="2000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5943600"/>
            <a:ext cx="6217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These slides are available at http://roegiest.com/bigdata-2019w/</a:t>
            </a:r>
          </a:p>
        </p:txBody>
      </p:sp>
      <p:pic>
        <p:nvPicPr>
          <p:cNvPr id="2" name="Picture 1" descr="waterloo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60" y="381000"/>
            <a:ext cx="2910840" cy="7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8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7F2A-52BD-4255-8120-7EB7BBC3D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7E94-B161-4005-B038-50BBB18F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“concept of nothing”</a:t>
            </a:r>
          </a:p>
          <a:p>
            <a:endParaRPr lang="en-CA" dirty="0"/>
          </a:p>
          <a:p>
            <a:r>
              <a:rPr lang="en-CA" dirty="0"/>
              <a:t>5 + </a:t>
            </a:r>
            <a:r>
              <a:rPr lang="en-CA" dirty="0">
                <a:solidFill>
                  <a:srgbClr val="00B050"/>
                </a:solidFill>
              </a:rPr>
              <a:t>0</a:t>
            </a:r>
            <a:r>
              <a:rPr lang="en-CA" dirty="0"/>
              <a:t> = 5</a:t>
            </a:r>
          </a:p>
          <a:p>
            <a:r>
              <a:rPr lang="en-CA" dirty="0"/>
              <a:t>5 * </a:t>
            </a:r>
            <a:r>
              <a:rPr lang="en-CA" dirty="0">
                <a:solidFill>
                  <a:srgbClr val="00B050"/>
                </a:solidFill>
              </a:rPr>
              <a:t>1</a:t>
            </a:r>
            <a:r>
              <a:rPr lang="en-CA" dirty="0"/>
              <a:t> = 5</a:t>
            </a:r>
          </a:p>
          <a:p>
            <a:r>
              <a:rPr lang="en-CA" dirty="0"/>
              <a:t>{3, 11, 9} + </a:t>
            </a:r>
            <a:r>
              <a:rPr lang="en-CA" dirty="0">
                <a:solidFill>
                  <a:srgbClr val="00B050"/>
                </a:solidFill>
              </a:rPr>
              <a:t>{}</a:t>
            </a:r>
            <a:r>
              <a:rPr lang="en-CA" dirty="0"/>
              <a:t> = {3, 11, 9}</a:t>
            </a:r>
          </a:p>
          <a:p>
            <a:endParaRPr lang="en-CA" dirty="0"/>
          </a:p>
          <a:p>
            <a:r>
              <a:rPr lang="en-CA" dirty="0"/>
              <a:t>Initializing a counter to zero</a:t>
            </a:r>
          </a:p>
        </p:txBody>
      </p:sp>
    </p:spTree>
    <p:extLst>
      <p:ext uri="{BB962C8B-B14F-4D97-AF65-F5344CB8AC3E}">
        <p14:creationId xmlns:p14="http://schemas.microsoft.com/office/powerpoint/2010/main" val="257747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CEFD-C668-44DF-BA7B-56B75619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CA55A-B540-483A-AF5F-74B14C6C8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Add parenthesis anywhere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1 + 2 + 3 = (1 + 2) + 3</a:t>
            </a:r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10 / 2 / 5 != 10 / (2 / 5)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Huge jobs can become many small jobs</a:t>
            </a:r>
          </a:p>
        </p:txBody>
      </p:sp>
    </p:spTree>
    <p:extLst>
      <p:ext uri="{BB962C8B-B14F-4D97-AF65-F5344CB8AC3E}">
        <p14:creationId xmlns:p14="http://schemas.microsoft.com/office/powerpoint/2010/main" val="137866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1759-3FB4-4A44-BAE0-095F140F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Commutativity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F1CC-08D0-4972-B0EF-2FD691C88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Reordering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1 + 2 + 3 =  2 + 3 + 1</a:t>
            </a:r>
          </a:p>
          <a:p>
            <a:r>
              <a:rPr lang="en-CA" dirty="0">
                <a:solidFill>
                  <a:srgbClr val="FF0000"/>
                </a:solidFill>
              </a:rPr>
              <a:t>10 / 2 !=  2 /10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327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66F6-20DD-4D63-AF68-10A2B98C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Monoid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D3F32-0B4F-4297-A293-0F12B685D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Closure (int + int = int)</a:t>
            </a:r>
          </a:p>
          <a:p>
            <a:r>
              <a:rPr lang="en-CA" dirty="0"/>
              <a:t>Identity (1 + </a:t>
            </a:r>
            <a:r>
              <a:rPr lang="en-CA" dirty="0">
                <a:solidFill>
                  <a:srgbClr val="00B050"/>
                </a:solidFill>
              </a:rPr>
              <a:t>0</a:t>
            </a:r>
            <a:r>
              <a:rPr lang="en-CA" dirty="0"/>
              <a:t> = 1)</a:t>
            </a:r>
          </a:p>
          <a:p>
            <a:r>
              <a:rPr lang="en-CA" dirty="0"/>
              <a:t>Associativity (1 + 2 + 3 = (1 + 2) + 3)</a:t>
            </a:r>
          </a:p>
          <a:p>
            <a:endParaRPr lang="en-CA" dirty="0"/>
          </a:p>
          <a:p>
            <a:r>
              <a:rPr lang="en-CA" dirty="0"/>
              <a:t>Commutative Monoid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273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C6C9-760A-4941-A571-8ECF54F6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7279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Commutative Monoid and MapReduce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4C918-677D-43BE-A459-A355E7A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9122"/>
            <a:ext cx="7886700" cy="1328090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1 + 1 + 1 + 1 + 1 + 1 + 1 + 1 + 1 + 1 + 1 + 1 + 1 + 1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D45227-8B70-43CB-A654-3277AE9BE02D}"/>
              </a:ext>
            </a:extLst>
          </p:cNvPr>
          <p:cNvSpPr txBox="1"/>
          <p:nvPr/>
        </p:nvSpPr>
        <p:spPr>
          <a:xfrm>
            <a:off x="886692" y="1714886"/>
            <a:ext cx="165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       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816CF-F07B-408D-8577-177FC1ACBB2B}"/>
              </a:ext>
            </a:extLst>
          </p:cNvPr>
          <p:cNvSpPr txBox="1"/>
          <p:nvPr/>
        </p:nvSpPr>
        <p:spPr>
          <a:xfrm>
            <a:off x="2488277" y="1714886"/>
            <a:ext cx="381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                                       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AE46B8-8AD8-453B-88C8-9C3E4D82C9EF}"/>
              </a:ext>
            </a:extLst>
          </p:cNvPr>
          <p:cNvSpPr txBox="1"/>
          <p:nvPr/>
        </p:nvSpPr>
        <p:spPr>
          <a:xfrm>
            <a:off x="6134793" y="1714886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                     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BA3DFC2C-475D-4D0C-8832-DEF463063866}"/>
              </a:ext>
            </a:extLst>
          </p:cNvPr>
          <p:cNvSpPr/>
          <p:nvPr/>
        </p:nvSpPr>
        <p:spPr>
          <a:xfrm rot="16200000">
            <a:off x="1558885" y="1732168"/>
            <a:ext cx="237458" cy="1249334"/>
          </a:xfrm>
          <a:prstGeom prst="leftBrace">
            <a:avLst>
              <a:gd name="adj1" fmla="val 5851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6AC5D45-D00F-4A2A-87B0-62C8E6C75C96}"/>
              </a:ext>
            </a:extLst>
          </p:cNvPr>
          <p:cNvSpPr/>
          <p:nvPr/>
        </p:nvSpPr>
        <p:spPr>
          <a:xfrm rot="16200000">
            <a:off x="4200910" y="724559"/>
            <a:ext cx="221251" cy="3280760"/>
          </a:xfrm>
          <a:prstGeom prst="leftBrace">
            <a:avLst>
              <a:gd name="adj1" fmla="val 5851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E424C1FF-F85D-4019-A4F4-D31A5BC46D05}"/>
              </a:ext>
            </a:extLst>
          </p:cNvPr>
          <p:cNvSpPr/>
          <p:nvPr/>
        </p:nvSpPr>
        <p:spPr>
          <a:xfrm rot="16200000">
            <a:off x="7058149" y="1465245"/>
            <a:ext cx="221252" cy="1766974"/>
          </a:xfrm>
          <a:prstGeom prst="leftBrace">
            <a:avLst>
              <a:gd name="adj1" fmla="val 5851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53D440-6AFD-4EEE-A437-9E5CEE5BF9FD}"/>
              </a:ext>
            </a:extLst>
          </p:cNvPr>
          <p:cNvSpPr txBox="1"/>
          <p:nvPr/>
        </p:nvSpPr>
        <p:spPr>
          <a:xfrm>
            <a:off x="1422690" y="2519800"/>
            <a:ext cx="509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B5ECE-E3C9-41C0-9ADB-648BDEC5CE4C}"/>
              </a:ext>
            </a:extLst>
          </p:cNvPr>
          <p:cNvSpPr txBox="1"/>
          <p:nvPr/>
        </p:nvSpPr>
        <p:spPr>
          <a:xfrm>
            <a:off x="4062152" y="2519800"/>
            <a:ext cx="509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DF5CC4-298F-4610-A699-B4F664F4F733}"/>
              </a:ext>
            </a:extLst>
          </p:cNvPr>
          <p:cNvSpPr txBox="1"/>
          <p:nvPr/>
        </p:nvSpPr>
        <p:spPr>
          <a:xfrm>
            <a:off x="6913851" y="2519800"/>
            <a:ext cx="509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AFE9A06-D7B1-4F99-AF55-AAF0A1645C5E}"/>
              </a:ext>
            </a:extLst>
          </p:cNvPr>
          <p:cNvGraphicFramePr/>
          <p:nvPr/>
        </p:nvGraphicFramePr>
        <p:xfrm>
          <a:off x="2062366" y="3308464"/>
          <a:ext cx="4851485" cy="323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1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Graphic spid="1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f14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4217">
            <a:off x="635365" y="812874"/>
            <a:ext cx="3804486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2133600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Two superpowers: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3048000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Associativity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3453824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Commutativity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38817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(sorting)</a:t>
            </a:r>
          </a:p>
        </p:txBody>
      </p:sp>
    </p:spTree>
    <p:extLst>
      <p:ext uri="{BB962C8B-B14F-4D97-AF65-F5344CB8AC3E}">
        <p14:creationId xmlns:p14="http://schemas.microsoft.com/office/powerpoint/2010/main" val="3217571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noProof="0" dirty="0">
                <a:solidFill>
                  <a:srgbClr val="000000"/>
                </a:solidFill>
                <a:latin typeface="Gill Sans"/>
                <a:ea typeface="+mj-ea"/>
                <a:cs typeface="Gill Sans"/>
              </a:rPr>
              <a:t>Implications for distributed processing?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286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You don’t know when the tasks begin</a:t>
            </a:r>
          </a:p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You don’t know when the tasks end</a:t>
            </a:r>
          </a:p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You don’t know when the tasks interrupt each other</a:t>
            </a:r>
          </a:p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You don’t know when intermediate data arrive</a:t>
            </a:r>
          </a:p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 rot="21343207">
            <a:off x="6414945" y="594921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It’s okay!</a:t>
            </a:r>
          </a:p>
        </p:txBody>
      </p:sp>
    </p:spTree>
    <p:extLst>
      <p:ext uri="{BB962C8B-B14F-4D97-AF65-F5344CB8AC3E}">
        <p14:creationId xmlns:p14="http://schemas.microsoft.com/office/powerpoint/2010/main" val="3495962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Word Count: Baseline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3000" y="1741706"/>
            <a:ext cx="7086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map(key: Long, value: String)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(word &lt;- tokenize(value))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emit(word, 1)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reduce(key: String,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(value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sum += value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sum)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05554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Computing the Mean: Version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3000" y="1741706"/>
            <a:ext cx="7086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map(key: String, value: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value)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reduce(key: String,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])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(value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sum += value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+= 1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sum/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898183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Computing the Mean: Version 3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143000" y="1272600"/>
            <a:ext cx="7086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map(key: String, value: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=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(value, 1))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Combiner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reduce(key: String,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[Pair])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((s, c)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sum += s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+= c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(sum,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reduce(key: String,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[Pair])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((s, c)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sum += s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+= c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sum/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52338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YARN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502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YARN = Yet-Another-Resource-Negotiator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8322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Provides API to develop any generic distributed application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Handles scheduling and resource request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MapReduce (MR2) is one such application in YARN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Hadoop’s (original) limitations: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38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Can only run MapReduce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What if we want to run other distributed frameworks?</a:t>
            </a:r>
          </a:p>
        </p:txBody>
      </p:sp>
    </p:spTree>
    <p:extLst>
      <p:ext uri="{BB962C8B-B14F-4D97-AF65-F5344CB8AC3E}">
        <p14:creationId xmlns:p14="http://schemas.microsoft.com/office/powerpoint/2010/main" val="25581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noProof="0" dirty="0">
                <a:solidFill>
                  <a:srgbClr val="000000"/>
                </a:solidFill>
                <a:latin typeface="Gill Sans"/>
                <a:ea typeface="+mj-ea"/>
                <a:cs typeface="Gill Sans"/>
              </a:rPr>
              <a:t>Co-occurrence Matrix: Stripes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7086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map(key: Long, value: String)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(u &lt;- tokenize(value))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 = new Map()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for (v &lt;- neighbors(u))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  map(v) += 1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emit(u, map)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reduce(key: String,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[Map])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 = new Map()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(value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map += value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emit(key, map)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6279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Synchronization: Pairs vs. Stripes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6335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Approach 1: turn synchronization into an ordering problem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44435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Sort keys into correct order of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Partition key space so each reducer receives appropriate set of partial results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Hold state in reducer across multiple key-value pairs to perform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7030A0"/>
                </a:solidFill>
                <a:latin typeface="Gill Sans"/>
                <a:cs typeface="Gill Sans"/>
              </a:rPr>
              <a:t>Illustrated by the “pairs”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927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Approach 2: data structures that bring partial results together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473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Each reducer receives all the data it needs to complete the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7030A0"/>
                </a:solidFill>
                <a:latin typeface="Gill Sans"/>
                <a:cs typeface="Gill Sans"/>
              </a:rPr>
              <a:t>Illustrated by the “stripes” approach</a:t>
            </a:r>
          </a:p>
        </p:txBody>
      </p:sp>
      <p:sp>
        <p:nvSpPr>
          <p:cNvPr id="8" name="TextBox 7"/>
          <p:cNvSpPr txBox="1"/>
          <p:nvPr/>
        </p:nvSpPr>
        <p:spPr>
          <a:xfrm rot="21269192">
            <a:off x="3518934" y="5104305"/>
            <a:ext cx="3650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Commutative </a:t>
            </a:r>
            <a:r>
              <a:rPr lang="en-US" sz="2400" b="0" dirty="0" err="1">
                <a:solidFill>
                  <a:srgbClr val="FF0000"/>
                </a:solidFill>
                <a:latin typeface="Gill Sans"/>
                <a:cs typeface="Gill Sans"/>
              </a:rPr>
              <a:t>monoids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40851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>
            <a:stCxn id="20" idx="2"/>
            <a:endCxn id="13" idx="0"/>
          </p:cNvCxnSpPr>
          <p:nvPr/>
        </p:nvCxnSpPr>
        <p:spPr bwMode="auto">
          <a:xfrm>
            <a:off x="30099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" idx="2"/>
            <a:endCxn id="11" idx="0"/>
          </p:cNvCxnSpPr>
          <p:nvPr/>
        </p:nvCxnSpPr>
        <p:spPr bwMode="auto">
          <a:xfrm>
            <a:off x="3009900" y="3429000"/>
            <a:ext cx="3124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9" idx="2"/>
            <a:endCxn id="13" idx="0"/>
          </p:cNvCxnSpPr>
          <p:nvPr/>
        </p:nvCxnSpPr>
        <p:spPr bwMode="auto">
          <a:xfrm flipH="1">
            <a:off x="3009900" y="3429000"/>
            <a:ext cx="12954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9" idx="2"/>
            <a:endCxn id="11" idx="0"/>
          </p:cNvCxnSpPr>
          <p:nvPr/>
        </p:nvCxnSpPr>
        <p:spPr bwMode="auto">
          <a:xfrm>
            <a:off x="4305300" y="3429000"/>
            <a:ext cx="18288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12" idx="0"/>
          </p:cNvCxnSpPr>
          <p:nvPr/>
        </p:nvCxnSpPr>
        <p:spPr bwMode="auto">
          <a:xfrm flipH="1">
            <a:off x="4305300" y="3429000"/>
            <a:ext cx="18288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5626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338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4384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cxnSp>
        <p:nvCxnSpPr>
          <p:cNvPr id="14" name="Straight Arrow Connector 13"/>
          <p:cNvCxnSpPr>
            <a:stCxn id="20" idx="2"/>
            <a:endCxn id="12" idx="0"/>
          </p:cNvCxnSpPr>
          <p:nvPr/>
        </p:nvCxnSpPr>
        <p:spPr bwMode="auto">
          <a:xfrm>
            <a:off x="3009900" y="3429000"/>
            <a:ext cx="12954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2"/>
            <a:endCxn id="12" idx="0"/>
          </p:cNvCxnSpPr>
          <p:nvPr/>
        </p:nvCxnSpPr>
        <p:spPr bwMode="auto">
          <a:xfrm>
            <a:off x="43053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8" idx="2"/>
            <a:endCxn id="13" idx="0"/>
          </p:cNvCxnSpPr>
          <p:nvPr/>
        </p:nvCxnSpPr>
        <p:spPr bwMode="auto">
          <a:xfrm flipH="1">
            <a:off x="3009900" y="3429000"/>
            <a:ext cx="3124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2"/>
            <a:endCxn id="11" idx="0"/>
          </p:cNvCxnSpPr>
          <p:nvPr/>
        </p:nvCxnSpPr>
        <p:spPr bwMode="auto">
          <a:xfrm>
            <a:off x="61341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5626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7338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384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29718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43858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558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But commutative monoids help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Because you can’t avoid this</a:t>
            </a:r>
            <a:r>
              <a:rPr lang="mr-IN" sz="3600" b="0" kern="0" dirty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3600" b="0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12096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Synchronization: Pairs vs. Stripes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6335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Approach 1: turn synchronization into an ordering problem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44435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Sort keys into correct order of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Partition key space so each reducer receives appropriate set of partial results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Hold state in reducer across multiple key-value pairs to perform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7030A0"/>
                </a:solidFill>
                <a:latin typeface="Gill Sans"/>
                <a:cs typeface="Gill Sans"/>
              </a:rPr>
              <a:t>Illustrated by the “pairs”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927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Approach 2: data structures that bring partial results together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473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Each reducer receives all the data it needs to complete the computation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7030A0"/>
                </a:solidFill>
                <a:latin typeface="Gill Sans"/>
                <a:cs typeface="Gill Sans"/>
              </a:rPr>
              <a:t>Illustrated by the “stripes” approach</a:t>
            </a:r>
          </a:p>
        </p:txBody>
      </p:sp>
      <p:sp>
        <p:nvSpPr>
          <p:cNvPr id="8" name="TextBox 7"/>
          <p:cNvSpPr txBox="1"/>
          <p:nvPr/>
        </p:nvSpPr>
        <p:spPr>
          <a:xfrm rot="21269192">
            <a:off x="3518934" y="5104305"/>
            <a:ext cx="3650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Commutative </a:t>
            </a:r>
            <a:r>
              <a:rPr lang="en-US" sz="2400" b="0" dirty="0" err="1">
                <a:solidFill>
                  <a:srgbClr val="FF0000"/>
                </a:solidFill>
                <a:latin typeface="Gill Sans"/>
                <a:cs typeface="Gill Sans"/>
              </a:rPr>
              <a:t>monoids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 rot="21226345">
            <a:off x="5027830" y="3608896"/>
            <a:ext cx="3650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What about this?</a:t>
            </a:r>
          </a:p>
        </p:txBody>
      </p:sp>
    </p:spTree>
    <p:extLst>
      <p:ext uri="{BB962C8B-B14F-4D97-AF65-F5344CB8AC3E}">
        <p14:creationId xmlns:p14="http://schemas.microsoft.com/office/powerpoint/2010/main" val="93521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630362" y="2254984"/>
            <a:ext cx="14750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3 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12 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7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4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1 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</a:p>
        </p:txBody>
      </p:sp>
      <p:sp>
        <p:nvSpPr>
          <p:cNvPr id="17413" name="Right Arrow 4"/>
          <p:cNvSpPr>
            <a:spLocks noChangeArrowheads="1"/>
          </p:cNvSpPr>
          <p:nvPr/>
        </p:nvSpPr>
        <p:spPr bwMode="auto">
          <a:xfrm>
            <a:off x="3916362" y="2667734"/>
            <a:ext cx="914400" cy="3810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ltGray">
          <a:xfrm>
            <a:off x="1630362" y="1829534"/>
            <a:ext cx="1369286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*) → 32 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5335587" y="2254984"/>
            <a:ext cx="187423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3 / 32 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12 / 32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7 / 32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(a, b</a:t>
            </a:r>
            <a:r>
              <a:rPr lang="en-US" sz="2000" b="0" baseline="-2500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4</a:t>
            </a:r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) → 1 / 32</a:t>
            </a:r>
          </a:p>
          <a:p>
            <a:r>
              <a:rPr lang="en-US" sz="2000" b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3230562" y="1872397"/>
            <a:ext cx="355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Reducer holds this value in memory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mr-IN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f</a:t>
            </a:r>
            <a:r>
              <a:rPr lang="mr-IN" sz="3600" b="0" kern="0" dirty="0">
                <a:solidFill>
                  <a:srgbClr val="000000"/>
                </a:solidFill>
                <a:latin typeface="Gill Sans"/>
                <a:cs typeface="Gill Sans"/>
              </a:rPr>
              <a:t>(B|A): “</a:t>
            </a:r>
            <a:r>
              <a:rPr lang="mr-IN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Pairs</a:t>
            </a:r>
            <a:r>
              <a:rPr lang="mr-IN" sz="3600" b="0" kern="0" dirty="0">
                <a:solidFill>
                  <a:srgbClr val="000000"/>
                </a:solidFill>
                <a:latin typeface="Gill Sans"/>
                <a:cs typeface="Gill Sans"/>
              </a:rPr>
              <a:t>” </a:t>
            </a:r>
            <a:endParaRPr lang="en-US" sz="3600" b="0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2391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For this to work: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4620161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Emit extra (a, *) for every </a:t>
            </a: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b</a:t>
            </a:r>
            <a:r>
              <a:rPr lang="en-US" sz="2000" b="0" kern="0" baseline="-25000" dirty="0" err="1">
                <a:solidFill>
                  <a:srgbClr val="0070C0"/>
                </a:solidFill>
                <a:latin typeface="Gill Sans"/>
                <a:cs typeface="Gill Sans"/>
              </a:rPr>
              <a:t>n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 in mapper</a:t>
            </a:r>
          </a:p>
          <a:p>
            <a:pPr lvl="0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Make sure all a’s get sent to same reducer (use </a:t>
            </a: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partitioner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)</a:t>
            </a:r>
          </a:p>
          <a:p>
            <a:pPr lvl="0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Make sure (a, *) comes first (define sort order)</a:t>
            </a:r>
          </a:p>
          <a:p>
            <a:pPr lvl="0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Hold state in reducer across different key-value pairs</a:t>
            </a:r>
          </a:p>
        </p:txBody>
      </p:sp>
    </p:spTree>
    <p:extLst>
      <p:ext uri="{BB962C8B-B14F-4D97-AF65-F5344CB8AC3E}">
        <p14:creationId xmlns:p14="http://schemas.microsoft.com/office/powerpoint/2010/main" val="1404723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f14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4217">
            <a:off x="635365" y="812874"/>
            <a:ext cx="3804486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2133600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Two superpowers: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3048000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Associativity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3453824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Gill Sans"/>
                <a:cs typeface="Gill Sans"/>
              </a:rPr>
              <a:t>Commutativity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38817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(sorting)</a:t>
            </a:r>
          </a:p>
        </p:txBody>
      </p:sp>
    </p:spTree>
    <p:extLst>
      <p:ext uri="{BB962C8B-B14F-4D97-AF65-F5344CB8AC3E}">
        <p14:creationId xmlns:p14="http://schemas.microsoft.com/office/powerpoint/2010/main" val="3866294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>
            <a:stCxn id="20" idx="2"/>
            <a:endCxn id="13" idx="0"/>
          </p:cNvCxnSpPr>
          <p:nvPr/>
        </p:nvCxnSpPr>
        <p:spPr bwMode="auto">
          <a:xfrm>
            <a:off x="30099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" idx="2"/>
            <a:endCxn id="11" idx="0"/>
          </p:cNvCxnSpPr>
          <p:nvPr/>
        </p:nvCxnSpPr>
        <p:spPr bwMode="auto">
          <a:xfrm>
            <a:off x="3009900" y="3429000"/>
            <a:ext cx="3124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9" idx="2"/>
            <a:endCxn id="13" idx="0"/>
          </p:cNvCxnSpPr>
          <p:nvPr/>
        </p:nvCxnSpPr>
        <p:spPr bwMode="auto">
          <a:xfrm flipH="1">
            <a:off x="3009900" y="3429000"/>
            <a:ext cx="12954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9" idx="2"/>
            <a:endCxn id="11" idx="0"/>
          </p:cNvCxnSpPr>
          <p:nvPr/>
        </p:nvCxnSpPr>
        <p:spPr bwMode="auto">
          <a:xfrm>
            <a:off x="4305300" y="3429000"/>
            <a:ext cx="18288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12" idx="0"/>
          </p:cNvCxnSpPr>
          <p:nvPr/>
        </p:nvCxnSpPr>
        <p:spPr bwMode="auto">
          <a:xfrm flipH="1">
            <a:off x="4305300" y="3429000"/>
            <a:ext cx="18288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5626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338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438400" y="42672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cxnSp>
        <p:nvCxnSpPr>
          <p:cNvPr id="14" name="Straight Arrow Connector 13"/>
          <p:cNvCxnSpPr>
            <a:stCxn id="20" idx="2"/>
            <a:endCxn id="12" idx="0"/>
          </p:cNvCxnSpPr>
          <p:nvPr/>
        </p:nvCxnSpPr>
        <p:spPr bwMode="auto">
          <a:xfrm>
            <a:off x="3009900" y="3429000"/>
            <a:ext cx="12954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2"/>
            <a:endCxn id="12" idx="0"/>
          </p:cNvCxnSpPr>
          <p:nvPr/>
        </p:nvCxnSpPr>
        <p:spPr bwMode="auto">
          <a:xfrm>
            <a:off x="43053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8" idx="2"/>
            <a:endCxn id="13" idx="0"/>
          </p:cNvCxnSpPr>
          <p:nvPr/>
        </p:nvCxnSpPr>
        <p:spPr bwMode="auto">
          <a:xfrm flipH="1">
            <a:off x="3009900" y="3429000"/>
            <a:ext cx="3124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2"/>
            <a:endCxn id="11" idx="0"/>
          </p:cNvCxnSpPr>
          <p:nvPr/>
        </p:nvCxnSpPr>
        <p:spPr bwMode="auto">
          <a:xfrm>
            <a:off x="6134100" y="3429000"/>
            <a:ext cx="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5626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7338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38400" y="2819400"/>
            <a:ext cx="1143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29718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43858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558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Sequence your computations by sorting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When you can’t “</a:t>
            </a: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monoidify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1048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uglans_regia_Echte_Walnussfrucht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2598003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Gill Sans"/>
                <a:cs typeface="Gill Sans"/>
              </a:rPr>
              <a:t>Exploit associativity and commutativity via commutative monoids (if you can)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0" y="6611938"/>
            <a:ext cx="2743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FFFFFF"/>
                </a:solidFill>
              </a:rPr>
              <a:t>Source: Wikipedia (Walnut)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396156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Gill Sans"/>
                <a:cs typeface="Gill Sans"/>
              </a:rPr>
              <a:t>Exploit framework-based sorting to sequence computations (if you can’t)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latin typeface="Gill Sans"/>
                <a:ea typeface="+mj-ea"/>
                <a:cs typeface="Gill Sans"/>
              </a:rPr>
              <a:t>Algorithm design in a nutshell…</a:t>
            </a:r>
          </a:p>
        </p:txBody>
      </p:sp>
    </p:spTree>
    <p:extLst>
      <p:ext uri="{BB962C8B-B14F-4D97-AF65-F5344CB8AC3E}">
        <p14:creationId xmlns:p14="http://schemas.microsoft.com/office/powerpoint/2010/main" val="133169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71F1D1-781F-4517-84A1-ACC7D2C8C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958667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87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724400" y="1981200"/>
            <a:ext cx="1981200" cy="914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4724400" y="2286000"/>
            <a:ext cx="1981200" cy="6096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2590800" y="1981200"/>
            <a:ext cx="1981200" cy="914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3657600" y="3352800"/>
            <a:ext cx="1981200" cy="16002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715000" y="3352800"/>
            <a:ext cx="1981200" cy="16002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1600200" y="3352800"/>
            <a:ext cx="1981200" cy="16002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traight Arrow Connector 53"/>
          <p:cNvCxnSpPr>
            <a:cxnSpLocks noChangeShapeType="1"/>
            <a:stCxn id="107" idx="2"/>
            <a:endCxn id="70" idx="0"/>
          </p:cNvCxnSpPr>
          <p:nvPr/>
        </p:nvCxnSpPr>
        <p:spPr bwMode="auto">
          <a:xfrm rot="5400000">
            <a:off x="2514600" y="2819400"/>
            <a:ext cx="1143000" cy="9906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4" name="Straight Arrow Connector 53"/>
          <p:cNvCxnSpPr>
            <a:cxnSpLocks noChangeShapeType="1"/>
            <a:stCxn id="107" idx="2"/>
            <a:endCxn id="82" idx="0"/>
          </p:cNvCxnSpPr>
          <p:nvPr/>
        </p:nvCxnSpPr>
        <p:spPr bwMode="auto">
          <a:xfrm rot="16200000" flipH="1">
            <a:off x="3543300" y="2781300"/>
            <a:ext cx="1143000" cy="10668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5" name="Straight Arrow Connector 53"/>
          <p:cNvCxnSpPr>
            <a:cxnSpLocks noChangeShapeType="1"/>
            <a:stCxn id="107" idx="2"/>
            <a:endCxn id="94" idx="0"/>
          </p:cNvCxnSpPr>
          <p:nvPr/>
        </p:nvCxnSpPr>
        <p:spPr bwMode="auto">
          <a:xfrm rot="16200000" flipH="1">
            <a:off x="4572000" y="1752600"/>
            <a:ext cx="1143000" cy="31242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6" name="Straight Arrow Connector 53"/>
          <p:cNvCxnSpPr>
            <a:cxnSpLocks noChangeShapeType="1"/>
            <a:stCxn id="109" idx="2"/>
            <a:endCxn id="79" idx="0"/>
          </p:cNvCxnSpPr>
          <p:nvPr/>
        </p:nvCxnSpPr>
        <p:spPr bwMode="auto">
          <a:xfrm rot="5400000">
            <a:off x="3771900" y="1562100"/>
            <a:ext cx="762000" cy="31242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7" name="Straight Arrow Connector 53"/>
          <p:cNvCxnSpPr>
            <a:cxnSpLocks noChangeShapeType="1"/>
            <a:stCxn id="109" idx="2"/>
            <a:endCxn id="91" idx="0"/>
          </p:cNvCxnSpPr>
          <p:nvPr/>
        </p:nvCxnSpPr>
        <p:spPr bwMode="auto">
          <a:xfrm rot="5400000">
            <a:off x="4800600" y="2590800"/>
            <a:ext cx="762000" cy="10668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8" name="Straight Arrow Connector 53"/>
          <p:cNvCxnSpPr>
            <a:cxnSpLocks noChangeShapeType="1"/>
            <a:stCxn id="109" idx="2"/>
            <a:endCxn id="103" idx="0"/>
          </p:cNvCxnSpPr>
          <p:nvPr/>
        </p:nvCxnSpPr>
        <p:spPr bwMode="auto">
          <a:xfrm rot="16200000" flipH="1">
            <a:off x="5829300" y="2628900"/>
            <a:ext cx="762000" cy="9906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1752600" y="3886200"/>
            <a:ext cx="1676400" cy="6096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17526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datanode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17526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Linux file system</a:t>
            </a:r>
          </a:p>
        </p:txBody>
      </p:sp>
      <p:sp>
        <p:nvSpPr>
          <p:cNvPr id="72" name="Flowchart: Magnetic Disk 36"/>
          <p:cNvSpPr>
            <a:spLocks noChangeArrowheads="1"/>
          </p:cNvSpPr>
          <p:nvPr/>
        </p:nvSpPr>
        <p:spPr bwMode="auto">
          <a:xfrm>
            <a:off x="20229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Flowchart: Magnetic Disk 37"/>
          <p:cNvSpPr>
            <a:spLocks noChangeArrowheads="1"/>
          </p:cNvSpPr>
          <p:nvPr/>
        </p:nvSpPr>
        <p:spPr bwMode="auto">
          <a:xfrm>
            <a:off x="25563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4" name="Straight Connector 38"/>
          <p:cNvCxnSpPr>
            <a:cxnSpLocks noChangeShapeType="1"/>
          </p:cNvCxnSpPr>
          <p:nvPr/>
        </p:nvCxnSpPr>
        <p:spPr bwMode="auto">
          <a:xfrm rot="5400000">
            <a:off x="1756203" y="4610101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75" name="Straight Connector 39"/>
          <p:cNvCxnSpPr>
            <a:cxnSpLocks noChangeShapeType="1"/>
            <a:endCxn id="72" idx="2"/>
          </p:cNvCxnSpPr>
          <p:nvPr/>
        </p:nvCxnSpPr>
        <p:spPr bwMode="auto">
          <a:xfrm>
            <a:off x="1870502" y="4724401"/>
            <a:ext cx="152400" cy="1588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76" name="Straight Connector 40"/>
          <p:cNvCxnSpPr>
            <a:cxnSpLocks noChangeShapeType="1"/>
          </p:cNvCxnSpPr>
          <p:nvPr/>
        </p:nvCxnSpPr>
        <p:spPr bwMode="auto">
          <a:xfrm rot="5400000">
            <a:off x="2289603" y="4608513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77" name="Straight Connector 41"/>
          <p:cNvCxnSpPr>
            <a:cxnSpLocks noChangeShapeType="1"/>
          </p:cNvCxnSpPr>
          <p:nvPr/>
        </p:nvCxnSpPr>
        <p:spPr bwMode="auto">
          <a:xfrm>
            <a:off x="2403902" y="4722814"/>
            <a:ext cx="1524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sp>
        <p:nvSpPr>
          <p:cNvPr id="78" name="TextBox 42"/>
          <p:cNvSpPr txBox="1">
            <a:spLocks noChangeArrowheads="1"/>
          </p:cNvSpPr>
          <p:nvPr/>
        </p:nvSpPr>
        <p:spPr bwMode="auto">
          <a:xfrm>
            <a:off x="3013502" y="4538664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17526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tasktracker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6002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worker node</a:t>
            </a: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3810000" y="3886200"/>
            <a:ext cx="1676400" cy="6096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38100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datanode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38100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Linux file system</a:t>
            </a:r>
          </a:p>
        </p:txBody>
      </p:sp>
      <p:sp>
        <p:nvSpPr>
          <p:cNvPr id="84" name="Flowchart: Magnetic Disk 36"/>
          <p:cNvSpPr>
            <a:spLocks noChangeArrowheads="1"/>
          </p:cNvSpPr>
          <p:nvPr/>
        </p:nvSpPr>
        <p:spPr bwMode="auto">
          <a:xfrm>
            <a:off x="40803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5" name="Flowchart: Magnetic Disk 37"/>
          <p:cNvSpPr>
            <a:spLocks noChangeArrowheads="1"/>
          </p:cNvSpPr>
          <p:nvPr/>
        </p:nvSpPr>
        <p:spPr bwMode="auto">
          <a:xfrm>
            <a:off x="46137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6" name="Straight Connector 38"/>
          <p:cNvCxnSpPr>
            <a:cxnSpLocks noChangeShapeType="1"/>
          </p:cNvCxnSpPr>
          <p:nvPr/>
        </p:nvCxnSpPr>
        <p:spPr bwMode="auto">
          <a:xfrm rot="5400000">
            <a:off x="3813603" y="4610101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87" name="Straight Connector 39"/>
          <p:cNvCxnSpPr>
            <a:cxnSpLocks noChangeShapeType="1"/>
            <a:endCxn id="84" idx="2"/>
          </p:cNvCxnSpPr>
          <p:nvPr/>
        </p:nvCxnSpPr>
        <p:spPr bwMode="auto">
          <a:xfrm>
            <a:off x="3927902" y="4724401"/>
            <a:ext cx="152400" cy="1588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88" name="Straight Connector 40"/>
          <p:cNvCxnSpPr>
            <a:cxnSpLocks noChangeShapeType="1"/>
          </p:cNvCxnSpPr>
          <p:nvPr/>
        </p:nvCxnSpPr>
        <p:spPr bwMode="auto">
          <a:xfrm rot="5400000">
            <a:off x="4347003" y="4608513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89" name="Straight Connector 41"/>
          <p:cNvCxnSpPr>
            <a:cxnSpLocks noChangeShapeType="1"/>
          </p:cNvCxnSpPr>
          <p:nvPr/>
        </p:nvCxnSpPr>
        <p:spPr bwMode="auto">
          <a:xfrm>
            <a:off x="4461302" y="4722814"/>
            <a:ext cx="1524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sp>
        <p:nvSpPr>
          <p:cNvPr id="90" name="TextBox 42"/>
          <p:cNvSpPr txBox="1">
            <a:spLocks noChangeArrowheads="1"/>
          </p:cNvSpPr>
          <p:nvPr/>
        </p:nvSpPr>
        <p:spPr bwMode="auto">
          <a:xfrm>
            <a:off x="5070902" y="4538664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38100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tasktracker</a:t>
            </a:r>
            <a:r>
              <a:rPr lang="en-US" sz="12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36576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worker node</a:t>
            </a: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5867400" y="3886200"/>
            <a:ext cx="1676400" cy="6096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58674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datanode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58674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Linux file system</a:t>
            </a:r>
          </a:p>
        </p:txBody>
      </p:sp>
      <p:sp>
        <p:nvSpPr>
          <p:cNvPr id="96" name="Flowchart: Magnetic Disk 36"/>
          <p:cNvSpPr>
            <a:spLocks noChangeArrowheads="1"/>
          </p:cNvSpPr>
          <p:nvPr/>
        </p:nvSpPr>
        <p:spPr bwMode="auto">
          <a:xfrm>
            <a:off x="61377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" name="Flowchart: Magnetic Disk 37"/>
          <p:cNvSpPr>
            <a:spLocks noChangeArrowheads="1"/>
          </p:cNvSpPr>
          <p:nvPr/>
        </p:nvSpPr>
        <p:spPr bwMode="auto">
          <a:xfrm>
            <a:off x="6671102" y="4572001"/>
            <a:ext cx="304800" cy="304800"/>
          </a:xfrm>
          <a:prstGeom prst="flowChartMagneticDisk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8" name="Straight Connector 38"/>
          <p:cNvCxnSpPr>
            <a:cxnSpLocks noChangeShapeType="1"/>
          </p:cNvCxnSpPr>
          <p:nvPr/>
        </p:nvCxnSpPr>
        <p:spPr bwMode="auto">
          <a:xfrm rot="5400000">
            <a:off x="5871003" y="4610101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99" name="Straight Connector 39"/>
          <p:cNvCxnSpPr>
            <a:cxnSpLocks noChangeShapeType="1"/>
            <a:endCxn id="96" idx="2"/>
          </p:cNvCxnSpPr>
          <p:nvPr/>
        </p:nvCxnSpPr>
        <p:spPr bwMode="auto">
          <a:xfrm>
            <a:off x="5985302" y="4724401"/>
            <a:ext cx="152400" cy="1588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100" name="Straight Connector 40"/>
          <p:cNvCxnSpPr>
            <a:cxnSpLocks noChangeShapeType="1"/>
          </p:cNvCxnSpPr>
          <p:nvPr/>
        </p:nvCxnSpPr>
        <p:spPr bwMode="auto">
          <a:xfrm rot="5400000">
            <a:off x="6404403" y="4608513"/>
            <a:ext cx="2286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cxnSp>
        <p:nvCxnSpPr>
          <p:cNvPr id="101" name="Straight Connector 41"/>
          <p:cNvCxnSpPr>
            <a:cxnSpLocks noChangeShapeType="1"/>
          </p:cNvCxnSpPr>
          <p:nvPr/>
        </p:nvCxnSpPr>
        <p:spPr bwMode="auto">
          <a:xfrm>
            <a:off x="6518702" y="4722814"/>
            <a:ext cx="152400" cy="317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</p:cxnSp>
      <p:sp>
        <p:nvSpPr>
          <p:cNvPr id="102" name="TextBox 42"/>
          <p:cNvSpPr txBox="1">
            <a:spLocks noChangeArrowheads="1"/>
          </p:cNvSpPr>
          <p:nvPr/>
        </p:nvSpPr>
        <p:spPr bwMode="auto">
          <a:xfrm>
            <a:off x="7128302" y="4538664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58674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tasktracker</a:t>
            </a:r>
            <a:r>
              <a:rPr lang="en-US" sz="12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57150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worker node</a:t>
            </a:r>
          </a:p>
        </p:txBody>
      </p:sp>
      <p:sp>
        <p:nvSpPr>
          <p:cNvPr id="105" name="Rectangle 4"/>
          <p:cNvSpPr>
            <a:spLocks noChangeArrowheads="1"/>
          </p:cNvSpPr>
          <p:nvPr/>
        </p:nvSpPr>
        <p:spPr bwMode="auto">
          <a:xfrm>
            <a:off x="2590800" y="19812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namenode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(NN)</a:t>
            </a:r>
          </a:p>
        </p:txBody>
      </p:sp>
      <p:sp>
        <p:nvSpPr>
          <p:cNvPr id="106" name="Rectangle 35"/>
          <p:cNvSpPr>
            <a:spLocks noChangeArrowheads="1"/>
          </p:cNvSpPr>
          <p:nvPr/>
        </p:nvSpPr>
        <p:spPr bwMode="auto">
          <a:xfrm>
            <a:off x="2590800" y="2286000"/>
            <a:ext cx="1981200" cy="6096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4"/>
          <p:cNvSpPr>
            <a:spLocks noChangeArrowheads="1"/>
          </p:cNvSpPr>
          <p:nvPr/>
        </p:nvSpPr>
        <p:spPr bwMode="auto">
          <a:xfrm>
            <a:off x="2743200" y="24384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namenode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108" name="Rectangle 4"/>
          <p:cNvSpPr>
            <a:spLocks noChangeArrowheads="1"/>
          </p:cNvSpPr>
          <p:nvPr/>
        </p:nvSpPr>
        <p:spPr bwMode="auto">
          <a:xfrm>
            <a:off x="4724400" y="19812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jobtracker</a:t>
            </a:r>
            <a:r>
              <a:rPr kumimoji="0" lang="en-US" sz="1200" b="1" i="0" u="none" strike="noStrike" kern="0" cap="none" spc="0" normalizeH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(JT)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876800" y="24384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jobtracker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Hadoop MapReduce Architecture</a:t>
            </a:r>
          </a:p>
        </p:txBody>
      </p:sp>
      <p:sp>
        <p:nvSpPr>
          <p:cNvPr id="56" name="Title 2">
            <a:extLst>
              <a:ext uri="{FF2B5EF4-FFF2-40B4-BE49-F238E27FC236}">
                <a16:creationId xmlns:a16="http://schemas.microsoft.com/office/drawing/2014/main" id="{DCB0CD18-9706-43D3-8E6A-9997648A24A6}"/>
              </a:ext>
            </a:extLst>
          </p:cNvPr>
          <p:cNvSpPr txBox="1">
            <a:spLocks/>
          </p:cNvSpPr>
          <p:nvPr/>
        </p:nvSpPr>
        <p:spPr>
          <a:xfrm>
            <a:off x="3392701" y="5384689"/>
            <a:ext cx="2474699" cy="71131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chemeClr val="bg1"/>
                </a:solidFill>
                <a:latin typeface="Gill Sans"/>
                <a:ea typeface="+mj-ea"/>
                <a:cs typeface="Gill San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45713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6pPr>
            <a:lvl7pPr marL="914259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7pPr>
            <a:lvl8pPr marL="137139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8pPr>
            <a:lvl9pPr marL="1828519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CA" kern="0"/>
              <a:t>Hadoop v1.0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5901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16179682-C024-4641-ADA3-2EA2AF17DCE8}"/>
              </a:ext>
            </a:extLst>
          </p:cNvPr>
          <p:cNvSpPr/>
          <p:nvPr/>
        </p:nvSpPr>
        <p:spPr>
          <a:xfrm>
            <a:off x="1073150" y="1682750"/>
            <a:ext cx="6623050" cy="464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42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38BA61-DABF-482F-ADA3-EA8BBE53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Hadoop v1.0</a:t>
            </a:r>
          </a:p>
        </p:txBody>
      </p:sp>
    </p:spTree>
    <p:extLst>
      <p:ext uri="{BB962C8B-B14F-4D97-AF65-F5344CB8AC3E}">
        <p14:creationId xmlns:p14="http://schemas.microsoft.com/office/powerpoint/2010/main" val="31249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38BA61-DABF-482F-ADA3-EA8BBE53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Hadoop v2.0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892E170C-3B73-4D8B-AFD5-75DBA139DC59}"/>
              </a:ext>
            </a:extLst>
          </p:cNvPr>
          <p:cNvSpPr/>
          <p:nvPr/>
        </p:nvSpPr>
        <p:spPr>
          <a:xfrm>
            <a:off x="576150" y="1530350"/>
            <a:ext cx="7916079" cy="487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42" b="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00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noProof="0" dirty="0">
                <a:solidFill>
                  <a:srgbClr val="000000"/>
                </a:solidFill>
                <a:latin typeface="Gill Sans"/>
                <a:ea typeface="+mj-ea"/>
                <a:cs typeface="Gill Sans"/>
              </a:rPr>
              <a:t>Spark Architecture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  <p:pic>
        <p:nvPicPr>
          <p:cNvPr id="3" name="Picture 2" descr="cluster-overvi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1854200"/>
            <a:ext cx="75692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2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45DDEA-0FC7-4DE4-AAAD-591E617F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Algorithm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6EFBE-7619-4F8D-A8F2-34F459BB3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08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15A3-C43E-4762-87C6-F2F3BDF1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2048E-9FE5-40A8-A8DA-F30F88649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Takes type X and returns type X</a:t>
            </a:r>
          </a:p>
          <a:p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3 + 4 = 7 (int + int = int)</a:t>
            </a:r>
          </a:p>
          <a:p>
            <a:r>
              <a:rPr lang="en-CA" dirty="0">
                <a:solidFill>
                  <a:srgbClr val="FF0000"/>
                </a:solidFill>
              </a:rPr>
              <a:t>5 / 2 = 2.5 (int + int != float)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60070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1204</Words>
  <Application>Microsoft Office PowerPoint</Application>
  <PresentationFormat>On-screen Show (4:3)</PresentationFormat>
  <Paragraphs>229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Andale Mono</vt:lpstr>
      <vt:lpstr>Arial</vt:lpstr>
      <vt:lpstr>Arial Black</vt:lpstr>
      <vt:lpstr>Calibri</vt:lpstr>
      <vt:lpstr>Calibri Light</vt:lpstr>
      <vt:lpstr>Gill Sans</vt:lpstr>
      <vt:lpstr>Times New Roman</vt:lpstr>
      <vt:lpstr>Wingdings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Hadoop v1.0</vt:lpstr>
      <vt:lpstr>Hadoop v2.0</vt:lpstr>
      <vt:lpstr>PowerPoint Presentation</vt:lpstr>
      <vt:lpstr>Algorithm Design</vt:lpstr>
      <vt:lpstr>Closure</vt:lpstr>
      <vt:lpstr>Identity</vt:lpstr>
      <vt:lpstr>Associativity</vt:lpstr>
      <vt:lpstr>Commutativity</vt:lpstr>
      <vt:lpstr>Monoid</vt:lpstr>
      <vt:lpstr>Commutative Monoid and MapReduce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Abedi</dc:creator>
  <cp:lastModifiedBy>Ali Abedi</cp:lastModifiedBy>
  <cp:revision>11</cp:revision>
  <dcterms:created xsi:type="dcterms:W3CDTF">2019-09-24T01:34:55Z</dcterms:created>
  <dcterms:modified xsi:type="dcterms:W3CDTF">2019-09-24T03:22:50Z</dcterms:modified>
</cp:coreProperties>
</file>