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1159" r:id="rId2"/>
    <p:sldId id="1140" r:id="rId3"/>
    <p:sldId id="1146" r:id="rId4"/>
    <p:sldId id="1110" r:id="rId5"/>
    <p:sldId id="1111" r:id="rId6"/>
    <p:sldId id="1114" r:id="rId7"/>
    <p:sldId id="1121" r:id="rId8"/>
    <p:sldId id="1115" r:id="rId9"/>
    <p:sldId id="1116" r:id="rId10"/>
    <p:sldId id="1117" r:id="rId11"/>
    <p:sldId id="1118" r:id="rId12"/>
    <p:sldId id="1147" r:id="rId13"/>
    <p:sldId id="1082" r:id="rId14"/>
    <p:sldId id="1083" r:id="rId15"/>
    <p:sldId id="1084" r:id="rId16"/>
    <p:sldId id="1127" r:id="rId17"/>
    <p:sldId id="1128" r:id="rId18"/>
    <p:sldId id="1148" r:id="rId19"/>
    <p:sldId id="1124" r:id="rId20"/>
    <p:sldId id="1125" r:id="rId21"/>
    <p:sldId id="1126" r:id="rId22"/>
    <p:sldId id="1129" r:id="rId23"/>
    <p:sldId id="1130" r:id="rId24"/>
    <p:sldId id="1094" r:id="rId25"/>
    <p:sldId id="1152" r:id="rId26"/>
    <p:sldId id="1153" r:id="rId27"/>
    <p:sldId id="1131" r:id="rId28"/>
    <p:sldId id="1097" r:id="rId29"/>
    <p:sldId id="1098" r:id="rId30"/>
    <p:sldId id="1099" r:id="rId31"/>
    <p:sldId id="1100" r:id="rId32"/>
    <p:sldId id="1102" r:id="rId33"/>
    <p:sldId id="1103" r:id="rId34"/>
    <p:sldId id="1137" r:id="rId35"/>
    <p:sldId id="1135" r:id="rId36"/>
    <p:sldId id="1136" r:id="rId37"/>
    <p:sldId id="1145" r:id="rId38"/>
    <p:sldId id="1120" r:id="rId39"/>
    <p:sldId id="949" r:id="rId40"/>
    <p:sldId id="950" r:id="rId41"/>
    <p:sldId id="1151" r:id="rId42"/>
    <p:sldId id="952" r:id="rId43"/>
    <p:sldId id="953" r:id="rId44"/>
    <p:sldId id="954" r:id="rId45"/>
    <p:sldId id="1149" r:id="rId46"/>
    <p:sldId id="1105" r:id="rId47"/>
    <p:sldId id="1141" r:id="rId48"/>
    <p:sldId id="1142" r:id="rId49"/>
    <p:sldId id="956" r:id="rId50"/>
    <p:sldId id="1156" r:id="rId51"/>
    <p:sldId id="972" r:id="rId52"/>
    <p:sldId id="973" r:id="rId53"/>
    <p:sldId id="1157" r:id="rId54"/>
    <p:sldId id="975" r:id="rId55"/>
    <p:sldId id="1158" r:id="rId56"/>
    <p:sldId id="976" r:id="rId57"/>
    <p:sldId id="1155" r:id="rId58"/>
    <p:sldId id="978" r:id="rId59"/>
    <p:sldId id="1160" r:id="rId60"/>
    <p:sldId id="1107" r:id="rId61"/>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2" autoAdjust="0"/>
    <p:restoredTop sz="76409" autoAdjust="0"/>
  </p:normalViewPr>
  <p:slideViewPr>
    <p:cSldViewPr>
      <p:cViewPr varScale="1">
        <p:scale>
          <a:sx n="69" d="100"/>
          <a:sy n="69" d="100"/>
        </p:scale>
        <p:origin x="1500" y="4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39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t>Why is IR hard? Because language is hard!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cs451</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46</a:t>
            </a:fld>
            <a:endParaRPr lang="en-US"/>
          </a:p>
        </p:txBody>
      </p:sp>
    </p:spTree>
    <p:extLst>
      <p:ext uri="{BB962C8B-B14F-4D97-AF65-F5344CB8AC3E}">
        <p14:creationId xmlns:p14="http://schemas.microsoft.com/office/powerpoint/2010/main" val="148620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51</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53</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extLst>
      <p:ext uri="{BB962C8B-B14F-4D97-AF65-F5344CB8AC3E}">
        <p14:creationId xmlns:p14="http://schemas.microsoft.com/office/powerpoint/2010/main" val="149634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a:t>
            </a:r>
          </a:p>
          <a:p>
            <a:r>
              <a:rPr lang="en-US" sz="2300" dirty="0">
                <a:latin typeface="Lucida Grande" charset="0"/>
                <a:ea typeface="Lucida Grande" charset="0"/>
                <a:cs typeface="Lucida Grande" charset="0"/>
                <a:sym typeface="Lucida Grande" charset="0"/>
              </a:rPr>
              <a:t>P(A,B) = P(B) P(A|B)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Since we also want to include the first word in the bigram model, we need a dummy beginning of sentence marker &lt;s&gt;. We usually also have an end of sentence marker but for the sake of brevity, I don’t show that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N-gram probability estimates. Derive the conditional probability expression on board ! Given that the occurrence of an n-gram is a random variable with a binomial distribution i.e. each n-gram is independent of the next. Untrue: (a) n-grams are overlapping (b) content words tend to clump (used once, likely to get used again)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Why is the 0 bad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You have to make sure that the joint is well-formed and understand how the conditional probability formula is derived.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P_Continuation</a:t>
            </a:r>
            <a:r>
              <a:rPr lang="en-CA" dirty="0"/>
              <a:t>(w) = How likely is w to appear as a novel continuation?  </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22</a:t>
            </a:fld>
            <a:endParaRPr lang="en-US"/>
          </a:p>
        </p:txBody>
      </p:sp>
    </p:spTree>
    <p:extLst>
      <p:ext uri="{BB962C8B-B14F-4D97-AF65-F5344CB8AC3E}">
        <p14:creationId xmlns:p14="http://schemas.microsoft.com/office/powerpoint/2010/main" val="232439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Language model and Channel model</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30</a:t>
            </a:fld>
            <a:endParaRPr lang="en-US"/>
          </a:p>
        </p:txBody>
      </p:sp>
    </p:spTree>
    <p:extLst>
      <p:ext uri="{BB962C8B-B14F-4D97-AF65-F5344CB8AC3E}">
        <p14:creationId xmlns:p14="http://schemas.microsoft.com/office/powerpoint/2010/main" val="319908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35</a:t>
            </a:fld>
            <a:endParaRPr lang="en-US"/>
          </a:p>
        </p:txBody>
      </p:sp>
    </p:spTree>
    <p:extLst>
      <p:ext uri="{BB962C8B-B14F-4D97-AF65-F5344CB8AC3E}">
        <p14:creationId xmlns:p14="http://schemas.microsoft.com/office/powerpoint/2010/main" val="202597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CE5F-4F52-4F70-8698-257AE8325B5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420007986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4" r:id="rId2"/>
  </p:sldLayoutIdLst>
  <p:transition/>
  <p:hf hdr="0" ftr="0" dt="0"/>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3: Analyzing Text (1/2)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a:t>
            </a:r>
            <a:r>
              <a:rPr lang="en-US" sz="2400" b="0">
                <a:solidFill>
                  <a:schemeClr val="bg2"/>
                </a:solidFill>
                <a:latin typeface="Gill Sans"/>
                <a:cs typeface="Gill Sans"/>
              </a:rPr>
              <a:t>(Fall </a:t>
            </a:r>
            <a:r>
              <a:rPr lang="en-US" sz="2400" b="0" dirty="0">
                <a:solidFill>
                  <a:schemeClr val="bg2"/>
                </a:solidFill>
                <a:latin typeface="Gill Sans"/>
                <a:cs typeface="Gill Sans"/>
              </a:rPr>
              <a:t>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Ali Abedi</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September 26, 2019</a:t>
            </a:r>
          </a:p>
        </p:txBody>
      </p:sp>
      <p:sp>
        <p:nvSpPr>
          <p:cNvPr id="14" name="TextBox 13"/>
          <p:cNvSpPr txBox="1">
            <a:spLocks noChangeArrowheads="1"/>
          </p:cNvSpPr>
          <p:nvPr/>
        </p:nvSpPr>
        <p:spPr bwMode="auto">
          <a:xfrm>
            <a:off x="1371600" y="5943600"/>
            <a:ext cx="7382983"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https://www.student.cs.uwaterloo.ca/~cs451 </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268065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print"/>
          <a:srcRect/>
          <a:stretch>
            <a:fillRect/>
          </a:stretch>
        </p:blipFill>
        <p:spPr bwMode="auto">
          <a:xfrm>
            <a:off x="731520" y="5097661"/>
            <a:ext cx="7804547" cy="312539"/>
          </a:xfrm>
          <a:prstGeom prst="rect">
            <a:avLst/>
          </a:prstGeom>
          <a:noFill/>
          <a:ln w="12700" cap="flat">
            <a:noFill/>
            <a:miter lim="800000"/>
            <a:headEnd/>
            <a:tailEnd/>
          </a:ln>
        </p:spPr>
      </p:pic>
      <p:pic>
        <p:nvPicPr>
          <p:cNvPr id="30728" name="Picture 8"/>
          <p:cNvPicPr>
            <a:picLocks noChangeAspect="1" noChangeArrowheads="1"/>
          </p:cNvPicPr>
          <p:nvPr/>
        </p:nvPicPr>
        <p:blipFill>
          <a:blip r:embed="rId4" cstate="print"/>
          <a:srcRect/>
          <a:stretch>
            <a:fillRect/>
          </a:stretch>
        </p:blipFill>
        <p:spPr bwMode="auto">
          <a:xfrm>
            <a:off x="1214437" y="4436864"/>
            <a:ext cx="4893469" cy="348258"/>
          </a:xfrm>
          <a:prstGeom prst="rect">
            <a:avLst/>
          </a:prstGeom>
          <a:noFill/>
          <a:ln w="12700" cap="flat">
            <a:noFill/>
            <a:miter lim="800000"/>
            <a:headEnd/>
            <a:tailEnd/>
          </a:ln>
        </p:spPr>
      </p:pic>
      <p:sp>
        <p:nvSpPr>
          <p:cNvPr id="13" name="Rectangle 7"/>
          <p:cNvSpPr>
            <a:spLocks/>
          </p:cNvSpPr>
          <p:nvPr/>
        </p:nvSpPr>
        <p:spPr bwMode="auto">
          <a:xfrm>
            <a:off x="533400" y="3657555"/>
            <a:ext cx="3612849"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=2: Bigram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9"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0" name="Picture 9"/>
          <p:cNvPicPr>
            <a:picLocks noChangeAspect="1" noChangeArrowheads="1"/>
          </p:cNvPicPr>
          <p:nvPr/>
        </p:nvPicPr>
        <p:blipFill>
          <a:blip r:embed="rId5"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390344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2" cstate="print"/>
          <a:srcRect/>
          <a:stretch>
            <a:fillRect/>
          </a:stretch>
        </p:blipFill>
        <p:spPr bwMode="auto">
          <a:xfrm>
            <a:off x="1214437" y="4436864"/>
            <a:ext cx="5750719" cy="348258"/>
          </a:xfrm>
          <a:prstGeom prst="rect">
            <a:avLst/>
          </a:prstGeom>
          <a:noFill/>
          <a:ln w="12700" cap="flat">
            <a:noFill/>
            <a:miter lim="800000"/>
            <a:headEnd/>
            <a:tailEnd/>
          </a:ln>
        </p:spPr>
      </p:pic>
      <p:pic>
        <p:nvPicPr>
          <p:cNvPr id="32777" name="Picture 9"/>
          <p:cNvPicPr>
            <a:picLocks noChangeAspect="1" noChangeArrowheads="1"/>
          </p:cNvPicPr>
          <p:nvPr/>
        </p:nvPicPr>
        <p:blipFill>
          <a:blip r:embed="rId3" cstate="print"/>
          <a:srcRect/>
          <a:stretch>
            <a:fillRect/>
          </a:stretch>
        </p:blipFill>
        <p:spPr bwMode="auto">
          <a:xfrm>
            <a:off x="731520" y="5097661"/>
            <a:ext cx="8054578" cy="312539"/>
          </a:xfrm>
          <a:prstGeom prst="rect">
            <a:avLst/>
          </a:prstGeom>
          <a:noFill/>
          <a:ln w="12700" cap="flat">
            <a:noFill/>
            <a:miter lim="800000"/>
            <a:headEnd/>
            <a:tailEnd/>
          </a:ln>
        </p:spPr>
      </p:pic>
      <p:sp>
        <p:nvSpPr>
          <p:cNvPr id="13" name="Rectangle 7"/>
          <p:cNvSpPr>
            <a:spLocks/>
          </p:cNvSpPr>
          <p:nvPr/>
        </p:nvSpPr>
        <p:spPr bwMode="auto">
          <a:xfrm>
            <a:off x="533400" y="3657555"/>
            <a:ext cx="3700682"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=3: Trigram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10"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4"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16368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Building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 Language Models</a:t>
            </a:r>
          </a:p>
        </p:txBody>
      </p:sp>
      <p:sp>
        <p:nvSpPr>
          <p:cNvPr id="11" name="TextBox 10"/>
          <p:cNvSpPr txBox="1"/>
          <p:nvPr/>
        </p:nvSpPr>
        <p:spPr>
          <a:xfrm>
            <a:off x="0" y="5943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We already know how to do this in MapReduce!</a:t>
            </a:r>
          </a:p>
        </p:txBody>
      </p:sp>
      <p:sp>
        <p:nvSpPr>
          <p:cNvPr id="12" name="TextBox 11"/>
          <p:cNvSpPr txBox="1"/>
          <p:nvPr/>
        </p:nvSpPr>
        <p:spPr>
          <a:xfrm>
            <a:off x="0" y="1219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Compute maximum likelihood estimates (MLE) for </a:t>
            </a:r>
          </a:p>
          <a:p>
            <a:pPr lvl="0" algn="ctr">
              <a:defRPr/>
            </a:pPr>
            <a:r>
              <a:rPr lang="en-US" sz="2400" b="0" kern="0" dirty="0">
                <a:solidFill>
                  <a:srgbClr val="000000"/>
                </a:solidFill>
                <a:latin typeface="Gill Sans"/>
                <a:cs typeface="Gill Sans"/>
              </a:rPr>
              <a:t>Individual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probabilities</a:t>
            </a:r>
          </a:p>
        </p:txBody>
      </p:sp>
      <p:pic>
        <p:nvPicPr>
          <p:cNvPr id="13" name="Picture 3"/>
          <p:cNvPicPr>
            <a:picLocks noChangeAspect="1" noChangeArrowheads="1"/>
          </p:cNvPicPr>
          <p:nvPr/>
        </p:nvPicPr>
        <p:blipFill>
          <a:blip r:embed="rId3" cstate="print"/>
          <a:srcRect/>
          <a:stretch>
            <a:fillRect/>
          </a:stretch>
        </p:blipFill>
        <p:spPr bwMode="auto">
          <a:xfrm>
            <a:off x="2514600" y="2314523"/>
            <a:ext cx="1660922" cy="535781"/>
          </a:xfrm>
          <a:prstGeom prst="rect">
            <a:avLst/>
          </a:prstGeom>
          <a:noFill/>
          <a:ln w="12700" cap="flat">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2438400" y="3045376"/>
            <a:ext cx="2446734" cy="535781"/>
          </a:xfrm>
          <a:prstGeom prst="rect">
            <a:avLst/>
          </a:prstGeom>
          <a:noFill/>
          <a:ln w="12700" cap="flat">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2433637" y="3652595"/>
            <a:ext cx="5643563" cy="607219"/>
          </a:xfrm>
          <a:prstGeom prst="rect">
            <a:avLst/>
          </a:prstGeom>
          <a:noFill/>
          <a:ln w="12700" cap="flat">
            <a:noFill/>
            <a:miter lim="800000"/>
            <a:headEnd/>
            <a:tailEnd/>
          </a:ln>
        </p:spPr>
      </p:pic>
      <p:sp>
        <p:nvSpPr>
          <p:cNvPr id="16" name="TextBox 15"/>
          <p:cNvSpPr txBox="1">
            <a:spLocks noChangeArrowheads="1"/>
          </p:cNvSpPr>
          <p:nvPr/>
        </p:nvSpPr>
        <p:spPr bwMode="auto">
          <a:xfrm rot="21298163">
            <a:off x="5390423" y="2165894"/>
            <a:ext cx="2679490"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Fancy way of saying: </a:t>
            </a:r>
            <a:br>
              <a:rPr kumimoji="0" lang="en-US" sz="2400" b="0" i="0" u="none" strike="noStrike" kern="0" cap="none" spc="0" normalizeH="0" baseline="0" noProof="0" dirty="0">
                <a:ln>
                  <a:noFill/>
                </a:ln>
                <a:solidFill>
                  <a:srgbClr val="FF0000"/>
                </a:solidFill>
                <a:effectLst/>
                <a:uLnTx/>
                <a:uFillTx/>
                <a:latin typeface="Gill Sans"/>
                <a:cs typeface="Gill Sans"/>
              </a:rPr>
            </a:br>
            <a:r>
              <a:rPr kumimoji="0" lang="en-US" sz="2400" b="0" i="0" u="none" strike="noStrike" kern="0" cap="none" spc="0" normalizeH="0" baseline="0" noProof="0" dirty="0">
                <a:ln>
                  <a:noFill/>
                </a:ln>
                <a:solidFill>
                  <a:srgbClr val="FF0000"/>
                </a:solidFill>
                <a:effectLst/>
                <a:uLnTx/>
                <a:uFillTx/>
                <a:latin typeface="Gill Sans"/>
                <a:cs typeface="Gill Sans"/>
              </a:rPr>
              <a:t>count + divide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7" name="TextBox 16"/>
          <p:cNvSpPr txBox="1">
            <a:spLocks noChangeArrowheads="1"/>
          </p:cNvSpPr>
          <p:nvPr/>
        </p:nvSpPr>
        <p:spPr bwMode="auto">
          <a:xfrm rot="21298163">
            <a:off x="5958717" y="4223174"/>
            <a:ext cx="266055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Minor</a:t>
            </a:r>
            <a:r>
              <a:rPr kumimoji="0" lang="en-US" sz="2400" b="0" i="0" u="none" strike="noStrike" kern="0" cap="none" spc="0" normalizeH="0" noProof="0" dirty="0">
                <a:ln>
                  <a:noFill/>
                </a:ln>
                <a:solidFill>
                  <a:srgbClr val="FF0000"/>
                </a:solidFill>
                <a:effectLst/>
                <a:uLnTx/>
                <a:uFillTx/>
                <a:latin typeface="Gill Sans"/>
                <a:cs typeface="Gill Sans"/>
              </a:rPr>
              <a:t> detail here…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8" name="TextBox 17"/>
          <p:cNvSpPr txBox="1">
            <a:spLocks noChangeArrowheads="1"/>
          </p:cNvSpPr>
          <p:nvPr/>
        </p:nvSpPr>
        <p:spPr bwMode="auto">
          <a:xfrm rot="21298163">
            <a:off x="6703553" y="3710248"/>
            <a:ext cx="28715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9" name="TextBox 18"/>
          <p:cNvSpPr txBox="1"/>
          <p:nvPr/>
        </p:nvSpPr>
        <p:spPr>
          <a:xfrm>
            <a:off x="762000" y="2357735"/>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Unigram</a:t>
            </a:r>
          </a:p>
        </p:txBody>
      </p:sp>
      <p:sp>
        <p:nvSpPr>
          <p:cNvPr id="20" name="TextBox 19"/>
          <p:cNvSpPr txBox="1"/>
          <p:nvPr/>
        </p:nvSpPr>
        <p:spPr>
          <a:xfrm>
            <a:off x="762000" y="3105090"/>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Bigram</a:t>
            </a:r>
          </a:p>
        </p:txBody>
      </p:sp>
      <p:sp>
        <p:nvSpPr>
          <p:cNvPr id="21" name="TextBox 20"/>
          <p:cNvSpPr txBox="1"/>
          <p:nvPr/>
        </p:nvSpPr>
        <p:spPr>
          <a:xfrm>
            <a:off x="0" y="4778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Generalizes to higher-order n-grams</a:t>
            </a:r>
          </a:p>
          <a:p>
            <a:pPr lvl="0" algn="ctr">
              <a:defRPr/>
            </a:pPr>
            <a:r>
              <a:rPr lang="en-US" sz="2000" b="0" kern="0" dirty="0">
                <a:solidFill>
                  <a:srgbClr val="0070C0"/>
                </a:solidFill>
                <a:latin typeface="Gill Sans"/>
                <a:cs typeface="Gill Sans"/>
              </a:rPr>
              <a:t>State of the art models use ~5-grams</a:t>
            </a:r>
          </a:p>
        </p:txBody>
      </p:sp>
    </p:spTree>
    <p:extLst>
      <p:ext uri="{BB962C8B-B14F-4D97-AF65-F5344CB8AC3E}">
        <p14:creationId xmlns:p14="http://schemas.microsoft.com/office/powerpoint/2010/main" val="872900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The two commandments of estimating probability distributions…</a:t>
            </a: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19642105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81979" cy="6858000"/>
          </a:xfrm>
          <a:prstGeom prst="rect">
            <a:avLst/>
          </a:prstGeom>
        </p:spPr>
      </p:pic>
      <p:sp>
        <p:nvSpPr>
          <p:cNvPr id="6" name="TextBox 3"/>
          <p:cNvSpPr txBox="1">
            <a:spLocks noChangeArrowheads="1"/>
          </p:cNvSpPr>
          <p:nvPr/>
        </p:nvSpPr>
        <p:spPr bwMode="auto">
          <a:xfrm>
            <a:off x="0" y="6611938"/>
            <a:ext cx="4648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pl-PL" sz="1000" b="0" dirty="0">
                <a:solidFill>
                  <a:srgbClr val="FFFFFF"/>
                </a:solidFill>
              </a:rPr>
              <a:t>http://</a:t>
            </a:r>
            <a:r>
              <a:rPr lang="pl-PL" sz="1000" b="0" dirty="0" err="1">
                <a:solidFill>
                  <a:srgbClr val="FFFFFF"/>
                </a:solidFill>
              </a:rPr>
              <a:t>www.flickr.com</a:t>
            </a:r>
            <a:r>
              <a:rPr lang="pl-PL" sz="1000" b="0" dirty="0">
                <a:solidFill>
                  <a:srgbClr val="FFFFFF"/>
                </a:solidFill>
              </a:rPr>
              <a:t>/</a:t>
            </a:r>
            <a:r>
              <a:rPr lang="pl-PL" sz="1000" b="0" dirty="0" err="1">
                <a:solidFill>
                  <a:srgbClr val="FFFFFF"/>
                </a:solidFill>
              </a:rPr>
              <a:t>photos</a:t>
            </a:r>
            <a:r>
              <a:rPr lang="pl-PL" sz="1000" b="0" dirty="0">
                <a:solidFill>
                  <a:srgbClr val="FFFFFF"/>
                </a:solidFill>
              </a:rPr>
              <a:t>/37680518@N03/7746322384/</a:t>
            </a:r>
            <a:endParaRPr lang="en-US" sz="1000" b="0" dirty="0">
              <a:solidFill>
                <a:srgbClr val="FFFFFF"/>
              </a:solidFill>
            </a:endParaRPr>
          </a:p>
        </p:txBody>
      </p:sp>
      <p:sp>
        <p:nvSpPr>
          <p:cNvPr id="7" name="Title 1"/>
          <p:cNvSpPr txBox="1">
            <a:spLocks/>
          </p:cNvSpPr>
          <p:nvPr/>
        </p:nvSpPr>
        <p:spPr>
          <a:xfrm>
            <a:off x="0" y="228600"/>
            <a:ext cx="9144000" cy="685800"/>
          </a:xfrm>
          <a:prstGeom prst="rect">
            <a:avLst/>
          </a:prstGeom>
        </p:spPr>
        <p:txBody>
          <a:bodyPr/>
          <a:lstStyle/>
          <a:p>
            <a:pPr lvl="0" algn="ctr">
              <a:defRPr/>
            </a:pPr>
            <a:r>
              <a:rPr lang="en-US" sz="3600" b="0" kern="0" dirty="0">
                <a:solidFill>
                  <a:srgbClr val="FFFFFF"/>
                </a:solidFill>
                <a:latin typeface="Gill Sans"/>
                <a:cs typeface="Gill Sans"/>
              </a:rPr>
              <a:t>Probabilities must sum up to one</a:t>
            </a:r>
          </a:p>
        </p:txBody>
      </p:sp>
    </p:spTree>
    <p:extLst>
      <p:ext uri="{BB962C8B-B14F-4D97-AF65-F5344CB8AC3E}">
        <p14:creationId xmlns:p14="http://schemas.microsoft.com/office/powerpoint/2010/main" val="38947863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gh-tex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6" y="1"/>
            <a:ext cx="10297056"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brettmorrison</a:t>
            </a:r>
            <a:r>
              <a:rPr lang="en-US" sz="1000" b="0" dirty="0">
                <a:solidFill>
                  <a:srgbClr val="FFFFFF"/>
                </a:solidFill>
              </a:rPr>
              <a:t>/3732910565/</a:t>
            </a:r>
          </a:p>
        </p:txBody>
      </p:sp>
      <p:sp>
        <p:nvSpPr>
          <p:cNvPr id="5" name="TextBox 4"/>
          <p:cNvSpPr txBox="1">
            <a:spLocks noChangeArrowheads="1"/>
          </p:cNvSpPr>
          <p:nvPr/>
        </p:nvSpPr>
        <p:spPr bwMode="auto">
          <a:xfrm>
            <a:off x="5331078" y="5791200"/>
            <a:ext cx="1792979"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Gill Sans"/>
                <a:cs typeface="Gill Sans"/>
              </a:rPr>
              <a:t>What? Why?</a:t>
            </a:r>
            <a:endParaRPr kumimoji="0" lang="en-US" sz="2000" b="0" i="0" u="none" strike="noStrike" kern="0" cap="none" spc="0" normalizeH="0" baseline="0" noProof="0" dirty="0">
              <a:ln>
                <a:noFill/>
              </a:ln>
              <a:effectLst/>
              <a:uLnTx/>
              <a:uFillTx/>
              <a:latin typeface="Gill Sans"/>
              <a:cs typeface="Gill Sans"/>
            </a:endParaRPr>
          </a:p>
        </p:txBody>
      </p:sp>
      <p:sp>
        <p:nvSpPr>
          <p:cNvPr id="8" name="Title 1"/>
          <p:cNvSpPr txBox="1">
            <a:spLocks/>
          </p:cNvSpPr>
          <p:nvPr/>
        </p:nvSpPr>
        <p:spPr>
          <a:xfrm>
            <a:off x="0" y="5181600"/>
            <a:ext cx="9144000" cy="685800"/>
          </a:xfrm>
          <a:prstGeom prst="rect">
            <a:avLst/>
          </a:prstGeom>
        </p:spPr>
        <p:txBody>
          <a:bodyPr/>
          <a:lstStyle/>
          <a:p>
            <a:pPr lvl="0" algn="ctr">
              <a:defRPr/>
            </a:pPr>
            <a:r>
              <a:rPr lang="en-US" sz="3600" b="0" kern="0" dirty="0">
                <a:solidFill>
                  <a:srgbClr val="FFFFFF"/>
                </a:solidFill>
                <a:latin typeface="Gill Sans"/>
                <a:cs typeface="Gill Sans"/>
              </a:rPr>
              <a:t>Thou shalt smooth</a:t>
            </a:r>
          </a:p>
        </p:txBody>
      </p:sp>
    </p:spTree>
    <p:extLst>
      <p:ext uri="{BB962C8B-B14F-4D97-AF65-F5344CB8AC3E}">
        <p14:creationId xmlns:p14="http://schemas.microsoft.com/office/powerpoint/2010/main" val="3475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0" y="5864423"/>
            <a:ext cx="9144000" cy="307777"/>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000" b="0" dirty="0">
                <a:solidFill>
                  <a:srgbClr val="000000"/>
                </a:solidFill>
                <a:latin typeface="Gill Sans"/>
                <a:ea typeface="Gill Sans" charset="0"/>
                <a:cs typeface="Gill Sans"/>
                <a:sym typeface="Gill Sans" charset="0"/>
              </a:rPr>
              <a:t>Note: We don’t ever cross sentence boundaries</a:t>
            </a:r>
          </a:p>
        </p:txBody>
      </p:sp>
      <p:sp>
        <p:nvSpPr>
          <p:cNvPr id="38915" name="Rectangle 3"/>
          <p:cNvSpPr>
            <a:spLocks/>
          </p:cNvSpPr>
          <p:nvPr/>
        </p:nvSpPr>
        <p:spPr bwMode="auto">
          <a:xfrm>
            <a:off x="2433637" y="1857998"/>
            <a:ext cx="4500563" cy="1089422"/>
          </a:xfrm>
          <a:prstGeom prst="rect">
            <a:avLst/>
          </a:prstGeom>
          <a:noFill/>
          <a:ln w="12700" cap="flat">
            <a:noFill/>
            <a:miter lim="800000"/>
            <a:headEnd type="none" w="med" len="med"/>
            <a:tailEnd type="none" w="med" len="med"/>
          </a:ln>
        </p:spPr>
        <p:txBody>
          <a:bodyPr lIns="0" tIns="0" rIns="0" bIns="0" anchor="ctr"/>
          <a:lstStyle/>
          <a:p>
            <a:pPr eaLnBrk="1" hangingPunct="1"/>
            <a:r>
              <a:rPr lang="en-US" sz="2200" b="0" dirty="0">
                <a:solidFill>
                  <a:srgbClr val="000000"/>
                </a:solidFill>
                <a:latin typeface="Gill Sans"/>
                <a:ea typeface="Courier" charset="0"/>
                <a:cs typeface="Gill Sans"/>
                <a:sym typeface="Courier" charset="0"/>
              </a:rPr>
              <a:t>I am Sam</a:t>
            </a:r>
            <a:br>
              <a:rPr lang="en-US" sz="2200" b="0" dirty="0">
                <a:solidFill>
                  <a:srgbClr val="000000"/>
                </a:solidFill>
                <a:latin typeface="Gill Sans"/>
                <a:ea typeface="Courier" charset="0"/>
                <a:cs typeface="Gill Sans"/>
                <a:sym typeface="Courier" charset="0"/>
              </a:rPr>
            </a:br>
            <a:r>
              <a:rPr lang="en-US" sz="2200" b="0" dirty="0">
                <a:solidFill>
                  <a:srgbClr val="000000"/>
                </a:solidFill>
                <a:latin typeface="Gill Sans"/>
                <a:ea typeface="Courier" charset="0"/>
                <a:cs typeface="Gill Sans"/>
                <a:sym typeface="Courier" charset="0"/>
              </a:rPr>
              <a:t>Sam I am</a:t>
            </a:r>
          </a:p>
          <a:p>
            <a:pPr eaLnBrk="1" hangingPunct="1"/>
            <a:r>
              <a:rPr lang="en-US" sz="2200" b="0" dirty="0">
                <a:solidFill>
                  <a:srgbClr val="000000"/>
                </a:solidFill>
                <a:latin typeface="Gill Sans"/>
                <a:ea typeface="Courier" charset="0"/>
                <a:cs typeface="Gill Sans"/>
                <a:sym typeface="Courier" charset="0"/>
              </a:rPr>
              <a:t>I do not like green eggs and ham</a:t>
            </a:r>
          </a:p>
        </p:txBody>
      </p:sp>
      <p:grpSp>
        <p:nvGrpSpPr>
          <p:cNvPr id="2" name="Group 4"/>
          <p:cNvGrpSpPr>
            <a:grpSpLocks/>
          </p:cNvGrpSpPr>
          <p:nvPr/>
        </p:nvGrpSpPr>
        <p:grpSpPr bwMode="auto">
          <a:xfrm>
            <a:off x="1853355" y="1893718"/>
            <a:ext cx="438378" cy="1025798"/>
            <a:chOff x="70" y="32"/>
            <a:chExt cx="392" cy="919"/>
          </a:xfrm>
        </p:grpSpPr>
        <p:sp>
          <p:nvSpPr>
            <p:cNvPr id="38917" name="Rectangle 5"/>
            <p:cNvSpPr>
              <a:spLocks/>
            </p:cNvSpPr>
            <p:nvPr/>
          </p:nvSpPr>
          <p:spPr bwMode="auto">
            <a:xfrm>
              <a:off x="70" y="32"/>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8" name="Rectangle 6"/>
            <p:cNvSpPr>
              <a:spLocks/>
            </p:cNvSpPr>
            <p:nvPr/>
          </p:nvSpPr>
          <p:spPr bwMode="auto">
            <a:xfrm>
              <a:off x="70" y="336"/>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9" name="Rectangle 7"/>
            <p:cNvSpPr>
              <a:spLocks/>
            </p:cNvSpPr>
            <p:nvPr/>
          </p:nvSpPr>
          <p:spPr bwMode="auto">
            <a:xfrm>
              <a:off x="70" y="648"/>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grpSp>
        <p:nvGrpSpPr>
          <p:cNvPr id="3" name="Group 8"/>
          <p:cNvGrpSpPr>
            <a:grpSpLocks/>
          </p:cNvGrpSpPr>
          <p:nvPr/>
        </p:nvGrpSpPr>
        <p:grpSpPr bwMode="auto">
          <a:xfrm>
            <a:off x="3538683" y="1893718"/>
            <a:ext cx="3226970" cy="1025798"/>
            <a:chOff x="112" y="32"/>
            <a:chExt cx="2891" cy="919"/>
          </a:xfrm>
        </p:grpSpPr>
        <p:sp>
          <p:nvSpPr>
            <p:cNvPr id="38921" name="Rectangle 9"/>
            <p:cNvSpPr>
              <a:spLocks/>
            </p:cNvSpPr>
            <p:nvPr/>
          </p:nvSpPr>
          <p:spPr bwMode="auto">
            <a:xfrm>
              <a:off x="112" y="32"/>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2" name="Rectangle 10"/>
            <p:cNvSpPr>
              <a:spLocks/>
            </p:cNvSpPr>
            <p:nvPr/>
          </p:nvSpPr>
          <p:spPr bwMode="auto">
            <a:xfrm>
              <a:off x="112" y="336"/>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3" name="Rectangle 11"/>
            <p:cNvSpPr>
              <a:spLocks/>
            </p:cNvSpPr>
            <p:nvPr/>
          </p:nvSpPr>
          <p:spPr bwMode="auto">
            <a:xfrm>
              <a:off x="2540" y="648"/>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sp>
        <p:nvSpPr>
          <p:cNvPr id="38924" name="Rectangle 12"/>
          <p:cNvSpPr>
            <a:spLocks/>
          </p:cNvSpPr>
          <p:nvPr/>
        </p:nvSpPr>
        <p:spPr bwMode="auto">
          <a:xfrm>
            <a:off x="3559223" y="3057436"/>
            <a:ext cx="1996039"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Training Corpus</a:t>
            </a:r>
          </a:p>
        </p:txBody>
      </p:sp>
      <p:sp>
        <p:nvSpPr>
          <p:cNvPr id="38925" name="Rectangle 13"/>
          <p:cNvSpPr>
            <a:spLocks/>
          </p:cNvSpPr>
          <p:nvPr/>
        </p:nvSpPr>
        <p:spPr bwMode="auto">
          <a:xfrm>
            <a:off x="1621035" y="1862465"/>
            <a:ext cx="5862041" cy="1125141"/>
          </a:xfrm>
          <a:prstGeom prst="rect">
            <a:avLst/>
          </a:prstGeom>
          <a:noFill/>
          <a:ln w="25400" cap="flat">
            <a:solidFill>
              <a:schemeClr val="bg1"/>
            </a:solidFill>
            <a:prstDash val="solid"/>
            <a:miter lim="800000"/>
            <a:headEnd type="none" w="med" len="med"/>
            <a:tailEnd type="none" w="med" len="med"/>
          </a:ln>
        </p:spPr>
        <p:txBody>
          <a:bodyPr lIns="0" tIns="0" rIns="0" bIns="0"/>
          <a:lstStyle/>
          <a:p>
            <a:pPr algn="ctr" eaLnBrk="1" hangingPunct="1"/>
            <a:endParaRPr lang="en-US" sz="3000" b="0" dirty="0">
              <a:solidFill>
                <a:srgbClr val="000000"/>
              </a:solidFill>
              <a:latin typeface="Gill Sans"/>
              <a:cs typeface="Gill Sans"/>
              <a:sym typeface="Gill Sans" charset="0"/>
            </a:endParaRPr>
          </a:p>
        </p:txBody>
      </p:sp>
      <p:sp>
        <p:nvSpPr>
          <p:cNvPr id="38926" name="Rectangle 14"/>
          <p:cNvSpPr>
            <a:spLocks/>
          </p:cNvSpPr>
          <p:nvPr/>
        </p:nvSpPr>
        <p:spPr bwMode="auto">
          <a:xfrm>
            <a:off x="1189435" y="4157990"/>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38927" name="Rectangle 15"/>
          <p:cNvSpPr>
            <a:spLocks/>
          </p:cNvSpPr>
          <p:nvPr/>
        </p:nvSpPr>
        <p:spPr bwMode="auto">
          <a:xfrm>
            <a:off x="0" y="5509232"/>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Example: Bigram Language Model</a:t>
            </a:r>
          </a:p>
        </p:txBody>
      </p:sp>
    </p:spTree>
    <p:extLst>
      <p:ext uri="{BB962C8B-B14F-4D97-AF65-F5344CB8AC3E}">
        <p14:creationId xmlns:p14="http://schemas.microsoft.com/office/powerpoint/2010/main" val="37887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9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9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utoUpdateAnimBg="0"/>
      <p:bldP spid="38924" grpId="0" autoUpdateAnimBg="0"/>
      <p:bldP spid="38925" grpId="0" animBg="1"/>
      <p:bldP spid="38926" grpId="0" animBg="1" autoUpdateAnimBg="0"/>
      <p:bldP spid="389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p:cNvSpPr>
          <p:nvPr/>
        </p:nvSpPr>
        <p:spPr bwMode="auto">
          <a:xfrm>
            <a:off x="776884" y="3998883"/>
            <a:ext cx="2080617"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P(I like ham)</a:t>
            </a:r>
          </a:p>
        </p:txBody>
      </p:sp>
      <p:sp>
        <p:nvSpPr>
          <p:cNvPr id="40965" name="Rectangle 5"/>
          <p:cNvSpPr>
            <a:spLocks/>
          </p:cNvSpPr>
          <p:nvPr/>
        </p:nvSpPr>
        <p:spPr bwMode="auto">
          <a:xfrm>
            <a:off x="1339453" y="4543594"/>
            <a:ext cx="6741914"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P( I | &lt;s&gt; ) P( like | I ) P( ham | like ) P( &lt;/s&gt; | ham )</a:t>
            </a:r>
          </a:p>
        </p:txBody>
      </p:sp>
      <p:sp>
        <p:nvSpPr>
          <p:cNvPr id="40970" name="Rectangle 10"/>
          <p:cNvSpPr>
            <a:spLocks/>
          </p:cNvSpPr>
          <p:nvPr/>
        </p:nvSpPr>
        <p:spPr bwMode="auto">
          <a:xfrm>
            <a:off x="1339456" y="4981150"/>
            <a:ext cx="759023"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0</a:t>
            </a:r>
          </a:p>
        </p:txBody>
      </p:sp>
      <p:sp>
        <p:nvSpPr>
          <p:cNvPr id="12" name="Rectangle 14"/>
          <p:cNvSpPr>
            <a:spLocks/>
          </p:cNvSpPr>
          <p:nvPr/>
        </p:nvSpPr>
        <p:spPr bwMode="auto">
          <a:xfrm>
            <a:off x="1189435" y="1761401"/>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13" name="Rectangle 15"/>
          <p:cNvSpPr>
            <a:spLocks/>
          </p:cNvSpPr>
          <p:nvPr/>
        </p:nvSpPr>
        <p:spPr bwMode="auto">
          <a:xfrm>
            <a:off x="2790908" y="3112643"/>
            <a:ext cx="3532668"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5" name="TextBox 14"/>
          <p:cNvSpPr txBox="1"/>
          <p:nvPr/>
        </p:nvSpPr>
        <p:spPr>
          <a:xfrm rot="21096713">
            <a:off x="1336256" y="5475422"/>
            <a:ext cx="2212565" cy="461665"/>
          </a:xfrm>
          <a:prstGeom prst="rect">
            <a:avLst/>
          </a:prstGeom>
          <a:noFill/>
        </p:spPr>
        <p:txBody>
          <a:bodyPr wrap="none" rtlCol="0">
            <a:spAutoFit/>
          </a:bodyPr>
          <a:lstStyle/>
          <a:p>
            <a:r>
              <a:rPr lang="en-US" sz="2400" b="0" dirty="0">
                <a:solidFill>
                  <a:srgbClr val="FF0000"/>
                </a:solidFill>
                <a:latin typeface="Gill Sans"/>
                <a:cs typeface="Gill Sans"/>
              </a:rPr>
              <a:t>Why is this bad?</a:t>
            </a:r>
          </a:p>
        </p:txBody>
      </p:sp>
      <p:sp>
        <p:nvSpPr>
          <p:cNvPr id="9" name="TextBox 8"/>
          <p:cNvSpPr txBox="1">
            <a:spLocks noChangeArrowheads="1"/>
          </p:cNvSpPr>
          <p:nvPr/>
        </p:nvSpPr>
        <p:spPr bwMode="auto">
          <a:xfrm>
            <a:off x="6934200" y="6248400"/>
            <a:ext cx="2007431"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Issue: </a:t>
            </a:r>
            <a:r>
              <a:rPr kumimoji="0" lang="en-US" sz="2400" b="0" i="0" u="none" strike="noStrike" kern="0" cap="none" spc="0" normalizeH="0" baseline="0" noProof="0" dirty="0" err="1">
                <a:ln>
                  <a:noFill/>
                </a:ln>
                <a:solidFill>
                  <a:srgbClr val="FF0000"/>
                </a:solidFill>
                <a:effectLst/>
                <a:uLnTx/>
                <a:uFillTx/>
                <a:latin typeface="Gill Sans"/>
                <a:cs typeface="Gill Sans"/>
              </a:rPr>
              <a:t>Sparsity</a:t>
            </a: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 Sparsity</a:t>
            </a:r>
          </a:p>
        </p:txBody>
      </p:sp>
    </p:spTree>
    <p:extLst>
      <p:ext uri="{BB962C8B-B14F-4D97-AF65-F5344CB8AC3E}">
        <p14:creationId xmlns:p14="http://schemas.microsoft.com/office/powerpoint/2010/main" val="1238415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70" grpId="0" autoUpdateAnimBg="0"/>
      <p:bldP spid="1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Thou shalt smooth!</a:t>
            </a:r>
          </a:p>
        </p:txBody>
      </p:sp>
      <p:sp>
        <p:nvSpPr>
          <p:cNvPr id="5" name="TextBox 4"/>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Zeros are bad for any statistical estimator</a:t>
            </a:r>
          </a:p>
        </p:txBody>
      </p:sp>
      <p:sp>
        <p:nvSpPr>
          <p:cNvPr id="6" name="TextBox 5"/>
          <p:cNvSpPr txBox="1"/>
          <p:nvPr/>
        </p:nvSpPr>
        <p:spPr>
          <a:xfrm>
            <a:off x="0" y="2133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7" name="TextBox 6"/>
          <p:cNvSpPr txBox="1"/>
          <p:nvPr/>
        </p:nvSpPr>
        <p:spPr>
          <a:xfrm>
            <a:off x="0" y="3102114"/>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Robin Hood Philosophy: Take from the rich (seen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 and give to the poor (unseen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p>
        </p:txBody>
      </p:sp>
      <p:sp>
        <p:nvSpPr>
          <p:cNvPr id="8" name="TextBox 7"/>
          <p:cNvSpPr txBox="1"/>
          <p:nvPr/>
        </p:nvSpPr>
        <p:spPr>
          <a:xfrm>
            <a:off x="0" y="3810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9" name="TextBox 8"/>
          <p:cNvSpPr txBox="1"/>
          <p:nvPr/>
        </p:nvSpPr>
        <p:spPr>
          <a:xfrm>
            <a:off x="0" y="4800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Lots of techniques:</a:t>
            </a:r>
          </a:p>
        </p:txBody>
      </p:sp>
      <p:sp>
        <p:nvSpPr>
          <p:cNvPr id="10" name="TextBox 9"/>
          <p:cNvSpPr txBox="1"/>
          <p:nvPr/>
        </p:nvSpPr>
        <p:spPr>
          <a:xfrm>
            <a:off x="0" y="5181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Laplace, Good-Turing, Katz </a:t>
            </a:r>
            <a:r>
              <a:rPr lang="en-US" sz="2000" b="0" kern="0" dirty="0" err="1">
                <a:solidFill>
                  <a:srgbClr val="0070C0"/>
                </a:solidFill>
                <a:latin typeface="Gill Sans"/>
                <a:cs typeface="Gill Sans"/>
              </a:rPr>
              <a:t>backoff</a:t>
            </a:r>
            <a:r>
              <a:rPr lang="en-US" sz="2000" b="0" kern="0" dirty="0">
                <a:solidFill>
                  <a:srgbClr val="0070C0"/>
                </a:solidFill>
                <a:latin typeface="Gill Sans"/>
                <a:cs typeface="Gill Sans"/>
              </a:rPr>
              <a:t>, </a:t>
            </a:r>
            <a:r>
              <a:rPr lang="en-US" sz="2000" b="0" kern="0" dirty="0" err="1">
                <a:solidFill>
                  <a:srgbClr val="0070C0"/>
                </a:solidFill>
                <a:latin typeface="Gill Sans"/>
                <a:cs typeface="Gill Sans"/>
              </a:rPr>
              <a:t>Jelinek</a:t>
            </a:r>
            <a:r>
              <a:rPr lang="en-US" sz="2000" b="0" kern="0" dirty="0">
                <a:solidFill>
                  <a:srgbClr val="0070C0"/>
                </a:solidFill>
                <a:latin typeface="Gill Sans"/>
                <a:cs typeface="Gill Sans"/>
              </a:rPr>
              <a:t>-Mercer</a:t>
            </a:r>
          </a:p>
          <a:p>
            <a:pPr lvl="0" algn="ctr">
              <a:defRPr/>
            </a:pPr>
            <a:r>
              <a:rPr lang="en-US" sz="2000" b="0" kern="0" dirty="0" err="1">
                <a:solidFill>
                  <a:srgbClr val="0070C0"/>
                </a:solidFill>
                <a:latin typeface="Gill Sans"/>
                <a:cs typeface="Gill Sans"/>
              </a:rPr>
              <a:t>Kneser</a:t>
            </a:r>
            <a:r>
              <a:rPr lang="en-US" sz="2000" b="0" kern="0" dirty="0">
                <a:solidFill>
                  <a:srgbClr val="0070C0"/>
                </a:solidFill>
                <a:latin typeface="Gill Sans"/>
                <a:cs typeface="Gill Sans"/>
              </a:rPr>
              <a:t>-Ney represents best practice</a:t>
            </a:r>
          </a:p>
        </p:txBody>
      </p:sp>
      <p:pic>
        <p:nvPicPr>
          <p:cNvPr id="3" name="Picture 2" descr="A close up of a sign&#10;&#10;Description automatically generated">
            <a:extLst>
              <a:ext uri="{FF2B5EF4-FFF2-40B4-BE49-F238E27FC236}">
                <a16:creationId xmlns:a16="http://schemas.microsoft.com/office/drawing/2014/main" id="{235902E6-EE36-42F2-B0AF-6FD8D4D5C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67200"/>
            <a:ext cx="1828115" cy="2590800"/>
          </a:xfrm>
          <a:prstGeom prst="rect">
            <a:avLst/>
          </a:prstGeom>
        </p:spPr>
      </p:pic>
    </p:spTree>
    <p:extLst>
      <p:ext uri="{BB962C8B-B14F-4D97-AF65-F5344CB8AC3E}">
        <p14:creationId xmlns:p14="http://schemas.microsoft.com/office/powerpoint/2010/main" val="408750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21298163">
            <a:off x="5060086" y="1177872"/>
            <a:ext cx="2881363" cy="83099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Learn fancy words for simple ideas!</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
        <p:nvSpPr>
          <p:cNvPr id="6" name="TextBox 5"/>
          <p:cNvSpPr txBox="1"/>
          <p:nvPr/>
        </p:nvSpPr>
        <p:spPr>
          <a:xfrm>
            <a:off x="0" y="2891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Simplest and oldest smoothing technique</a:t>
            </a:r>
          </a:p>
        </p:txBody>
      </p:sp>
      <p:sp>
        <p:nvSpPr>
          <p:cNvPr id="7" name="TextBox 6"/>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Just add 1 to all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counts including the unseen ones</a:t>
            </a:r>
          </a:p>
        </p:txBody>
      </p:sp>
      <p:sp>
        <p:nvSpPr>
          <p:cNvPr id="8" name="TextBox 7"/>
          <p:cNvSpPr txBox="1"/>
          <p:nvPr/>
        </p:nvSpPr>
        <p:spPr>
          <a:xfrm>
            <a:off x="0" y="3653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 what do the revised estimates look like?</a:t>
            </a:r>
          </a:p>
        </p:txBody>
      </p:sp>
    </p:spTree>
    <p:extLst>
      <p:ext uri="{BB962C8B-B14F-4D97-AF65-F5344CB8AC3E}">
        <p14:creationId xmlns:p14="http://schemas.microsoft.com/office/powerpoint/2010/main" val="295388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Tree>
    <p:extLst>
      <p:ext uri="{BB962C8B-B14F-4D97-AF65-F5344CB8AC3E}">
        <p14:creationId xmlns:p14="http://schemas.microsoft.com/office/powerpoint/2010/main" val="270867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0" y="2133659"/>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Unigrams</a:t>
            </a:r>
          </a:p>
        </p:txBody>
      </p:sp>
      <p:sp>
        <p:nvSpPr>
          <p:cNvPr id="47107" name="Line 3"/>
          <p:cNvSpPr>
            <a:spLocks noChangeShapeType="1"/>
          </p:cNvSpPr>
          <p:nvPr/>
        </p:nvSpPr>
        <p:spPr bwMode="auto">
          <a:xfrm rot="10800000">
            <a:off x="4058844" y="2870001"/>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08" name="Picture 4"/>
          <p:cNvPicPr>
            <a:picLocks noChangeAspect="1" noChangeArrowheads="1"/>
          </p:cNvPicPr>
          <p:nvPr/>
        </p:nvPicPr>
        <p:blipFill>
          <a:blip r:embed="rId3" cstate="print"/>
          <a:srcRect/>
          <a:stretch>
            <a:fillRect/>
          </a:stretch>
        </p:blipFill>
        <p:spPr bwMode="auto">
          <a:xfrm>
            <a:off x="995959" y="2557462"/>
            <a:ext cx="2482453" cy="625078"/>
          </a:xfrm>
          <a:prstGeom prst="rect">
            <a:avLst/>
          </a:prstGeom>
          <a:noFill/>
          <a:ln w="12700" cap="flat">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5210774" y="2713732"/>
            <a:ext cx="1526977" cy="312539"/>
          </a:xfrm>
          <a:prstGeom prst="rect">
            <a:avLst/>
          </a:prstGeom>
          <a:noFill/>
          <a:ln w="12700" cap="flat">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6773466" y="2544068"/>
            <a:ext cx="1303734" cy="651867"/>
          </a:xfrm>
          <a:prstGeom prst="rect">
            <a:avLst/>
          </a:prstGeom>
          <a:noFill/>
          <a:ln w="12700" cap="flat">
            <a:noFill/>
            <a:miter lim="800000"/>
            <a:headEnd/>
            <a:tailEnd/>
          </a:ln>
        </p:spPr>
      </p:pic>
      <p:sp>
        <p:nvSpPr>
          <p:cNvPr id="47111" name="Rectangle 7"/>
          <p:cNvSpPr>
            <a:spLocks/>
          </p:cNvSpPr>
          <p:nvPr/>
        </p:nvSpPr>
        <p:spPr bwMode="auto">
          <a:xfrm>
            <a:off x="0" y="3664803"/>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Bigrams</a:t>
            </a:r>
          </a:p>
        </p:txBody>
      </p:sp>
      <p:sp>
        <p:nvSpPr>
          <p:cNvPr id="47112" name="Line 8"/>
          <p:cNvSpPr>
            <a:spLocks noChangeShapeType="1"/>
          </p:cNvSpPr>
          <p:nvPr/>
        </p:nvSpPr>
        <p:spPr bwMode="auto">
          <a:xfrm rot="10800000">
            <a:off x="4074318" y="4434483"/>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13" name="Picture 9"/>
          <p:cNvPicPr>
            <a:picLocks noChangeAspect="1" noChangeArrowheads="1"/>
          </p:cNvPicPr>
          <p:nvPr/>
        </p:nvPicPr>
        <p:blipFill>
          <a:blip r:embed="rId6" cstate="print"/>
          <a:srcRect/>
          <a:stretch>
            <a:fillRect/>
          </a:stretch>
        </p:blipFill>
        <p:spPr bwMode="auto">
          <a:xfrm>
            <a:off x="4918468" y="4273749"/>
            <a:ext cx="1973461" cy="321469"/>
          </a:xfrm>
          <a:prstGeom prst="rect">
            <a:avLst/>
          </a:prstGeom>
          <a:noFill/>
          <a:ln w="12700" cap="flat">
            <a:noFill/>
            <a:miter lim="800000"/>
            <a:headEnd/>
            <a:tailEnd/>
          </a:ln>
        </p:spPr>
      </p:pic>
      <p:pic>
        <p:nvPicPr>
          <p:cNvPr id="47114" name="Picture 10"/>
          <p:cNvPicPr>
            <a:picLocks noChangeAspect="1" noChangeArrowheads="1"/>
          </p:cNvPicPr>
          <p:nvPr/>
        </p:nvPicPr>
        <p:blipFill>
          <a:blip r:embed="rId7" cstate="print"/>
          <a:srcRect/>
          <a:stretch>
            <a:fillRect/>
          </a:stretch>
        </p:blipFill>
        <p:spPr bwMode="auto">
          <a:xfrm>
            <a:off x="533400" y="4130874"/>
            <a:ext cx="3339703" cy="607219"/>
          </a:xfrm>
          <a:prstGeom prst="rect">
            <a:avLst/>
          </a:prstGeom>
          <a:noFill/>
          <a:ln w="12700" cap="flat">
            <a:noFill/>
            <a:miter lim="800000"/>
            <a:headEnd/>
            <a:tailEnd/>
          </a:ln>
        </p:spPr>
      </p:pic>
      <p:pic>
        <p:nvPicPr>
          <p:cNvPr id="47115" name="Picture 11"/>
          <p:cNvPicPr>
            <a:picLocks noChangeAspect="1" noChangeArrowheads="1"/>
          </p:cNvPicPr>
          <p:nvPr/>
        </p:nvPicPr>
        <p:blipFill>
          <a:blip r:embed="rId8" cstate="print"/>
          <a:srcRect/>
          <a:stretch>
            <a:fillRect/>
          </a:stretch>
        </p:blipFill>
        <p:spPr bwMode="auto">
          <a:xfrm>
            <a:off x="6990159" y="4117479"/>
            <a:ext cx="1696641" cy="634008"/>
          </a:xfrm>
          <a:prstGeom prst="rect">
            <a:avLst/>
          </a:prstGeom>
          <a:noFill/>
          <a:ln w="12700" cap="flat">
            <a:noFill/>
            <a:miter lim="800000"/>
            <a:headEnd/>
            <a:tailEnd/>
          </a:ln>
        </p:spPr>
      </p:pic>
      <p:sp>
        <p:nvSpPr>
          <p:cNvPr id="15" name="TextBox 14"/>
          <p:cNvSpPr txBox="1"/>
          <p:nvPr/>
        </p:nvSpPr>
        <p:spPr>
          <a:xfrm>
            <a:off x="5638800" y="6320135"/>
            <a:ext cx="3397685" cy="461665"/>
          </a:xfrm>
          <a:prstGeom prst="rect">
            <a:avLst/>
          </a:prstGeom>
          <a:noFill/>
        </p:spPr>
        <p:txBody>
          <a:bodyPr wrap="none" rtlCol="0">
            <a:spAutoFit/>
          </a:bodyPr>
          <a:lstStyle/>
          <a:p>
            <a:r>
              <a:rPr lang="en-US" sz="2400" b="0" dirty="0">
                <a:solidFill>
                  <a:srgbClr val="FF0000"/>
                </a:solidFill>
                <a:latin typeface="Gill Sans"/>
                <a:cs typeface="Gill Sans"/>
              </a:rPr>
              <a:t>What if we don’t know </a:t>
            </a:r>
            <a:r>
              <a:rPr lang="en-US" sz="2400" b="0" i="1" dirty="0">
                <a:solidFill>
                  <a:srgbClr val="FF0000"/>
                </a:solidFill>
                <a:latin typeface="Gill Sans"/>
                <a:cs typeface="Gill Sans"/>
              </a:rPr>
              <a:t>V</a:t>
            </a:r>
            <a:r>
              <a:rPr lang="en-US" sz="2400" b="0" dirty="0">
                <a:solidFill>
                  <a:srgbClr val="FF0000"/>
                </a:solidFill>
                <a:latin typeface="Gill Sans"/>
                <a:cs typeface="Gill Sans"/>
              </a:rPr>
              <a:t>?</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Tree>
    <p:extLst>
      <p:ext uri="{BB962C8B-B14F-4D97-AF65-F5344CB8AC3E}">
        <p14:creationId xmlns:p14="http://schemas.microsoft.com/office/powerpoint/2010/main" val="122495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1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11" grpId="0"/>
      <p:bldP spid="47112"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2616993" y="4991698"/>
            <a:ext cx="1750219" cy="267891"/>
          </a:xfrm>
          <a:prstGeom prst="rect">
            <a:avLst/>
          </a:prstGeom>
          <a:noFill/>
          <a:ln w="12700" cap="flat">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653090" y="4884539"/>
            <a:ext cx="1241227" cy="687586"/>
          </a:xfrm>
          <a:prstGeom prst="rect">
            <a:avLst/>
          </a:prstGeom>
          <a:noFill/>
          <a:ln w="12700" cap="flat">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2143720" y="3982640"/>
            <a:ext cx="6009680" cy="312539"/>
          </a:xfrm>
          <a:prstGeom prst="rect">
            <a:avLst/>
          </a:prstGeom>
          <a:noFill/>
          <a:ln w="12700" cap="flat">
            <a:noFill/>
            <a:miter lim="800000"/>
            <a:headEnd/>
            <a:tailEnd/>
          </a:ln>
        </p:spPr>
      </p:pic>
      <p:pic>
        <p:nvPicPr>
          <p:cNvPr id="63494" name="Picture 6"/>
          <p:cNvPicPr>
            <a:picLocks noChangeAspect="1" noChangeArrowheads="1"/>
          </p:cNvPicPr>
          <p:nvPr/>
        </p:nvPicPr>
        <p:blipFill>
          <a:blip r:embed="rId5" cstate="print"/>
          <a:srcRect/>
          <a:stretch>
            <a:fillRect/>
          </a:stretch>
        </p:blipFill>
        <p:spPr bwMode="auto">
          <a:xfrm>
            <a:off x="1241821" y="3429000"/>
            <a:ext cx="2437805" cy="312539"/>
          </a:xfrm>
          <a:prstGeom prst="rect">
            <a:avLst/>
          </a:prstGeom>
          <a:noFill/>
          <a:ln w="12700" cap="flat">
            <a:noFill/>
            <a:miter lim="800000"/>
            <a:headEnd/>
            <a:tailEnd/>
          </a:ln>
        </p:spPr>
      </p:pic>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Jelinek</a:t>
            </a:r>
            <a:r>
              <a:rPr lang="en-US" sz="3600" b="0" kern="0" dirty="0">
                <a:solidFill>
                  <a:srgbClr val="000000"/>
                </a:solidFill>
                <a:latin typeface="Gill Sans"/>
                <a:cs typeface="Gill Sans"/>
              </a:rPr>
              <a:t>-Mercer Smoothing: Interpolation</a:t>
            </a:r>
          </a:p>
        </p:txBody>
      </p:sp>
      <p:sp>
        <p:nvSpPr>
          <p:cNvPr id="9" name="TextBox 8"/>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Mix higher-order with lower-order models to defeat </a:t>
            </a:r>
            <a:r>
              <a:rPr lang="en-US" sz="2400" b="0" kern="0" dirty="0" err="1">
                <a:solidFill>
                  <a:srgbClr val="000000"/>
                </a:solidFill>
                <a:latin typeface="Gill Sans"/>
                <a:cs typeface="Gill Sans"/>
              </a:rPr>
              <a:t>sparsity</a:t>
            </a:r>
            <a:endParaRPr lang="en-US" sz="2400" b="0" kern="0" dirty="0">
              <a:solidFill>
                <a:srgbClr val="000000"/>
              </a:solidFill>
              <a:latin typeface="Gill Sans"/>
              <a:cs typeface="Gill Sans"/>
            </a:endParaRPr>
          </a:p>
        </p:txBody>
      </p:sp>
      <p:sp>
        <p:nvSpPr>
          <p:cNvPr id="10" name="TextBox 9"/>
          <p:cNvSpPr txBox="1"/>
          <p:nvPr/>
        </p:nvSpPr>
        <p:spPr>
          <a:xfrm>
            <a:off x="0" y="1981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Mix = Weighted Linear Combination</a:t>
            </a:r>
          </a:p>
        </p:txBody>
      </p:sp>
    </p:spTree>
    <p:extLst>
      <p:ext uri="{BB962C8B-B14F-4D97-AF65-F5344CB8AC3E}">
        <p14:creationId xmlns:p14="http://schemas.microsoft.com/office/powerpoint/2010/main" val="2466234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3" cstate="print"/>
          <a:srcRect/>
          <a:stretch>
            <a:fillRect/>
          </a:stretch>
        </p:blipFill>
        <p:spPr bwMode="auto">
          <a:xfrm>
            <a:off x="1663304" y="4547592"/>
            <a:ext cx="3464719" cy="696516"/>
          </a:xfrm>
          <a:prstGeom prst="rect">
            <a:avLst/>
          </a:prstGeom>
          <a:noFill/>
          <a:ln w="12700" cap="flat">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1279326" y="3645694"/>
            <a:ext cx="6893719" cy="678656"/>
          </a:xfrm>
          <a:prstGeom prst="rect">
            <a:avLst/>
          </a:prstGeom>
          <a:noFill/>
          <a:ln w="12700" cap="flat">
            <a:noFill/>
            <a:miter lim="800000"/>
            <a:headEnd/>
            <a:tailEnd/>
          </a:ln>
        </p:spPr>
      </p:pic>
      <p:grpSp>
        <p:nvGrpSpPr>
          <p:cNvPr id="2" name="Group 5"/>
          <p:cNvGrpSpPr>
            <a:grpSpLocks/>
          </p:cNvGrpSpPr>
          <p:nvPr/>
        </p:nvGrpSpPr>
        <p:grpSpPr bwMode="auto">
          <a:xfrm>
            <a:off x="1288256" y="5550694"/>
            <a:ext cx="7322344" cy="392906"/>
            <a:chOff x="0" y="0"/>
            <a:chExt cx="6560" cy="352"/>
          </a:xfrm>
        </p:grpSpPr>
        <p:sp>
          <p:nvSpPr>
            <p:cNvPr id="77830" name="Rectangle 6"/>
            <p:cNvSpPr>
              <a:spLocks/>
            </p:cNvSpPr>
            <p:nvPr/>
          </p:nvSpPr>
          <p:spPr bwMode="auto">
            <a:xfrm>
              <a:off x="792" y="0"/>
              <a:ext cx="5768" cy="352"/>
            </a:xfrm>
            <a:prstGeom prst="rect">
              <a:avLst/>
            </a:prstGeom>
            <a:noFill/>
            <a:ln w="12700" cap="flat">
              <a:noFill/>
              <a:miter lim="800000"/>
              <a:headEnd type="none" w="med" len="med"/>
              <a:tailEnd type="none" w="med" len="med"/>
            </a:ln>
          </p:spPr>
          <p:txBody>
            <a:bodyPr lIns="0" tIns="0" rIns="0" bIns="0" anchor="ctr"/>
            <a:lstStyle/>
            <a:p>
              <a:pPr algn="ctr" eaLnBrk="1" hangingPunct="1"/>
              <a:r>
                <a:rPr lang="en-US" sz="2200" b="0" dirty="0">
                  <a:solidFill>
                    <a:srgbClr val="000000"/>
                  </a:solidFill>
                  <a:latin typeface="Gill Sans"/>
                  <a:ea typeface="Gill Sans" charset="0"/>
                  <a:cs typeface="Gill Sans"/>
                  <a:sym typeface="Gill Sans" charset="0"/>
                </a:rPr>
                <a:t>= number of different contexts </a:t>
              </a:r>
              <a:r>
                <a:rPr lang="en-US" sz="2200" b="0" i="1" dirty="0" err="1">
                  <a:solidFill>
                    <a:srgbClr val="000000"/>
                  </a:solidFill>
                  <a:latin typeface="Gill Sans"/>
                  <a:ea typeface="Gill Sans" charset="0"/>
                  <a:cs typeface="Gill Sans"/>
                  <a:sym typeface="Gill Sans" charset="0"/>
                </a:rPr>
                <a:t>w</a:t>
              </a:r>
              <a:r>
                <a:rPr lang="en-US" sz="2200" b="0" i="1" baseline="-25000" dirty="0" err="1">
                  <a:solidFill>
                    <a:srgbClr val="000000"/>
                  </a:solidFill>
                  <a:latin typeface="Gill Sans"/>
                  <a:ea typeface="Gill Sans" charset="0"/>
                  <a:cs typeface="Gill Sans"/>
                  <a:sym typeface="Gill Sans" charset="0"/>
                </a:rPr>
                <a:t>i</a:t>
              </a:r>
              <a:r>
                <a:rPr lang="en-US" sz="2200" b="0" baseline="-6000" dirty="0">
                  <a:solidFill>
                    <a:srgbClr val="000000"/>
                  </a:solidFill>
                  <a:latin typeface="Gill Sans"/>
                  <a:ea typeface="Gill Sans" charset="0"/>
                  <a:cs typeface="Gill Sans"/>
                  <a:sym typeface="Gill Sans" charset="0"/>
                </a:rPr>
                <a:t> </a:t>
              </a:r>
              <a:r>
                <a:rPr lang="en-US" sz="2200" b="0" dirty="0">
                  <a:solidFill>
                    <a:srgbClr val="000000"/>
                  </a:solidFill>
                  <a:latin typeface="Gill Sans"/>
                  <a:ea typeface="Gill Sans" charset="0"/>
                  <a:cs typeface="Gill Sans"/>
                  <a:sym typeface="Gill Sans" charset="0"/>
                </a:rPr>
                <a:t>has appeared in</a:t>
              </a:r>
            </a:p>
          </p:txBody>
        </p:sp>
        <p:pic>
          <p:nvPicPr>
            <p:cNvPr id="77831" name="Picture 7"/>
            <p:cNvPicPr>
              <a:picLocks noChangeAspect="1" noChangeArrowheads="1"/>
            </p:cNvPicPr>
            <p:nvPr/>
          </p:nvPicPr>
          <p:blipFill>
            <a:blip r:embed="rId5" cstate="print"/>
            <a:srcRect/>
            <a:stretch>
              <a:fillRect/>
            </a:stretch>
          </p:blipFill>
          <p:spPr bwMode="auto">
            <a:xfrm>
              <a:off x="0" y="44"/>
              <a:ext cx="880" cy="264"/>
            </a:xfrm>
            <a:prstGeom prst="rect">
              <a:avLst/>
            </a:prstGeom>
            <a:noFill/>
            <a:ln w="12700" cap="flat">
              <a:noFill/>
              <a:miter lim="800000"/>
              <a:headEnd/>
              <a:tailEnd/>
            </a:ln>
          </p:spPr>
        </p:pic>
      </p:gr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a:t>
            </a:r>
          </a:p>
        </p:txBody>
      </p:sp>
      <p:sp>
        <p:nvSpPr>
          <p:cNvPr id="10" name="TextBox 9"/>
          <p:cNvSpPr txBox="1"/>
          <p:nvPr/>
        </p:nvSpPr>
        <p:spPr>
          <a:xfrm>
            <a:off x="0" y="1600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Interpolate discounted model with a </a:t>
            </a:r>
          </a:p>
          <a:p>
            <a:pPr lvl="0" algn="ctr">
              <a:defRPr/>
            </a:pPr>
            <a:r>
              <a:rPr lang="en-US" sz="2400" b="0" kern="0" dirty="0">
                <a:solidFill>
                  <a:srgbClr val="000000"/>
                </a:solidFill>
                <a:latin typeface="Gill Sans"/>
                <a:cs typeface="Gill Sans"/>
              </a:rPr>
              <a:t>special “continuation”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model</a:t>
            </a:r>
          </a:p>
        </p:txBody>
      </p:sp>
      <p:sp>
        <p:nvSpPr>
          <p:cNvPr id="11" name="TextBox 10"/>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Based on appearance of </a:t>
            </a:r>
            <a:r>
              <a:rPr lang="en-US" sz="2000" b="0" i="1" kern="0" dirty="0">
                <a:solidFill>
                  <a:srgbClr val="0070C0"/>
                </a:solidFill>
                <a:latin typeface="Gill Sans"/>
                <a:cs typeface="Gill Sans"/>
              </a:rPr>
              <a:t>n</a:t>
            </a:r>
            <a:r>
              <a:rPr lang="en-US" sz="2000" b="0" kern="0" dirty="0">
                <a:solidFill>
                  <a:srgbClr val="0070C0"/>
                </a:solidFill>
                <a:latin typeface="Gill Sans"/>
                <a:cs typeface="Gill Sans"/>
              </a:rPr>
              <a:t>-grams in different contexts</a:t>
            </a:r>
          </a:p>
          <a:p>
            <a:pPr lvl="0" algn="ctr">
              <a:defRPr/>
            </a:pPr>
            <a:r>
              <a:rPr lang="en-US" sz="2000" b="0" kern="0" dirty="0">
                <a:solidFill>
                  <a:srgbClr val="0070C0"/>
                </a:solidFill>
                <a:latin typeface="Gill Sans"/>
                <a:cs typeface="Gill Sans"/>
              </a:rPr>
              <a:t>Excellent performance, state of the art</a:t>
            </a:r>
          </a:p>
        </p:txBody>
      </p:sp>
    </p:spTree>
    <p:extLst>
      <p:ext uri="{BB962C8B-B14F-4D97-AF65-F5344CB8AC3E}">
        <p14:creationId xmlns:p14="http://schemas.microsoft.com/office/powerpoint/2010/main" val="93017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 Intuition</a:t>
            </a:r>
          </a:p>
        </p:txBody>
      </p:sp>
      <p:sp>
        <p:nvSpPr>
          <p:cNvPr id="5" name="TextBox 4"/>
          <p:cNvSpPr txBox="1"/>
          <p:nvPr/>
        </p:nvSpPr>
        <p:spPr>
          <a:xfrm>
            <a:off x="0" y="2819400"/>
            <a:ext cx="9144000" cy="1200328"/>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 can’t see without my __________</a:t>
            </a:r>
          </a:p>
          <a:p>
            <a:pPr lvl="0" algn="ctr">
              <a:defRPr/>
            </a:pPr>
            <a:r>
              <a:rPr lang="en-US" sz="2400" b="0" kern="0" dirty="0">
                <a:solidFill>
                  <a:srgbClr val="000000"/>
                </a:solidFill>
                <a:latin typeface="Gill Sans"/>
                <a:cs typeface="Gill Sans"/>
              </a:rPr>
              <a:t>“San Francisco” occurs a lot</a:t>
            </a:r>
          </a:p>
          <a:p>
            <a:pPr lvl="0" algn="ctr">
              <a:defRPr/>
            </a:pPr>
            <a:r>
              <a:rPr lang="en-US" sz="2400" b="0" kern="0" dirty="0">
                <a:solidFill>
                  <a:srgbClr val="000000"/>
                </a:solidFill>
                <a:latin typeface="Gill Sans"/>
                <a:cs typeface="Gill Sans"/>
              </a:rPr>
              <a:t>I can’t see without my Francisco?</a:t>
            </a:r>
          </a:p>
        </p:txBody>
      </p:sp>
    </p:spTree>
    <p:extLst>
      <p:ext uri="{BB962C8B-B14F-4D97-AF65-F5344CB8AC3E}">
        <p14:creationId xmlns:p14="http://schemas.microsoft.com/office/powerpoint/2010/main" val="325211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28700" y="2311400"/>
            <a:ext cx="7073900" cy="1016000"/>
          </a:xfrm>
          <a:prstGeom prst="rect">
            <a:avLst/>
          </a:prstGeom>
        </p:spPr>
      </p:pic>
      <p:pic>
        <p:nvPicPr>
          <p:cNvPr id="5" name="Picture 4"/>
          <p:cNvPicPr>
            <a:picLocks noChangeAspect="1"/>
          </p:cNvPicPr>
          <p:nvPr/>
        </p:nvPicPr>
        <p:blipFill>
          <a:blip r:embed="rId3"/>
          <a:stretch>
            <a:fillRect/>
          </a:stretch>
        </p:blipFill>
        <p:spPr>
          <a:xfrm>
            <a:off x="2057400" y="3695700"/>
            <a:ext cx="1943100" cy="6477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endParaRPr lang="en-US" sz="3600" b="0" kern="0" dirty="0">
              <a:solidFill>
                <a:srgbClr val="000000"/>
              </a:solidFill>
              <a:latin typeface="Gill Sans"/>
              <a:cs typeface="Gill Sans"/>
            </a:endParaRPr>
          </a:p>
        </p:txBody>
      </p:sp>
      <p:sp>
        <p:nvSpPr>
          <p:cNvPr id="10" name="TextBox 9"/>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Let’s break all the rules:</a:t>
            </a:r>
          </a:p>
        </p:txBody>
      </p:sp>
      <p:sp>
        <p:nvSpPr>
          <p:cNvPr id="11" name="TextBox 10"/>
          <p:cNvSpPr txBox="1"/>
          <p:nvPr/>
        </p:nvSpPr>
        <p:spPr>
          <a:xfrm>
            <a:off x="0" y="5558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But throw </a:t>
            </a:r>
            <a:r>
              <a:rPr lang="en-US" sz="2400" b="0" i="1" kern="0" dirty="0">
                <a:solidFill>
                  <a:srgbClr val="000000"/>
                </a:solidFill>
                <a:latin typeface="Gill Sans"/>
                <a:cs typeface="Gill Sans"/>
              </a:rPr>
              <a:t>lots</a:t>
            </a:r>
            <a:r>
              <a:rPr lang="en-US" sz="2400" b="0" kern="0" dirty="0">
                <a:solidFill>
                  <a:srgbClr val="000000"/>
                </a:solidFill>
                <a:latin typeface="Gill Sans"/>
                <a:cs typeface="Gill Sans"/>
              </a:rPr>
              <a:t> of data at the problem!</a:t>
            </a:r>
          </a:p>
        </p:txBody>
      </p:sp>
    </p:spTree>
    <p:extLst>
      <p:ext uri="{BB962C8B-B14F-4D97-AF65-F5344CB8AC3E}">
        <p14:creationId xmlns:p14="http://schemas.microsoft.com/office/powerpoint/2010/main" val="294933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What the</a:t>
            </a:r>
            <a:r>
              <a:rPr lang="mr-IN" sz="3600" b="0" dirty="0">
                <a:solidFill>
                  <a:schemeClr val="tx1"/>
                </a:solidFill>
              </a:rPr>
              <a:t>…</a:t>
            </a:r>
            <a:endParaRPr lang="en-US" sz="3600" b="0" dirty="0">
              <a:solidFill>
                <a:schemeClr val="tx1"/>
              </a:solidFill>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41519842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47800" y="1873984"/>
            <a:ext cx="835009"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6" name="TextBox 5"/>
          <p:cNvSpPr txBox="1">
            <a:spLocks noChangeArrowheads="1"/>
          </p:cNvSpPr>
          <p:nvPr/>
        </p:nvSpPr>
        <p:spPr bwMode="auto">
          <a:xfrm>
            <a:off x="1447800" y="4159984"/>
            <a:ext cx="1106643" cy="255454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P</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X</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Y</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grpSp>
        <p:nvGrpSpPr>
          <p:cNvPr id="12" name="Group 11"/>
          <p:cNvGrpSpPr/>
          <p:nvPr/>
        </p:nvGrpSpPr>
        <p:grpSpPr>
          <a:xfrm>
            <a:off x="2133600" y="1886712"/>
            <a:ext cx="2743200" cy="369332"/>
            <a:chOff x="2133600" y="1611868"/>
            <a:chExt cx="2743200" cy="369332"/>
          </a:xfrm>
        </p:grpSpPr>
        <p:sp>
          <p:nvSpPr>
            <p:cNvPr id="7" name="TextBox 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9" name="Straight Arrow Connector 8"/>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3" name="Group 12"/>
          <p:cNvGrpSpPr/>
          <p:nvPr/>
        </p:nvGrpSpPr>
        <p:grpSpPr>
          <a:xfrm>
            <a:off x="2743200" y="4191000"/>
            <a:ext cx="2743200" cy="369332"/>
            <a:chOff x="2133600" y="1611868"/>
            <a:chExt cx="2743200" cy="369332"/>
          </a:xfrm>
        </p:grpSpPr>
        <p:sp>
          <p:nvSpPr>
            <p:cNvPr id="14" name="TextBox 13"/>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5" name="Straight Arrow Connector 14"/>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2743200" y="4507468"/>
            <a:ext cx="2743200" cy="369332"/>
            <a:chOff x="2133600" y="1611868"/>
            <a:chExt cx="2743200" cy="369332"/>
          </a:xfrm>
        </p:grpSpPr>
        <p:sp>
          <p:nvSpPr>
            <p:cNvPr id="17" name="TextBox 1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8" name="Straight Arrow Connector 17"/>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9" name="Group 18"/>
          <p:cNvGrpSpPr/>
          <p:nvPr/>
        </p:nvGrpSpPr>
        <p:grpSpPr>
          <a:xfrm>
            <a:off x="2743200" y="5421868"/>
            <a:ext cx="2743200" cy="369332"/>
            <a:chOff x="2133600" y="1611868"/>
            <a:chExt cx="2743200" cy="369332"/>
          </a:xfrm>
        </p:grpSpPr>
        <p:sp>
          <p:nvSpPr>
            <p:cNvPr id="20" name="TextBox 19"/>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21" name="Straight Arrow Connector 20"/>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sp>
        <p:nvSpPr>
          <p:cNvPr id="22" name="TextBox 21"/>
          <p:cNvSpPr txBox="1">
            <a:spLocks noChangeArrowheads="1"/>
          </p:cNvSpPr>
          <p:nvPr/>
        </p:nvSpPr>
        <p:spPr bwMode="auto">
          <a:xfrm>
            <a:off x="2491741" y="1873984"/>
            <a:ext cx="2953353"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0" kern="0" dirty="0">
              <a:solidFill>
                <a:schemeClr val="bg1"/>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S(C|A B) = f(A B C)/f(A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S(D|A B) = f(A B D)/f(A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S(E|A B) = f(A B E)/f(A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 </a:t>
            </a: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Implementation: Pairs!</a:t>
            </a:r>
          </a:p>
        </p:txBody>
      </p:sp>
      <p:sp>
        <p:nvSpPr>
          <p:cNvPr id="24" name="TextBox 23"/>
          <p:cNvSpPr txBox="1"/>
          <p:nvPr/>
        </p:nvSpPr>
        <p:spPr>
          <a:xfrm>
            <a:off x="0" y="1443335"/>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Straightforward approach: count each order separately</a:t>
            </a:r>
          </a:p>
        </p:txBody>
      </p:sp>
      <p:sp>
        <p:nvSpPr>
          <p:cNvPr id="25" name="TextBox 24"/>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More clever approach: count all orders together</a:t>
            </a:r>
          </a:p>
        </p:txBody>
      </p:sp>
    </p:spTree>
    <p:extLst>
      <p:ext uri="{BB962C8B-B14F-4D97-AF65-F5344CB8AC3E}">
        <p14:creationId xmlns:p14="http://schemas.microsoft.com/office/powerpoint/2010/main" val="388080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Additional Optimizations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Replace strings with integers</a:t>
            </a:r>
          </a:p>
        </p:txBody>
      </p:sp>
      <p:sp>
        <p:nvSpPr>
          <p:cNvPr id="6" name="TextBox 5"/>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 ids based on frequency (better compression using </a:t>
            </a:r>
            <a:r>
              <a:rPr lang="en-US" sz="2000" b="0" kern="0" dirty="0" err="1">
                <a:solidFill>
                  <a:srgbClr val="0070C0"/>
                </a:solidFill>
                <a:latin typeface="Gill Sans"/>
                <a:cs typeface="Gill Sans"/>
              </a:rPr>
              <a:t>vbyte</a:t>
            </a:r>
            <a:r>
              <a:rPr lang="en-US" sz="2000" b="0" kern="0" dirty="0">
                <a:solidFill>
                  <a:srgbClr val="0070C0"/>
                </a:solidFill>
                <a:latin typeface="Gill Sans"/>
                <a:cs typeface="Gill Sans"/>
              </a:rPr>
              <a:t>)</a:t>
            </a:r>
          </a:p>
        </p:txBody>
      </p:sp>
      <p:sp>
        <p:nvSpPr>
          <p:cNvPr id="7" name="TextBox 6"/>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Partition by bigram for better load balancing</a:t>
            </a:r>
          </a:p>
        </p:txBody>
      </p:sp>
      <p:sp>
        <p:nvSpPr>
          <p:cNvPr id="8" name="TextBox 7"/>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Replicate all unigram counts</a:t>
            </a:r>
          </a:p>
        </p:txBody>
      </p:sp>
    </p:spTree>
    <p:extLst>
      <p:ext uri="{BB962C8B-B14F-4D97-AF65-F5344CB8AC3E}">
        <p14:creationId xmlns:p14="http://schemas.microsoft.com/office/powerpoint/2010/main" val="252623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ing080905_photo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994"/>
            <a:ext cx="11125200" cy="6871994"/>
          </a:xfrm>
          <a:prstGeom prst="rect">
            <a:avLst/>
          </a:prstGeom>
        </p:spPr>
      </p:pic>
      <p:sp>
        <p:nvSpPr>
          <p:cNvPr id="5" name="TextBox 4"/>
          <p:cNvSpPr txBox="1">
            <a:spLocks noChangeArrowheads="1"/>
          </p:cNvSpPr>
          <p:nvPr/>
        </p:nvSpPr>
        <p:spPr bwMode="auto">
          <a:xfrm>
            <a:off x="228600" y="152400"/>
            <a:ext cx="485947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State of the art smoothing (less</a:t>
            </a:r>
            <a:r>
              <a:rPr kumimoji="0" lang="en-US" sz="2400" b="0" i="0" u="none" strike="noStrike" kern="0" cap="none" spc="0" normalizeH="0" noProof="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6" name="TextBox 5"/>
          <p:cNvSpPr txBox="1">
            <a:spLocks noChangeArrowheads="1"/>
          </p:cNvSpPr>
          <p:nvPr/>
        </p:nvSpPr>
        <p:spPr bwMode="auto">
          <a:xfrm>
            <a:off x="1762054" y="609600"/>
            <a:ext cx="430147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kern="0" noProof="0" dirty="0">
                <a:solidFill>
                  <a:srgbClr val="FF0000"/>
                </a:solidFill>
                <a:latin typeface="Gill Sans"/>
                <a:cs typeface="Gill Sans"/>
              </a:rPr>
              <a:t>vs. Count</a:t>
            </a:r>
            <a:r>
              <a:rPr lang="en-US" sz="2400" b="0" kern="0" dirty="0">
                <a:solidFill>
                  <a:srgbClr val="FF0000"/>
                </a:solidFill>
                <a:latin typeface="Gill Sans"/>
                <a:cs typeface="Gill Sans"/>
              </a:rPr>
              <a:t> and</a:t>
            </a:r>
            <a:r>
              <a:rPr lang="en-US" sz="2400" b="0" kern="0" noProof="0" dirty="0">
                <a:solidFill>
                  <a:srgbClr val="FF0000"/>
                </a:solidFill>
                <a:latin typeface="Gill Sans"/>
                <a:cs typeface="Gill Sans"/>
              </a:rPr>
              <a:t> </a:t>
            </a:r>
            <a:r>
              <a:rPr lang="en-US" sz="2400" b="0" kern="0" dirty="0">
                <a:solidFill>
                  <a:srgbClr val="FF0000"/>
                </a:solidFill>
                <a:latin typeface="Gill Sans"/>
                <a:cs typeface="Gill Sans"/>
              </a:rPr>
              <a:t>divide</a:t>
            </a:r>
            <a:r>
              <a:rPr lang="en-US" sz="2400" b="0" kern="0" noProof="0" dirty="0">
                <a:solidFill>
                  <a:srgbClr val="FF0000"/>
                </a:solidFill>
                <a:latin typeface="Gill Sans"/>
                <a:cs typeface="Gill Sans"/>
              </a:rPr>
              <a:t> (m</a:t>
            </a:r>
            <a:r>
              <a:rPr kumimoji="0" lang="en-US" sz="2400" b="0" i="0" u="none" strike="noStrike" kern="0" cap="none" spc="0" normalizeH="0" baseline="0" dirty="0">
                <a:ln>
                  <a:noFill/>
                </a:ln>
                <a:solidFill>
                  <a:srgbClr val="FF0000"/>
                </a:solidFill>
                <a:effectLst/>
                <a:uLnTx/>
                <a:uFillTx/>
                <a:latin typeface="Gill Sans"/>
                <a:cs typeface="Gill Sans"/>
              </a:rPr>
              <a:t>ore</a:t>
            </a:r>
            <a:r>
              <a:rPr kumimoji="0" lang="en-US" sz="2400" b="0" i="0" u="none" strike="noStrike" kern="0" cap="none" spc="0" normalizeH="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(Boxing)</a:t>
            </a:r>
          </a:p>
        </p:txBody>
      </p:sp>
    </p:spTree>
    <p:extLst>
      <p:ext uri="{BB962C8B-B14F-4D97-AF65-F5344CB8AC3E}">
        <p14:creationId xmlns:p14="http://schemas.microsoft.com/office/powerpoint/2010/main" val="300923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_Stone.jpg"/>
          <p:cNvPicPr>
            <a:picLocks noChangeAspect="1"/>
          </p:cNvPicPr>
          <p:nvPr/>
        </p:nvPicPr>
        <p:blipFill>
          <a:blip r:embed="rId2" cstate="print"/>
          <a:stretch>
            <a:fillRect/>
          </a:stretch>
        </p:blipFill>
        <p:spPr>
          <a:xfrm>
            <a:off x="0" y="0"/>
            <a:ext cx="9144000" cy="9134790"/>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(Rosetta Stone)</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FFFFFF"/>
                </a:solidFill>
                <a:latin typeface="Gill Sans"/>
                <a:cs typeface="Gill Sans"/>
              </a:rPr>
              <a:t>Statistical Machine Translation</a:t>
            </a:r>
          </a:p>
        </p:txBody>
      </p:sp>
    </p:spTree>
    <p:extLst>
      <p:ext uri="{BB962C8B-B14F-4D97-AF65-F5344CB8AC3E}">
        <p14:creationId xmlns:p14="http://schemas.microsoft.com/office/powerpoint/2010/main" val="30866878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Data Mining</a:t>
            </a:r>
          </a:p>
        </p:txBody>
      </p:sp>
    </p:spTree>
    <p:extLst>
      <p:ext uri="{BB962C8B-B14F-4D97-AF65-F5344CB8AC3E}">
        <p14:creationId xmlns:p14="http://schemas.microsoft.com/office/powerpoint/2010/main" val="679822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5334000" y="2819400"/>
            <a:ext cx="1371600" cy="990600"/>
            <a:chOff x="5334000" y="2819400"/>
            <a:chExt cx="1371600" cy="990600"/>
          </a:xfrm>
        </p:grpSpPr>
        <p:cxnSp>
          <p:nvCxnSpPr>
            <p:cNvPr id="70" name="Straight Arrow Connector 18"/>
            <p:cNvCxnSpPr>
              <a:cxnSpLocks noChangeShapeType="1"/>
            </p:cNvCxnSpPr>
            <p:nvPr/>
          </p:nvCxnSpPr>
          <p:spPr bwMode="auto">
            <a:xfrm rot="5400000">
              <a:off x="5868194" y="2971006"/>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334000" y="32766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Translation</a:t>
              </a:r>
              <a:r>
                <a:rPr lang="en-US" sz="1200" b="0" dirty="0">
                  <a:solidFill>
                    <a:prstClr val="black"/>
                  </a:solidFill>
                  <a:latin typeface="Gill Sans"/>
                  <a:cs typeface="Gill Sans"/>
                </a:rPr>
                <a:t> Model</a:t>
              </a:r>
            </a:p>
          </p:txBody>
        </p:sp>
      </p:grpSp>
      <p:grpSp>
        <p:nvGrpSpPr>
          <p:cNvPr id="3" name="Group 34"/>
          <p:cNvGrpSpPr/>
          <p:nvPr/>
        </p:nvGrpSpPr>
        <p:grpSpPr>
          <a:xfrm>
            <a:off x="3048000" y="3276600"/>
            <a:ext cx="1905000" cy="533400"/>
            <a:chOff x="3048000" y="3276600"/>
            <a:chExt cx="1905000" cy="533400"/>
          </a:xfrm>
        </p:grpSpPr>
        <p:cxnSp>
          <p:nvCxnSpPr>
            <p:cNvPr id="69" name="Straight Arrow Connector 17"/>
            <p:cNvCxnSpPr>
              <a:cxnSpLocks noChangeShapeType="1"/>
            </p:cNvCxnSpPr>
            <p:nvPr/>
          </p:nvCxnSpPr>
          <p:spPr bwMode="auto">
            <a:xfrm>
              <a:off x="3048000" y="35052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2" name="Rounded Rectangle 71"/>
            <p:cNvSpPr/>
            <p:nvPr/>
          </p:nvSpPr>
          <p:spPr bwMode="auto">
            <a:xfrm>
              <a:off x="3581400" y="3276600"/>
              <a:ext cx="13716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Language</a:t>
              </a:r>
              <a:br>
                <a:rPr lang="en-US" sz="1400" b="0" dirty="0">
                  <a:solidFill>
                    <a:prstClr val="black"/>
                  </a:solidFill>
                  <a:latin typeface="Gill Sans"/>
                  <a:cs typeface="Gill Sans"/>
                </a:rPr>
              </a:br>
              <a:r>
                <a:rPr lang="en-US" sz="1400" b="0" dirty="0">
                  <a:solidFill>
                    <a:prstClr val="black"/>
                  </a:solidFill>
                  <a:latin typeface="Gill Sans"/>
                  <a:cs typeface="Gill Sans"/>
                </a:rPr>
                <a:t>Model</a:t>
              </a:r>
            </a:p>
          </p:txBody>
        </p:sp>
      </p:grpSp>
      <p:grpSp>
        <p:nvGrpSpPr>
          <p:cNvPr id="4" name="Group 35"/>
          <p:cNvGrpSpPr/>
          <p:nvPr/>
        </p:nvGrpSpPr>
        <p:grpSpPr>
          <a:xfrm>
            <a:off x="4648200" y="3962400"/>
            <a:ext cx="990600" cy="838200"/>
            <a:chOff x="4648200" y="3962400"/>
            <a:chExt cx="990600" cy="838200"/>
          </a:xfrm>
        </p:grpSpPr>
        <p:sp>
          <p:nvSpPr>
            <p:cNvPr id="73" name="Rectangle 72"/>
            <p:cNvSpPr>
              <a:spLocks noChangeArrowheads="1"/>
            </p:cNvSpPr>
            <p:nvPr/>
          </p:nvSpPr>
          <p:spPr bwMode="auto">
            <a:xfrm>
              <a:off x="4648200" y="4343400"/>
              <a:ext cx="990600" cy="457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pPr>
              <a:r>
                <a:rPr lang="en-US" sz="1400" b="0" dirty="0">
                  <a:solidFill>
                    <a:prstClr val="black"/>
                  </a:solidFill>
                  <a:latin typeface="Gill Sans"/>
                  <a:cs typeface="Gill Sans"/>
                </a:rPr>
                <a:t>Decoder</a:t>
              </a:r>
            </a:p>
          </p:txBody>
        </p:sp>
        <p:cxnSp>
          <p:nvCxnSpPr>
            <p:cNvPr id="74" name="Straight Arrow Connector 22"/>
            <p:cNvCxnSpPr>
              <a:cxnSpLocks noChangeShapeType="1"/>
            </p:cNvCxnSpPr>
            <p:nvPr/>
          </p:nvCxnSpPr>
          <p:spPr bwMode="auto">
            <a:xfrm rot="16200000" flipH="1">
              <a:off x="46101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75" name="Straight Arrow Connector 25"/>
            <p:cNvCxnSpPr>
              <a:cxnSpLocks noChangeShapeType="1"/>
            </p:cNvCxnSpPr>
            <p:nvPr/>
          </p:nvCxnSpPr>
          <p:spPr bwMode="auto">
            <a:xfrm rot="5400000">
              <a:off x="54483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81" name="Rectangle 32"/>
          <p:cNvSpPr>
            <a:spLocks noChangeArrowheads="1"/>
          </p:cNvSpPr>
          <p:nvPr/>
        </p:nvSpPr>
        <p:spPr bwMode="auto">
          <a:xfrm>
            <a:off x="1066800" y="1676400"/>
            <a:ext cx="2133600" cy="2590800"/>
          </a:xfrm>
          <a:prstGeom prst="rect">
            <a:avLst/>
          </a:prstGeom>
          <a:noFill/>
          <a:ln w="9525" algn="ctr">
            <a:noFill/>
            <a:round/>
            <a:headEnd/>
            <a:tailEnd/>
          </a:ln>
        </p:spPr>
        <p:txBody>
          <a:bodyPr/>
          <a:lstStyle/>
          <a:p>
            <a:pPr eaLnBrk="1" fontAlgn="auto" hangingPunct="1">
              <a:spcBef>
                <a:spcPts val="0"/>
              </a:spcBef>
              <a:spcAft>
                <a:spcPts val="0"/>
              </a:spcAft>
            </a:pPr>
            <a:endParaRPr lang="en-US" sz="1800" b="0">
              <a:solidFill>
                <a:prstClr val="black"/>
              </a:solidFill>
              <a:latin typeface="Gill Sans"/>
              <a:cs typeface="Gill Sans"/>
            </a:endParaRPr>
          </a:p>
        </p:txBody>
      </p:sp>
      <p:grpSp>
        <p:nvGrpSpPr>
          <p:cNvPr id="5" name="Group 36"/>
          <p:cNvGrpSpPr/>
          <p:nvPr/>
        </p:nvGrpSpPr>
        <p:grpSpPr>
          <a:xfrm>
            <a:off x="1189038" y="4572000"/>
            <a:ext cx="3806751" cy="1174552"/>
            <a:chOff x="1189038" y="4572000"/>
            <a:chExt cx="3806751" cy="1174552"/>
          </a:xfrm>
        </p:grpSpPr>
        <p:sp>
          <p:nvSpPr>
            <p:cNvPr id="76" name="TextBox 26"/>
            <p:cNvSpPr txBox="1">
              <a:spLocks noChangeArrowheads="1"/>
            </p:cNvSpPr>
            <p:nvPr/>
          </p:nvSpPr>
          <p:spPr bwMode="auto">
            <a:xfrm>
              <a:off x="1874838" y="5438775"/>
              <a:ext cx="2303510"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Foreign Input Sentence</a:t>
              </a:r>
            </a:p>
          </p:txBody>
        </p:sp>
        <p:sp>
          <p:nvSpPr>
            <p:cNvPr id="78" name="TextBox 28"/>
            <p:cNvSpPr txBox="1">
              <a:spLocks noChangeArrowheads="1"/>
            </p:cNvSpPr>
            <p:nvPr/>
          </p:nvSpPr>
          <p:spPr bwMode="auto">
            <a:xfrm>
              <a:off x="1189038" y="5178425"/>
              <a:ext cx="3806751"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dirty="0" err="1">
                  <a:solidFill>
                    <a:prstClr val="black"/>
                  </a:solidFill>
                  <a:latin typeface="Gill Sans"/>
                  <a:cs typeface="Gill Sans"/>
                </a:rPr>
                <a:t>maria</a:t>
              </a:r>
              <a:r>
                <a:rPr lang="en-US" b="0" dirty="0">
                  <a:solidFill>
                    <a:prstClr val="black"/>
                  </a:solidFill>
                  <a:latin typeface="Gill Sans"/>
                  <a:cs typeface="Gill Sans"/>
                </a:rPr>
                <a:t> no </a:t>
              </a:r>
              <a:r>
                <a:rPr lang="en-US" b="0" dirty="0" err="1">
                  <a:solidFill>
                    <a:prstClr val="black"/>
                  </a:solidFill>
                  <a:latin typeface="Gill Sans"/>
                  <a:cs typeface="Gill Sans"/>
                </a:rPr>
                <a:t>daba</a:t>
              </a:r>
              <a:r>
                <a:rPr lang="en-US" b="0" dirty="0">
                  <a:solidFill>
                    <a:prstClr val="black"/>
                  </a:solidFill>
                  <a:latin typeface="Gill Sans"/>
                  <a:cs typeface="Gill Sans"/>
                </a:rPr>
                <a:t> </a:t>
              </a:r>
              <a:r>
                <a:rPr lang="en-US" b="0" dirty="0" err="1">
                  <a:solidFill>
                    <a:prstClr val="black"/>
                  </a:solidFill>
                  <a:latin typeface="Gill Sans"/>
                  <a:cs typeface="Gill Sans"/>
                </a:rPr>
                <a:t>una</a:t>
              </a:r>
              <a:r>
                <a:rPr lang="en-US" b="0" dirty="0">
                  <a:solidFill>
                    <a:prstClr val="black"/>
                  </a:solidFill>
                  <a:latin typeface="Gill Sans"/>
                  <a:cs typeface="Gill Sans"/>
                </a:rPr>
                <a:t> </a:t>
              </a:r>
              <a:r>
                <a:rPr lang="en-US" b="0" dirty="0" err="1">
                  <a:solidFill>
                    <a:prstClr val="black"/>
                  </a:solidFill>
                  <a:latin typeface="Gill Sans"/>
                  <a:cs typeface="Gill Sans"/>
                </a:rPr>
                <a:t>bofetada</a:t>
              </a:r>
              <a:r>
                <a:rPr lang="en-US" b="0" dirty="0">
                  <a:solidFill>
                    <a:prstClr val="black"/>
                  </a:solidFill>
                  <a:latin typeface="Gill Sans"/>
                  <a:cs typeface="Gill Sans"/>
                </a:rPr>
                <a:t> a la </a:t>
              </a:r>
              <a:r>
                <a:rPr lang="en-US" b="0" dirty="0" err="1">
                  <a:solidFill>
                    <a:prstClr val="black"/>
                  </a:solidFill>
                  <a:latin typeface="Gill Sans"/>
                  <a:cs typeface="Gill Sans"/>
                </a:rPr>
                <a:t>bruja</a:t>
              </a:r>
              <a:r>
                <a:rPr lang="en-US" b="0" dirty="0">
                  <a:solidFill>
                    <a:prstClr val="black"/>
                  </a:solidFill>
                  <a:latin typeface="Gill Sans"/>
                  <a:cs typeface="Gill Sans"/>
                </a:rPr>
                <a:t> </a:t>
              </a:r>
              <a:r>
                <a:rPr lang="en-US" b="0" dirty="0" err="1">
                  <a:solidFill>
                    <a:prstClr val="black"/>
                  </a:solidFill>
                  <a:latin typeface="Gill Sans"/>
                  <a:cs typeface="Gill Sans"/>
                </a:rPr>
                <a:t>verde</a:t>
              </a:r>
              <a:endParaRPr lang="en-US" b="0" dirty="0">
                <a:solidFill>
                  <a:prstClr val="black"/>
                </a:solidFill>
                <a:latin typeface="Gill Sans"/>
                <a:cs typeface="Gill Sans"/>
              </a:endParaRPr>
            </a:p>
          </p:txBody>
        </p:sp>
        <p:cxnSp>
          <p:nvCxnSpPr>
            <p:cNvPr id="80" name="Straight Arrow Connector 30"/>
            <p:cNvCxnSpPr>
              <a:cxnSpLocks noChangeShapeType="1"/>
            </p:cNvCxnSpPr>
            <p:nvPr/>
          </p:nvCxnSpPr>
          <p:spPr bwMode="auto">
            <a:xfrm>
              <a:off x="4267200" y="4572000"/>
              <a:ext cx="3810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83" name="Straight Arrow Connector 30"/>
            <p:cNvCxnSpPr>
              <a:cxnSpLocks noChangeShapeType="1"/>
            </p:cNvCxnSpPr>
            <p:nvPr/>
          </p:nvCxnSpPr>
          <p:spPr bwMode="auto">
            <a:xfrm rot="5400000">
              <a:off x="3962401" y="4876800"/>
              <a:ext cx="609600" cy="3175"/>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grpSp>
      <p:grpSp>
        <p:nvGrpSpPr>
          <p:cNvPr id="6" name="Group 37"/>
          <p:cNvGrpSpPr/>
          <p:nvPr/>
        </p:nvGrpSpPr>
        <p:grpSpPr>
          <a:xfrm>
            <a:off x="5553075" y="4572000"/>
            <a:ext cx="2986515" cy="1174552"/>
            <a:chOff x="5553075" y="4572000"/>
            <a:chExt cx="2986515" cy="1174552"/>
          </a:xfrm>
        </p:grpSpPr>
        <p:sp>
          <p:nvSpPr>
            <p:cNvPr id="77" name="TextBox 27"/>
            <p:cNvSpPr txBox="1">
              <a:spLocks noChangeArrowheads="1"/>
            </p:cNvSpPr>
            <p:nvPr/>
          </p:nvSpPr>
          <p:spPr bwMode="auto">
            <a:xfrm>
              <a:off x="5856288" y="5438775"/>
              <a:ext cx="2435883"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English Output Sentence</a:t>
              </a:r>
            </a:p>
          </p:txBody>
        </p:sp>
        <p:sp>
          <p:nvSpPr>
            <p:cNvPr id="79" name="TextBox 29"/>
            <p:cNvSpPr txBox="1">
              <a:spLocks noChangeArrowheads="1"/>
            </p:cNvSpPr>
            <p:nvPr/>
          </p:nvSpPr>
          <p:spPr bwMode="auto">
            <a:xfrm>
              <a:off x="5553075" y="5181600"/>
              <a:ext cx="2986515"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a:solidFill>
                    <a:prstClr val="black"/>
                  </a:solidFill>
                  <a:latin typeface="Gill Sans"/>
                  <a:cs typeface="Gill Sans"/>
                </a:rPr>
                <a:t>mary did not slap the green witch</a:t>
              </a:r>
            </a:p>
          </p:txBody>
        </p:sp>
        <p:cxnSp>
          <p:nvCxnSpPr>
            <p:cNvPr id="84" name="Straight Arrow Connector 30"/>
            <p:cNvCxnSpPr>
              <a:cxnSpLocks noChangeShapeType="1"/>
            </p:cNvCxnSpPr>
            <p:nvPr/>
          </p:nvCxnSpPr>
          <p:spPr bwMode="auto">
            <a:xfrm>
              <a:off x="5638800" y="4572000"/>
              <a:ext cx="381000" cy="1588"/>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cxnSp>
          <p:nvCxnSpPr>
            <p:cNvPr id="85" name="Straight Arrow Connector 30"/>
            <p:cNvCxnSpPr>
              <a:cxnSpLocks noChangeShapeType="1"/>
            </p:cNvCxnSpPr>
            <p:nvPr/>
          </p:nvCxnSpPr>
          <p:spPr bwMode="auto">
            <a:xfrm rot="5400000">
              <a:off x="5715794" y="4876006"/>
              <a:ext cx="6096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7" name="Group 30"/>
          <p:cNvGrpSpPr/>
          <p:nvPr/>
        </p:nvGrpSpPr>
        <p:grpSpPr>
          <a:xfrm>
            <a:off x="3048000" y="1524000"/>
            <a:ext cx="2082736" cy="1552354"/>
            <a:chOff x="3124200" y="1524000"/>
            <a:chExt cx="2082736" cy="1552354"/>
          </a:xfrm>
        </p:grpSpPr>
        <p:sp>
          <p:nvSpPr>
            <p:cNvPr id="64" name="TextBox 11"/>
            <p:cNvSpPr txBox="1">
              <a:spLocks noChangeArrowheads="1"/>
            </p:cNvSpPr>
            <p:nvPr/>
          </p:nvSpPr>
          <p:spPr bwMode="auto">
            <a:xfrm>
              <a:off x="3276600" y="1524000"/>
              <a:ext cx="193033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Word Alignment</a:t>
              </a:r>
            </a:p>
          </p:txBody>
        </p:sp>
        <p:cxnSp>
          <p:nvCxnSpPr>
            <p:cNvPr id="66" name="Straight Arrow Connector 14"/>
            <p:cNvCxnSpPr>
              <a:cxnSpLocks noChangeShapeType="1"/>
            </p:cNvCxnSpPr>
            <p:nvPr/>
          </p:nvCxnSpPr>
          <p:spPr bwMode="auto">
            <a:xfrm>
              <a:off x="4800600" y="2514600"/>
              <a:ext cx="304800" cy="1588"/>
            </a:xfrm>
            <a:prstGeom prst="straightConnector1">
              <a:avLst/>
            </a:prstGeom>
            <a:noFill/>
            <a:ln w="9525" algn="ctr">
              <a:solidFill>
                <a:schemeClr val="tx1"/>
              </a:solidFill>
              <a:round/>
              <a:headEnd/>
              <a:tailEnd type="arrow" w="med" len="med"/>
            </a:ln>
          </p:spPr>
        </p:cxnSp>
        <p:pic>
          <p:nvPicPr>
            <p:cNvPr id="88" name="Picture 87" descr="align-ex.png"/>
            <p:cNvPicPr>
              <a:picLocks noChangeAspect="1"/>
            </p:cNvPicPr>
            <p:nvPr/>
          </p:nvPicPr>
          <p:blipFill>
            <a:blip r:embed="rId4" cstate="print"/>
            <a:stretch>
              <a:fillRect/>
            </a:stretch>
          </p:blipFill>
          <p:spPr>
            <a:xfrm>
              <a:off x="3352800" y="1905000"/>
              <a:ext cx="1644229" cy="1171354"/>
            </a:xfrm>
            <a:prstGeom prst="rect">
              <a:avLst/>
            </a:prstGeom>
          </p:spPr>
        </p:pic>
        <p:cxnSp>
          <p:nvCxnSpPr>
            <p:cNvPr id="87" name="Straight Arrow Connector 5"/>
            <p:cNvCxnSpPr>
              <a:cxnSpLocks noChangeShapeType="1"/>
            </p:cNvCxnSpPr>
            <p:nvPr/>
          </p:nvCxnSpPr>
          <p:spPr bwMode="auto">
            <a:xfrm>
              <a:off x="31242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8" name="Group 38"/>
          <p:cNvGrpSpPr/>
          <p:nvPr/>
        </p:nvGrpSpPr>
        <p:grpSpPr>
          <a:xfrm>
            <a:off x="4876800" y="1524000"/>
            <a:ext cx="2972970" cy="1348264"/>
            <a:chOff x="4876800" y="1524000"/>
            <a:chExt cx="2972970" cy="1348264"/>
          </a:xfrm>
        </p:grpSpPr>
        <p:sp>
          <p:nvSpPr>
            <p:cNvPr id="62" name="TextBox 9"/>
            <p:cNvSpPr txBox="1">
              <a:spLocks noChangeArrowheads="1"/>
            </p:cNvSpPr>
            <p:nvPr/>
          </p:nvSpPr>
          <p:spPr bwMode="auto">
            <a:xfrm>
              <a:off x="5234526" y="2133600"/>
              <a:ext cx="2615244" cy="73866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a:t>
              </a:r>
              <a:r>
                <a:rPr lang="en-US" sz="1400" b="0" dirty="0" err="1">
                  <a:solidFill>
                    <a:srgbClr val="FF6600"/>
                  </a:solidFill>
                  <a:latin typeface="Gill Sans"/>
                  <a:cs typeface="Gill Sans"/>
                </a:rPr>
                <a:t>i</a:t>
              </a:r>
              <a:r>
                <a:rPr lang="en-US" sz="1400" b="0" dirty="0">
                  <a:solidFill>
                    <a:srgbClr val="FF6600"/>
                  </a:solidFill>
                  <a:latin typeface="Gill Sans"/>
                  <a:cs typeface="Gill Sans"/>
                </a:rPr>
                <a:t> saw)</a:t>
              </a:r>
            </a:p>
            <a:p>
              <a:pPr eaLnBrk="1" fontAlgn="auto" hangingPunct="1">
                <a:spcBef>
                  <a:spcPts val="0"/>
                </a:spcBef>
                <a:spcAft>
                  <a:spcPts val="0"/>
                </a:spcAft>
              </a:pPr>
              <a:r>
                <a:rPr lang="en-US" sz="1400" b="0" dirty="0">
                  <a:solidFill>
                    <a:srgbClr val="FF6600"/>
                  </a:solidFill>
                  <a:latin typeface="Gill Sans"/>
                  <a:cs typeface="Gill Sans"/>
                </a:rPr>
                <a:t>(la mesa </a:t>
              </a:r>
              <a:r>
                <a:rPr lang="en-US" sz="1400" b="0" dirty="0" err="1">
                  <a:solidFill>
                    <a:srgbClr val="FF6600"/>
                  </a:solidFill>
                  <a:latin typeface="Gill Sans"/>
                  <a:cs typeface="Gill Sans"/>
                </a:rPr>
                <a:t>pequeña</a:t>
              </a:r>
              <a:r>
                <a:rPr lang="en-US" sz="1400" b="0" dirty="0">
                  <a:solidFill>
                    <a:srgbClr val="FF6600"/>
                  </a:solidFill>
                  <a:latin typeface="Gill Sans"/>
                  <a:cs typeface="Gill Sans"/>
                </a:rPr>
                <a:t>, the small table)</a:t>
              </a:r>
            </a:p>
            <a:p>
              <a:pPr eaLnBrk="1" fontAlgn="auto" hangingPunct="1">
                <a:spcBef>
                  <a:spcPts val="0"/>
                </a:spcBef>
                <a:spcAft>
                  <a:spcPts val="0"/>
                </a:spcAft>
              </a:pPr>
              <a:r>
                <a:rPr lang="en-US" sz="1400" b="0" dirty="0">
                  <a:solidFill>
                    <a:srgbClr val="FF6600"/>
                  </a:solidFill>
                  <a:latin typeface="Gill Sans"/>
                  <a:cs typeface="Gill Sans"/>
                </a:rPr>
                <a:t>…</a:t>
              </a:r>
            </a:p>
          </p:txBody>
        </p:sp>
        <p:sp>
          <p:nvSpPr>
            <p:cNvPr id="65" name="TextBox 12"/>
            <p:cNvSpPr txBox="1">
              <a:spLocks noChangeArrowheads="1"/>
            </p:cNvSpPr>
            <p:nvPr/>
          </p:nvSpPr>
          <p:spPr bwMode="auto">
            <a:xfrm>
              <a:off x="5222862" y="1524000"/>
              <a:ext cx="205316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Phrase Extraction</a:t>
              </a:r>
            </a:p>
          </p:txBody>
        </p:sp>
        <p:cxnSp>
          <p:nvCxnSpPr>
            <p:cNvPr id="38" name="Straight Arrow Connector 5"/>
            <p:cNvCxnSpPr>
              <a:cxnSpLocks noChangeShapeType="1"/>
            </p:cNvCxnSpPr>
            <p:nvPr/>
          </p:nvCxnSpPr>
          <p:spPr bwMode="auto">
            <a:xfrm>
              <a:off x="48768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9" name="Group 40"/>
          <p:cNvGrpSpPr/>
          <p:nvPr/>
        </p:nvGrpSpPr>
        <p:grpSpPr>
          <a:xfrm>
            <a:off x="914400" y="1600200"/>
            <a:ext cx="1981200" cy="2667000"/>
            <a:chOff x="914400" y="1600200"/>
            <a:chExt cx="1981200" cy="2667000"/>
          </a:xfrm>
        </p:grpSpPr>
        <p:sp>
          <p:nvSpPr>
            <p:cNvPr id="60" name="TextBox 2"/>
            <p:cNvSpPr txBox="1">
              <a:spLocks noChangeArrowheads="1"/>
            </p:cNvSpPr>
            <p:nvPr/>
          </p:nvSpPr>
          <p:spPr bwMode="auto">
            <a:xfrm>
              <a:off x="1066800" y="2209998"/>
              <a:ext cx="1641996"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err="1">
                  <a:solidFill>
                    <a:srgbClr val="FF6600"/>
                  </a:solidFill>
                  <a:latin typeface="Gill Sans"/>
                  <a:cs typeface="Gill Sans"/>
                </a:rPr>
                <a:t>i</a:t>
              </a:r>
              <a:r>
                <a:rPr lang="en-US" sz="1400" b="0" dirty="0">
                  <a:solidFill>
                    <a:srgbClr val="FF6600"/>
                  </a:solidFill>
                  <a:latin typeface="Gill Sans"/>
                  <a:cs typeface="Gill Sans"/>
                </a:rPr>
                <a:t> saw the small table</a:t>
              </a:r>
            </a:p>
          </p:txBody>
        </p:sp>
        <p:sp>
          <p:nvSpPr>
            <p:cNvPr id="61" name="TextBox 3"/>
            <p:cNvSpPr txBox="1">
              <a:spLocks noChangeArrowheads="1"/>
            </p:cNvSpPr>
            <p:nvPr/>
          </p:nvSpPr>
          <p:spPr bwMode="auto">
            <a:xfrm>
              <a:off x="1066800" y="2435423"/>
              <a:ext cx="1546091"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la mesa </a:t>
              </a:r>
              <a:r>
                <a:rPr lang="en-US" sz="1400" b="0" dirty="0" err="1">
                  <a:solidFill>
                    <a:srgbClr val="FF6600"/>
                  </a:solidFill>
                  <a:latin typeface="Gill Sans"/>
                  <a:cs typeface="Gill Sans"/>
                </a:rPr>
                <a:t>pequeña</a:t>
              </a:r>
              <a:endParaRPr lang="en-US" sz="1400" b="0" dirty="0">
                <a:solidFill>
                  <a:srgbClr val="FF6600"/>
                </a:solidFill>
                <a:latin typeface="Gill Sans"/>
                <a:cs typeface="Gill Sans"/>
              </a:endParaRPr>
            </a:p>
          </p:txBody>
        </p:sp>
        <p:sp>
          <p:nvSpPr>
            <p:cNvPr id="63" name="TextBox 10"/>
            <p:cNvSpPr txBox="1">
              <a:spLocks noChangeArrowheads="1"/>
            </p:cNvSpPr>
            <p:nvPr/>
          </p:nvSpPr>
          <p:spPr bwMode="auto">
            <a:xfrm>
              <a:off x="1095375" y="2667000"/>
              <a:ext cx="129644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Parallel Sentences</a:t>
              </a:r>
            </a:p>
          </p:txBody>
        </p:sp>
        <p:sp>
          <p:nvSpPr>
            <p:cNvPr id="67" name="TextBox 15"/>
            <p:cNvSpPr txBox="1">
              <a:spLocks noChangeArrowheads="1"/>
            </p:cNvSpPr>
            <p:nvPr/>
          </p:nvSpPr>
          <p:spPr bwMode="auto">
            <a:xfrm>
              <a:off x="1066800" y="3276600"/>
              <a:ext cx="1723348" cy="523220"/>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0000FF"/>
                  </a:solidFill>
                  <a:latin typeface="Gill Sans"/>
                  <a:cs typeface="Gill Sans"/>
                </a:rPr>
                <a:t>he sat at the table</a:t>
              </a:r>
            </a:p>
            <a:p>
              <a:pPr eaLnBrk="1" fontAlgn="auto" hangingPunct="1">
                <a:spcBef>
                  <a:spcPts val="0"/>
                </a:spcBef>
                <a:spcAft>
                  <a:spcPts val="0"/>
                </a:spcAft>
              </a:pPr>
              <a:r>
                <a:rPr lang="en-US" sz="1400" b="0" dirty="0">
                  <a:solidFill>
                    <a:srgbClr val="0000FF"/>
                  </a:solidFill>
                  <a:latin typeface="Gill Sans"/>
                  <a:cs typeface="Gill Sans"/>
                </a:rPr>
                <a:t>the service was good</a:t>
              </a:r>
            </a:p>
          </p:txBody>
        </p:sp>
        <p:sp>
          <p:nvSpPr>
            <p:cNvPr id="68" name="TextBox 16"/>
            <p:cNvSpPr txBox="1">
              <a:spLocks noChangeArrowheads="1"/>
            </p:cNvSpPr>
            <p:nvPr/>
          </p:nvSpPr>
          <p:spPr bwMode="auto">
            <a:xfrm>
              <a:off x="1066800" y="3762375"/>
              <a:ext cx="14927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Target-Language Text</a:t>
              </a:r>
            </a:p>
          </p:txBody>
        </p:sp>
        <p:sp>
          <p:nvSpPr>
            <p:cNvPr id="82" name="TextBox 33"/>
            <p:cNvSpPr txBox="1">
              <a:spLocks noChangeArrowheads="1"/>
            </p:cNvSpPr>
            <p:nvPr/>
          </p:nvSpPr>
          <p:spPr bwMode="auto">
            <a:xfrm>
              <a:off x="990600" y="1676400"/>
              <a:ext cx="1620957"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Training Data</a:t>
              </a:r>
            </a:p>
          </p:txBody>
        </p:sp>
        <p:sp>
          <p:nvSpPr>
            <p:cNvPr id="40" name="Rectangle 39"/>
            <p:cNvSpPr/>
            <p:nvPr/>
          </p:nvSpPr>
          <p:spPr bwMode="auto">
            <a:xfrm>
              <a:off x="914400" y="1600200"/>
              <a:ext cx="1981200" cy="2667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grpSp>
      <p:graphicFrame>
        <p:nvGraphicFramePr>
          <p:cNvPr id="14338" name="Object 2"/>
          <p:cNvGraphicFramePr>
            <a:graphicFrameLocks noChangeAspect="1"/>
          </p:cNvGraphicFramePr>
          <p:nvPr>
            <p:extLst>
              <p:ext uri="{D42A27DB-BD31-4B8C-83A1-F6EECF244321}">
                <p14:modId xmlns:p14="http://schemas.microsoft.com/office/powerpoint/2010/main" val="1740383446"/>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862" name="Equation" r:id="rId5" imgW="3111500" imgH="355600" progId="Equation.3">
                  <p:embed/>
                </p:oleObj>
              </mc:Choice>
              <mc:Fallback>
                <p:oleObj name="Equation" r:id="rId5" imgW="3111500" imgH="355600" progId="Equation.3">
                  <p:embed/>
                  <p:pic>
                    <p:nvPicPr>
                      <p:cNvPr id="0" name=""/>
                      <p:cNvPicPr>
                        <a:picLocks noChangeAspect="1" noChangeArrowheads="1"/>
                      </p:cNvPicPr>
                      <p:nvPr/>
                    </p:nvPicPr>
                    <p:blipFill>
                      <a:blip r:embed="rId6"/>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Statistical Machine Translation</a:t>
            </a:r>
          </a:p>
        </p:txBody>
      </p:sp>
    </p:spTree>
    <p:extLst>
      <p:ext uri="{BB962C8B-B14F-4D97-AF65-F5344CB8AC3E}">
        <p14:creationId xmlns:p14="http://schemas.microsoft.com/office/powerpoint/2010/main" val="35980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81000" y="2971800"/>
            <a:ext cx="8534400" cy="1525059"/>
            <a:chOff x="381000" y="2971800"/>
            <a:chExt cx="8534400" cy="1525059"/>
          </a:xfrm>
        </p:grpSpPr>
        <p:cxnSp>
          <p:nvCxnSpPr>
            <p:cNvPr id="110" name="Straight Connector 109"/>
            <p:cNvCxnSpPr/>
            <p:nvPr/>
          </p:nvCxnSpPr>
          <p:spPr bwMode="auto">
            <a:xfrm>
              <a:off x="381000" y="2971800"/>
              <a:ext cx="10668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bwMode="auto">
            <a:xfrm rot="5400000">
              <a:off x="1257300" y="3162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a:off x="1447800" y="3352800"/>
              <a:ext cx="9144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rot="5400000">
              <a:off x="2171700" y="3543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a:off x="2362200" y="3733800"/>
              <a:ext cx="27432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4724400" y="4113212"/>
              <a:ext cx="762000" cy="3176"/>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a:off x="5105400" y="4495800"/>
              <a:ext cx="1828800" cy="1059"/>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5400000">
              <a:off x="6362700" y="3924300"/>
              <a:ext cx="1143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a:off x="6934200" y="3352800"/>
              <a:ext cx="19812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0" name="TextBox 3"/>
          <p:cNvSpPr txBox="1">
            <a:spLocks noChangeArrowheads="1"/>
          </p:cNvSpPr>
          <p:nvPr/>
        </p:nvSpPr>
        <p:spPr bwMode="auto">
          <a:xfrm>
            <a:off x="5334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Maria</a:t>
            </a:r>
          </a:p>
        </p:txBody>
      </p:sp>
      <p:sp>
        <p:nvSpPr>
          <p:cNvPr id="81" name="TextBox 4"/>
          <p:cNvSpPr txBox="1">
            <a:spLocks noChangeArrowheads="1"/>
          </p:cNvSpPr>
          <p:nvPr/>
        </p:nvSpPr>
        <p:spPr bwMode="auto">
          <a:xfrm>
            <a:off x="1447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82" name="TextBox 5"/>
          <p:cNvSpPr txBox="1">
            <a:spLocks noChangeArrowheads="1"/>
          </p:cNvSpPr>
          <p:nvPr/>
        </p:nvSpPr>
        <p:spPr bwMode="auto">
          <a:xfrm>
            <a:off x="2362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err="1">
                <a:solidFill>
                  <a:prstClr val="black"/>
                </a:solidFill>
                <a:latin typeface="Gill Sans"/>
                <a:cs typeface="Gill Sans"/>
              </a:rPr>
              <a:t>dio</a:t>
            </a:r>
            <a:endParaRPr lang="en-US" sz="1300" b="0" dirty="0">
              <a:solidFill>
                <a:prstClr val="black"/>
              </a:solidFill>
              <a:latin typeface="Gill Sans"/>
              <a:cs typeface="Gill Sans"/>
            </a:endParaRPr>
          </a:p>
        </p:txBody>
      </p:sp>
      <p:sp>
        <p:nvSpPr>
          <p:cNvPr id="83" name="TextBox 6"/>
          <p:cNvSpPr txBox="1">
            <a:spLocks noChangeArrowheads="1"/>
          </p:cNvSpPr>
          <p:nvPr/>
        </p:nvSpPr>
        <p:spPr bwMode="auto">
          <a:xfrm>
            <a:off x="3276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una</a:t>
            </a:r>
          </a:p>
        </p:txBody>
      </p:sp>
      <p:sp>
        <p:nvSpPr>
          <p:cNvPr id="84" name="TextBox 7"/>
          <p:cNvSpPr txBox="1">
            <a:spLocks noChangeArrowheads="1"/>
          </p:cNvSpPr>
          <p:nvPr/>
        </p:nvSpPr>
        <p:spPr bwMode="auto">
          <a:xfrm>
            <a:off x="41910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bofetada</a:t>
            </a:r>
          </a:p>
        </p:txBody>
      </p:sp>
      <p:sp>
        <p:nvSpPr>
          <p:cNvPr id="85" name="TextBox 8"/>
          <p:cNvSpPr txBox="1">
            <a:spLocks noChangeArrowheads="1"/>
          </p:cNvSpPr>
          <p:nvPr/>
        </p:nvSpPr>
        <p:spPr bwMode="auto">
          <a:xfrm>
            <a:off x="5105400" y="2130425"/>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86" name="TextBox 9"/>
          <p:cNvSpPr txBox="1">
            <a:spLocks noChangeArrowheads="1"/>
          </p:cNvSpPr>
          <p:nvPr/>
        </p:nvSpPr>
        <p:spPr bwMode="auto">
          <a:xfrm>
            <a:off x="6019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la</a:t>
            </a:r>
          </a:p>
        </p:txBody>
      </p:sp>
      <p:sp>
        <p:nvSpPr>
          <p:cNvPr id="87" name="TextBox 10"/>
          <p:cNvSpPr txBox="1">
            <a:spLocks noChangeArrowheads="1"/>
          </p:cNvSpPr>
          <p:nvPr/>
        </p:nvSpPr>
        <p:spPr bwMode="auto">
          <a:xfrm>
            <a:off x="6934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bruja</a:t>
            </a:r>
          </a:p>
        </p:txBody>
      </p:sp>
      <p:sp>
        <p:nvSpPr>
          <p:cNvPr id="88" name="TextBox 11"/>
          <p:cNvSpPr txBox="1">
            <a:spLocks noChangeArrowheads="1"/>
          </p:cNvSpPr>
          <p:nvPr/>
        </p:nvSpPr>
        <p:spPr bwMode="auto">
          <a:xfrm>
            <a:off x="7848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verde</a:t>
            </a:r>
          </a:p>
        </p:txBody>
      </p:sp>
      <p:sp>
        <p:nvSpPr>
          <p:cNvPr id="89" name="TextBox 12"/>
          <p:cNvSpPr txBox="1">
            <a:spLocks noChangeArrowheads="1"/>
          </p:cNvSpPr>
          <p:nvPr/>
        </p:nvSpPr>
        <p:spPr bwMode="auto">
          <a:xfrm>
            <a:off x="609600" y="2816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90" name="TextBox 13"/>
          <p:cNvSpPr txBox="1">
            <a:spLocks noChangeArrowheads="1"/>
          </p:cNvSpPr>
          <p:nvPr/>
        </p:nvSpPr>
        <p:spPr bwMode="auto">
          <a:xfrm>
            <a:off x="1524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not</a:t>
            </a:r>
          </a:p>
        </p:txBody>
      </p:sp>
      <p:sp>
        <p:nvSpPr>
          <p:cNvPr id="91" name="TextBox 14"/>
          <p:cNvSpPr txBox="1">
            <a:spLocks noChangeArrowheads="1"/>
          </p:cNvSpPr>
          <p:nvPr/>
        </p:nvSpPr>
        <p:spPr bwMode="auto">
          <a:xfrm>
            <a:off x="15240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92" name="TextBox 15"/>
          <p:cNvSpPr txBox="1">
            <a:spLocks noChangeArrowheads="1"/>
          </p:cNvSpPr>
          <p:nvPr/>
        </p:nvSpPr>
        <p:spPr bwMode="auto">
          <a:xfrm>
            <a:off x="1524000" y="3581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93" name="TextBox 16"/>
          <p:cNvSpPr txBox="1">
            <a:spLocks noChangeArrowheads="1"/>
          </p:cNvSpPr>
          <p:nvPr/>
        </p:nvSpPr>
        <p:spPr bwMode="auto">
          <a:xfrm>
            <a:off x="15240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did not give</a:t>
            </a:r>
          </a:p>
        </p:txBody>
      </p:sp>
      <p:sp>
        <p:nvSpPr>
          <p:cNvPr id="94" name="TextBox 17"/>
          <p:cNvSpPr txBox="1">
            <a:spLocks noChangeArrowheads="1"/>
          </p:cNvSpPr>
          <p:nvPr/>
        </p:nvSpPr>
        <p:spPr bwMode="auto">
          <a:xfrm>
            <a:off x="2438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give</a:t>
            </a:r>
          </a:p>
        </p:txBody>
      </p:sp>
      <p:sp>
        <p:nvSpPr>
          <p:cNvPr id="95" name="TextBox 18"/>
          <p:cNvSpPr txBox="1">
            <a:spLocks noChangeArrowheads="1"/>
          </p:cNvSpPr>
          <p:nvPr/>
        </p:nvSpPr>
        <p:spPr bwMode="auto">
          <a:xfrm>
            <a:off x="3352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96" name="TextBox 19"/>
          <p:cNvSpPr txBox="1">
            <a:spLocks noChangeArrowheads="1"/>
          </p:cNvSpPr>
          <p:nvPr/>
        </p:nvSpPr>
        <p:spPr bwMode="auto">
          <a:xfrm>
            <a:off x="42672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97" name="TextBox 20"/>
          <p:cNvSpPr txBox="1">
            <a:spLocks noChangeArrowheads="1"/>
          </p:cNvSpPr>
          <p:nvPr/>
        </p:nvSpPr>
        <p:spPr bwMode="auto">
          <a:xfrm>
            <a:off x="51816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98" name="TextBox 21"/>
          <p:cNvSpPr txBox="1">
            <a:spLocks noChangeArrowheads="1"/>
          </p:cNvSpPr>
          <p:nvPr/>
        </p:nvSpPr>
        <p:spPr bwMode="auto">
          <a:xfrm>
            <a:off x="6096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a:t>
            </a:r>
          </a:p>
        </p:txBody>
      </p:sp>
      <p:sp>
        <p:nvSpPr>
          <p:cNvPr id="99" name="TextBox 22"/>
          <p:cNvSpPr txBox="1">
            <a:spLocks noChangeArrowheads="1"/>
          </p:cNvSpPr>
          <p:nvPr/>
        </p:nvSpPr>
        <p:spPr bwMode="auto">
          <a:xfrm>
            <a:off x="7010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witch</a:t>
            </a:r>
          </a:p>
        </p:txBody>
      </p:sp>
      <p:sp>
        <p:nvSpPr>
          <p:cNvPr id="100" name="TextBox 23"/>
          <p:cNvSpPr txBox="1">
            <a:spLocks noChangeArrowheads="1"/>
          </p:cNvSpPr>
          <p:nvPr/>
        </p:nvSpPr>
        <p:spPr bwMode="auto">
          <a:xfrm>
            <a:off x="7924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green</a:t>
            </a:r>
          </a:p>
        </p:txBody>
      </p:sp>
      <p:sp>
        <p:nvSpPr>
          <p:cNvPr id="101" name="TextBox 24"/>
          <p:cNvSpPr txBox="1">
            <a:spLocks noChangeArrowheads="1"/>
          </p:cNvSpPr>
          <p:nvPr/>
        </p:nvSpPr>
        <p:spPr bwMode="auto">
          <a:xfrm>
            <a:off x="2438400" y="3581400"/>
            <a:ext cx="25908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102" name="TextBox 26"/>
          <p:cNvSpPr txBox="1">
            <a:spLocks noChangeArrowheads="1"/>
          </p:cNvSpPr>
          <p:nvPr/>
        </p:nvSpPr>
        <p:spPr bwMode="auto">
          <a:xfrm>
            <a:off x="33528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 slap</a:t>
            </a:r>
          </a:p>
        </p:txBody>
      </p:sp>
      <p:sp>
        <p:nvSpPr>
          <p:cNvPr id="103" name="TextBox 27"/>
          <p:cNvSpPr txBox="1">
            <a:spLocks noChangeArrowheads="1"/>
          </p:cNvSpPr>
          <p:nvPr/>
        </p:nvSpPr>
        <p:spPr bwMode="auto">
          <a:xfrm>
            <a:off x="5181600" y="3578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 the</a:t>
            </a:r>
          </a:p>
        </p:txBody>
      </p:sp>
      <p:sp>
        <p:nvSpPr>
          <p:cNvPr id="104" name="TextBox 28"/>
          <p:cNvSpPr txBox="1">
            <a:spLocks noChangeArrowheads="1"/>
          </p:cNvSpPr>
          <p:nvPr/>
        </p:nvSpPr>
        <p:spPr bwMode="auto">
          <a:xfrm>
            <a:off x="51816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105" name="TextBox 29"/>
          <p:cNvSpPr txBox="1">
            <a:spLocks noChangeArrowheads="1"/>
          </p:cNvSpPr>
          <p:nvPr/>
        </p:nvSpPr>
        <p:spPr bwMode="auto">
          <a:xfrm>
            <a:off x="5181600" y="4340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106" name="TextBox 30"/>
          <p:cNvSpPr txBox="1">
            <a:spLocks noChangeArrowheads="1"/>
          </p:cNvSpPr>
          <p:nvPr/>
        </p:nvSpPr>
        <p:spPr bwMode="auto">
          <a:xfrm>
            <a:off x="70104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sp>
        <p:nvSpPr>
          <p:cNvPr id="107" name="TextBox 31"/>
          <p:cNvSpPr txBox="1">
            <a:spLocks noChangeArrowheads="1"/>
          </p:cNvSpPr>
          <p:nvPr/>
        </p:nvSpPr>
        <p:spPr bwMode="auto">
          <a:xfrm>
            <a:off x="6096000" y="4721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 witch</a:t>
            </a:r>
          </a:p>
        </p:txBody>
      </p:sp>
      <p:sp>
        <p:nvSpPr>
          <p:cNvPr id="108" name="TextBox 32"/>
          <p:cNvSpPr txBox="1">
            <a:spLocks noChangeArrowheads="1"/>
          </p:cNvSpPr>
          <p:nvPr/>
        </p:nvSpPr>
        <p:spPr bwMode="auto">
          <a:xfrm>
            <a:off x="51816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by</a:t>
            </a:r>
          </a:p>
        </p:txBody>
      </p:sp>
      <p:sp>
        <p:nvSpPr>
          <p:cNvPr id="109" name="TextBox 25"/>
          <p:cNvSpPr txBox="1">
            <a:spLocks noChangeArrowheads="1"/>
          </p:cNvSpPr>
          <p:nvPr/>
        </p:nvSpPr>
        <p:spPr bwMode="auto">
          <a:xfrm>
            <a:off x="2438400" y="4721225"/>
            <a:ext cx="35052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grpSp>
        <p:nvGrpSpPr>
          <p:cNvPr id="3" name="Group 47"/>
          <p:cNvGrpSpPr/>
          <p:nvPr/>
        </p:nvGrpSpPr>
        <p:grpSpPr>
          <a:xfrm>
            <a:off x="609600" y="2819400"/>
            <a:ext cx="8077200" cy="1816388"/>
            <a:chOff x="762000" y="2968625"/>
            <a:chExt cx="8077200" cy="1816388"/>
          </a:xfrm>
        </p:grpSpPr>
        <p:sp>
          <p:nvSpPr>
            <p:cNvPr id="43" name="TextBox 12"/>
            <p:cNvSpPr txBox="1">
              <a:spLocks noChangeArrowheads="1"/>
            </p:cNvSpPr>
            <p:nvPr/>
          </p:nvSpPr>
          <p:spPr bwMode="auto">
            <a:xfrm>
              <a:off x="762000" y="2968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44" name="TextBox 14"/>
            <p:cNvSpPr txBox="1">
              <a:spLocks noChangeArrowheads="1"/>
            </p:cNvSpPr>
            <p:nvPr/>
          </p:nvSpPr>
          <p:spPr bwMode="auto">
            <a:xfrm>
              <a:off x="1676400" y="3349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45" name="TextBox 24"/>
            <p:cNvSpPr txBox="1">
              <a:spLocks noChangeArrowheads="1"/>
            </p:cNvSpPr>
            <p:nvPr/>
          </p:nvSpPr>
          <p:spPr bwMode="auto">
            <a:xfrm>
              <a:off x="2590800" y="3733800"/>
              <a:ext cx="25908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46" name="TextBox 29"/>
            <p:cNvSpPr txBox="1">
              <a:spLocks noChangeArrowheads="1"/>
            </p:cNvSpPr>
            <p:nvPr/>
          </p:nvSpPr>
          <p:spPr bwMode="auto">
            <a:xfrm>
              <a:off x="5334000" y="4492625"/>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47" name="TextBox 30"/>
            <p:cNvSpPr txBox="1">
              <a:spLocks noChangeArrowheads="1"/>
            </p:cNvSpPr>
            <p:nvPr/>
          </p:nvSpPr>
          <p:spPr bwMode="auto">
            <a:xfrm>
              <a:off x="7162800" y="3352800"/>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grpSp>
      <p:graphicFrame>
        <p:nvGraphicFramePr>
          <p:cNvPr id="15362" name="Object 2"/>
          <p:cNvGraphicFramePr>
            <a:graphicFrameLocks noChangeAspect="1"/>
          </p:cNvGraphicFramePr>
          <p:nvPr>
            <p:extLst>
              <p:ext uri="{D42A27DB-BD31-4B8C-83A1-F6EECF244321}">
                <p14:modId xmlns:p14="http://schemas.microsoft.com/office/powerpoint/2010/main" val="2681307881"/>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2100" name="Equation" r:id="rId3" imgW="3111500" imgH="355600" progId="Equation.3">
                  <p:embed/>
                </p:oleObj>
              </mc:Choice>
              <mc:Fallback>
                <p:oleObj name="Equation" r:id="rId3" imgW="3111500" imgH="355600" progId="Equation.3">
                  <p:embed/>
                  <p:pic>
                    <p:nvPicPr>
                      <p:cNvPr id="0" name=""/>
                      <p:cNvPicPr>
                        <a:picLocks noChangeAspect="1" noChangeArrowheads="1"/>
                      </p:cNvPicPr>
                      <p:nvPr/>
                    </p:nvPicPr>
                    <p:blipFill>
                      <a:blip r:embed="rId4"/>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Translation as a Tiling Problem</a:t>
            </a:r>
          </a:p>
        </p:txBody>
      </p:sp>
    </p:spTree>
    <p:extLst>
      <p:ext uri="{BB962C8B-B14F-4D97-AF65-F5344CB8AC3E}">
        <p14:creationId xmlns:p14="http://schemas.microsoft.com/office/powerpoint/2010/main" val="1123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Running Time</a:t>
            </a:r>
          </a:p>
        </p:txBody>
      </p:sp>
      <p:pic>
        <p:nvPicPr>
          <p:cNvPr id="2" name="Picture 1">
            <a:extLst>
              <a:ext uri="{FF2B5EF4-FFF2-40B4-BE49-F238E27FC236}">
                <a16:creationId xmlns:a16="http://schemas.microsoft.com/office/drawing/2014/main" id="{EC6633C7-1A8D-470C-945D-227DEF822251}"/>
              </a:ext>
            </a:extLst>
          </p:cNvPr>
          <p:cNvPicPr>
            <a:picLocks noChangeAspect="1"/>
          </p:cNvPicPr>
          <p:nvPr/>
        </p:nvPicPr>
        <p:blipFill>
          <a:blip r:embed="rId2"/>
          <a:stretch>
            <a:fillRect/>
          </a:stretch>
        </p:blipFill>
        <p:spPr>
          <a:xfrm>
            <a:off x="1600200" y="1738206"/>
            <a:ext cx="6248400" cy="3214794"/>
          </a:xfrm>
          <a:prstGeom prst="rect">
            <a:avLst/>
          </a:prstGeom>
        </p:spPr>
      </p:pic>
    </p:spTree>
    <p:extLst>
      <p:ext uri="{BB962C8B-B14F-4D97-AF65-F5344CB8AC3E}">
        <p14:creationId xmlns:p14="http://schemas.microsoft.com/office/powerpoint/2010/main" val="15756533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T-LM-size"/>
          <p:cNvPicPr>
            <a:picLocks noChangeAspect="1" noChangeArrowheads="1"/>
          </p:cNvPicPr>
          <p:nvPr/>
        </p:nvPicPr>
        <p:blipFill>
          <a:blip r:embed="rId2" cstate="print"/>
          <a:srcRect/>
          <a:stretch>
            <a:fillRect/>
          </a:stretch>
        </p:blipFill>
        <p:spPr bwMode="auto">
          <a:xfrm>
            <a:off x="819150" y="1295400"/>
            <a:ext cx="7486650" cy="5256872"/>
          </a:xfrm>
          <a:prstGeom prst="rect">
            <a:avLst/>
          </a:prstGeom>
          <a:solidFill>
            <a:schemeClr val="bg1"/>
          </a:solidFill>
          <a:ln w="9525">
            <a:solidFill>
              <a:schemeClr val="bg2"/>
            </a:solidFill>
            <a:miter lim="800000"/>
            <a:headEnd/>
            <a:tailEnd/>
          </a:ln>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Translation Quality</a:t>
            </a:r>
          </a:p>
        </p:txBody>
      </p:sp>
    </p:spTree>
    <p:extLst>
      <p:ext uri="{BB962C8B-B14F-4D97-AF65-F5344CB8AC3E}">
        <p14:creationId xmlns:p14="http://schemas.microsoft.com/office/powerpoint/2010/main" val="22536472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74733" cy="523220"/>
          </a:xfrm>
          <a:prstGeom prst="rect">
            <a:avLst/>
          </a:prstGeom>
          <a:noFill/>
        </p:spPr>
        <p:txBody>
          <a:bodyPr wrap="none" rtlCol="0">
            <a:spAutoFit/>
          </a:bodyPr>
          <a:lstStyle/>
          <a:p>
            <a:r>
              <a:rPr lang="en-US" sz="2800" dirty="0">
                <a:solidFill>
                  <a:schemeClr val="bg1"/>
                </a:solidFill>
                <a:latin typeface="Gill Sans"/>
                <a:cs typeface="Gill Sans"/>
              </a:rPr>
              <a:t>English</a:t>
            </a:r>
          </a:p>
        </p:txBody>
      </p:sp>
      <p:sp>
        <p:nvSpPr>
          <p:cNvPr id="5" name="TextBox 4"/>
          <p:cNvSpPr txBox="1"/>
          <p:nvPr/>
        </p:nvSpPr>
        <p:spPr>
          <a:xfrm>
            <a:off x="2819400" y="1762780"/>
            <a:ext cx="1424238" cy="523220"/>
          </a:xfrm>
          <a:prstGeom prst="rect">
            <a:avLst/>
          </a:prstGeom>
          <a:noFill/>
        </p:spPr>
        <p:txBody>
          <a:bodyPr wrap="none" rtlCol="0">
            <a:spAutoFit/>
          </a:bodyPr>
          <a:lstStyle/>
          <a:p>
            <a:r>
              <a:rPr lang="en-US" sz="2800" dirty="0">
                <a:latin typeface="Gill Sans"/>
                <a:cs typeface="Gill Sans"/>
              </a:rPr>
              <a:t>French</a:t>
            </a: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5" name="Title 1"/>
          <p:cNvSpPr txBox="1">
            <a:spLocks/>
          </p:cNvSpPr>
          <p:nvPr/>
        </p:nvSpPr>
        <p:spPr>
          <a:xfrm>
            <a:off x="0" y="0"/>
            <a:ext cx="9144000" cy="685800"/>
          </a:xfrm>
          <a:prstGeom prst="rect">
            <a:avLst/>
          </a:prstGeom>
        </p:spPr>
        <p:txBody>
          <a:bodyPr/>
          <a:lstStyle/>
          <a:p>
            <a:pPr lvl="0" algn="ctr">
              <a:defRPr/>
            </a:pPr>
            <a:r>
              <a:rPr lang="en-US" sz="3600" b="0" kern="0" dirty="0">
                <a:solidFill>
                  <a:srgbClr val="FFFFFF"/>
                </a:solidFill>
                <a:latin typeface="Gill Sans"/>
                <a:cs typeface="Gill Sans"/>
              </a:rPr>
              <a:t>What’s actually going on?</a:t>
            </a:r>
          </a:p>
        </p:txBody>
      </p:sp>
    </p:spTree>
    <p:extLst>
      <p:ext uri="{BB962C8B-B14F-4D97-AF65-F5344CB8AC3E}">
        <p14:creationId xmlns:p14="http://schemas.microsoft.com/office/powerpoint/2010/main" val="259909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4"/>
            <a:stretch>
              <a:fillRect/>
            </a:stretch>
          </p:blipFill>
          <p:spPr>
            <a:xfrm>
              <a:off x="1993900" y="2565400"/>
              <a:ext cx="3035300" cy="736600"/>
            </a:xfrm>
            <a:prstGeom prst="rect">
              <a:avLst/>
            </a:prstGeom>
          </p:spPr>
        </p:pic>
        <p:pic>
          <p:nvPicPr>
            <p:cNvPr id="10" name="Picture 9"/>
            <p:cNvPicPr>
              <a:picLocks noChangeAspect="1"/>
            </p:cNvPicPr>
            <p:nvPr/>
          </p:nvPicPr>
          <p:blipFill>
            <a:blip r:embed="rId5"/>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recognize speech</a:t>
            </a:r>
          </a:p>
        </p:txBody>
      </p:sp>
      <p:sp>
        <p:nvSpPr>
          <p:cNvPr id="15" name="TextBox 14"/>
          <p:cNvSpPr txBox="1"/>
          <p:nvPr/>
        </p:nvSpPr>
        <p:spPr>
          <a:xfrm>
            <a:off x="0" y="3591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wreck a nice beach</a:t>
            </a:r>
          </a:p>
        </p:txBody>
      </p:sp>
      <p:sp>
        <p:nvSpPr>
          <p:cNvPr id="18" name="TextBox 17"/>
          <p:cNvSpPr txBox="1"/>
          <p:nvPr/>
        </p:nvSpPr>
        <p:spPr>
          <a:xfrm>
            <a:off x="6297667" y="1381780"/>
            <a:ext cx="1259780" cy="523220"/>
          </a:xfrm>
          <a:prstGeom prst="rect">
            <a:avLst/>
          </a:prstGeom>
          <a:noFill/>
        </p:spPr>
        <p:txBody>
          <a:bodyPr wrap="none" rtlCol="0">
            <a:spAutoFit/>
          </a:bodyPr>
          <a:lstStyle/>
          <a:p>
            <a:r>
              <a:rPr lang="en-US" sz="2800" dirty="0">
                <a:solidFill>
                  <a:schemeClr val="bg1"/>
                </a:solidFill>
                <a:latin typeface="Gill Sans"/>
                <a:cs typeface="Gill Sans"/>
              </a:rPr>
              <a:t>Signal</a:t>
            </a:r>
          </a:p>
        </p:txBody>
      </p:sp>
      <p:sp>
        <p:nvSpPr>
          <p:cNvPr id="19" name="TextBox 18"/>
          <p:cNvSpPr txBox="1"/>
          <p:nvPr/>
        </p:nvSpPr>
        <p:spPr>
          <a:xfrm>
            <a:off x="3221077" y="1762780"/>
            <a:ext cx="1022561" cy="523220"/>
          </a:xfrm>
          <a:prstGeom prst="rect">
            <a:avLst/>
          </a:prstGeom>
          <a:noFill/>
        </p:spPr>
        <p:txBody>
          <a:bodyPr wrap="none" rtlCol="0">
            <a:spAutoFit/>
          </a:bodyPr>
          <a:lstStyle/>
          <a:p>
            <a:pPr algn="r"/>
            <a:r>
              <a:rPr lang="en-US" sz="2800" dirty="0">
                <a:latin typeface="Gill Sans"/>
                <a:cs typeface="Gill Sans"/>
              </a:rPr>
              <a:t>Text</a:t>
            </a:r>
          </a:p>
        </p:txBody>
      </p:sp>
      <p:cxnSp>
        <p:nvCxnSpPr>
          <p:cNvPr id="20" name="Straight Arrow Connector 19"/>
          <p:cNvCxnSpPr>
            <a:stCxn id="18" idx="1"/>
            <a:endCxn id="19"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spTree>
    <p:extLst>
      <p:ext uri="{BB962C8B-B14F-4D97-AF65-F5344CB8AC3E}">
        <p14:creationId xmlns:p14="http://schemas.microsoft.com/office/powerpoint/2010/main" val="88182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86304" cy="523220"/>
          </a:xfrm>
          <a:prstGeom prst="rect">
            <a:avLst/>
          </a:prstGeom>
          <a:noFill/>
        </p:spPr>
        <p:txBody>
          <a:bodyPr wrap="none" rtlCol="0">
            <a:spAutoFit/>
          </a:bodyPr>
          <a:lstStyle/>
          <a:p>
            <a:r>
              <a:rPr lang="en-US" sz="2800" dirty="0">
                <a:solidFill>
                  <a:schemeClr val="bg1"/>
                </a:solidFill>
                <a:latin typeface="Gill Sans"/>
                <a:cs typeface="Gill Sans"/>
              </a:rPr>
              <a:t>receive</a:t>
            </a:r>
          </a:p>
        </p:txBody>
      </p:sp>
      <p:sp>
        <p:nvSpPr>
          <p:cNvPr id="5" name="TextBox 4"/>
          <p:cNvSpPr txBox="1"/>
          <p:nvPr/>
        </p:nvSpPr>
        <p:spPr>
          <a:xfrm>
            <a:off x="2757334" y="1762780"/>
            <a:ext cx="1486304" cy="523220"/>
          </a:xfrm>
          <a:prstGeom prst="rect">
            <a:avLst/>
          </a:prstGeom>
          <a:noFill/>
        </p:spPr>
        <p:txBody>
          <a:bodyPr wrap="none" rtlCol="0">
            <a:spAutoFit/>
          </a:bodyPr>
          <a:lstStyle/>
          <a:p>
            <a:pPr algn="r"/>
            <a:r>
              <a:rPr lang="en-US" sz="2800" dirty="0" err="1">
                <a:latin typeface="Gill Sans"/>
                <a:cs typeface="Gill Sans"/>
              </a:rPr>
              <a:t>recieve</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autocorrect #fail</a:t>
            </a:r>
          </a:p>
        </p:txBody>
      </p:sp>
    </p:spTree>
    <p:extLst>
      <p:ext uri="{BB962C8B-B14F-4D97-AF65-F5344CB8AC3E}">
        <p14:creationId xmlns:p14="http://schemas.microsoft.com/office/powerpoint/2010/main" val="373389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19400"/>
            <a:ext cx="9144000" cy="685800"/>
          </a:xfrm>
          <a:prstGeom prst="rect">
            <a:avLst/>
          </a:prstGeom>
        </p:spPr>
        <p:txBody>
          <a:bodyPr/>
          <a:lstStyle/>
          <a:p>
            <a:pPr lvl="0" algn="ctr">
              <a:defRPr/>
            </a:pPr>
            <a:r>
              <a:rPr lang="en-US" sz="3600" b="0" kern="0" dirty="0">
                <a:solidFill>
                  <a:srgbClr val="000000"/>
                </a:solidFill>
                <a:latin typeface="Gill Sans"/>
                <a:cs typeface="Gill Sans"/>
              </a:rPr>
              <a:t>Neural Networks</a:t>
            </a:r>
          </a:p>
        </p:txBody>
      </p:sp>
      <p:sp>
        <p:nvSpPr>
          <p:cNvPr id="3" name="TextBox 2"/>
          <p:cNvSpPr txBox="1"/>
          <p:nvPr/>
        </p:nvSpPr>
        <p:spPr>
          <a:xfrm>
            <a:off x="0" y="3348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Have taken over</a:t>
            </a:r>
            <a:r>
              <a:rPr lang="mr-IN" sz="2400" b="0" kern="0" dirty="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96028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Search!</a:t>
            </a:r>
          </a:p>
        </p:txBody>
      </p:sp>
    </p:spTree>
    <p:extLst>
      <p:ext uri="{BB962C8B-B14F-4D97-AF65-F5344CB8AC3E}">
        <p14:creationId xmlns:p14="http://schemas.microsoft.com/office/powerpoint/2010/main" val="266084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805" name="AutoShape 13"/>
          <p:cNvSpPr>
            <a:spLocks noChangeArrowheads="1"/>
          </p:cNvSpPr>
          <p:nvPr/>
        </p:nvSpPr>
        <p:spPr bwMode="auto">
          <a:xfrm>
            <a:off x="3516671" y="49530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 y="6248400"/>
            <a:ext cx="9144000"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Do these represent the same concepts?</a:t>
            </a:r>
          </a:p>
        </p:txBody>
      </p:sp>
      <p:grpSp>
        <p:nvGrpSpPr>
          <p:cNvPr id="10" name="Group 9"/>
          <p:cNvGrpSpPr/>
          <p:nvPr/>
        </p:nvGrpSpPr>
        <p:grpSpPr>
          <a:xfrm>
            <a:off x="5989816" y="1295400"/>
            <a:ext cx="1900238" cy="2667000"/>
            <a:chOff x="6019800" y="1066800"/>
            <a:chExt cx="1900238" cy="2667000"/>
          </a:xfrm>
        </p:grpSpPr>
        <p:sp>
          <p:nvSpPr>
            <p:cNvPr id="1313798" name="Text Box 6"/>
            <p:cNvSpPr txBox="1">
              <a:spLocks noChangeArrowheads="1"/>
            </p:cNvSpPr>
            <p:nvPr/>
          </p:nvSpPr>
          <p:spPr bwMode="auto">
            <a:xfrm>
              <a:off x="6390273" y="1066800"/>
              <a:ext cx="941283"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5240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b="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6196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6196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40068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40068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Central Problem in Search</a:t>
            </a:r>
          </a:p>
        </p:txBody>
      </p:sp>
    </p:spTree>
    <p:extLst>
      <p:ext uri="{BB962C8B-B14F-4D97-AF65-F5344CB8AC3E}">
        <p14:creationId xmlns:p14="http://schemas.microsoft.com/office/powerpoint/2010/main" val="327625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0578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533791" y="2003143"/>
            <a:ext cx="1959992" cy="584776"/>
          </a:xfrm>
          <a:prstGeom prst="rect">
            <a:avLst/>
          </a:prstGeom>
          <a:noFill/>
        </p:spPr>
        <p:txBody>
          <a:bodyPr wrap="none" rtlCol="0">
            <a:spAutoFit/>
          </a:bodyPr>
          <a:lstStyle/>
          <a:p>
            <a:r>
              <a:rPr lang="en-US" b="0" dirty="0">
                <a:solidFill>
                  <a:srgbClr val="FF0000"/>
                </a:solidFill>
                <a:latin typeface="Gill Sans"/>
                <a:cs typeface="Gill Sans"/>
              </a:rPr>
              <a:t>document acquisition</a:t>
            </a:r>
            <a:br>
              <a:rPr lang="en-US" b="0" dirty="0">
                <a:solidFill>
                  <a:srgbClr val="FF0000"/>
                </a:solidFill>
                <a:latin typeface="Gill Sans"/>
                <a:cs typeface="Gill Sans"/>
              </a:rPr>
            </a:br>
            <a:r>
              <a:rPr lang="en-US" b="0" dirty="0">
                <a:solidFill>
                  <a:srgbClr val="FF0000"/>
                </a:solidFill>
                <a:latin typeface="Gill Sans"/>
                <a:cs typeface="Gill Sans"/>
              </a:rPr>
              <a:t>(e.g., web crawling)</a:t>
            </a: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877383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How do we represent text?</a:t>
            </a:r>
          </a:p>
        </p:txBody>
      </p:sp>
      <p:sp>
        <p:nvSpPr>
          <p:cNvPr id="5" name="TextBox 4"/>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Remember: computers don’t “understand” anything!</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“Bag of words”</a:t>
            </a:r>
          </a:p>
        </p:txBody>
      </p:sp>
      <p:sp>
        <p:nvSpPr>
          <p:cNvPr id="7" name="TextBox 6"/>
          <p:cNvSpPr txBox="1"/>
          <p:nvPr/>
        </p:nvSpPr>
        <p:spPr>
          <a:xfrm>
            <a:off x="0" y="22860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Treat all the words in a document as index terms</a:t>
            </a:r>
          </a:p>
          <a:p>
            <a:pPr lvl="0" algn="ctr">
              <a:defRPr/>
            </a:pPr>
            <a:r>
              <a:rPr lang="en-US" sz="2000" b="0" kern="0" dirty="0">
                <a:solidFill>
                  <a:srgbClr val="0070C0"/>
                </a:solidFill>
                <a:latin typeface="Gill Sans"/>
                <a:cs typeface="Gill Sans"/>
              </a:rPr>
              <a:t>Assign a “weight” to each term based on “importance” </a:t>
            </a:r>
            <a:br>
              <a:rPr lang="en-US" sz="2000" b="0" kern="0" dirty="0">
                <a:solidFill>
                  <a:srgbClr val="0070C0"/>
                </a:solidFill>
                <a:latin typeface="Gill Sans"/>
                <a:cs typeface="Gill Sans"/>
              </a:rPr>
            </a:br>
            <a:r>
              <a:rPr lang="en-US" sz="2000" b="0" kern="0" dirty="0">
                <a:solidFill>
                  <a:srgbClr val="0070C0"/>
                </a:solidFill>
                <a:latin typeface="Gill Sans"/>
                <a:cs typeface="Gill Sans"/>
              </a:rPr>
              <a:t>(or, in simplest case, presence/absence of word)</a:t>
            </a:r>
          </a:p>
          <a:p>
            <a:pPr lvl="0" algn="ctr">
              <a:defRPr/>
            </a:pPr>
            <a:r>
              <a:rPr lang="en-US" sz="2000" b="0" kern="0" dirty="0">
                <a:solidFill>
                  <a:srgbClr val="0070C0"/>
                </a:solidFill>
                <a:latin typeface="Gill Sans"/>
                <a:cs typeface="Gill Sans"/>
              </a:rPr>
              <a:t>Disregard order, structure, meaning, etc. of the words</a:t>
            </a:r>
          </a:p>
          <a:p>
            <a:pPr lvl="0" algn="ctr">
              <a:defRPr/>
            </a:pPr>
            <a:r>
              <a:rPr lang="en-US" sz="2000" b="0" kern="0" dirty="0">
                <a:solidFill>
                  <a:srgbClr val="0070C0"/>
                </a:solidFill>
                <a:latin typeface="Gill Sans"/>
                <a:cs typeface="Gill Sans"/>
              </a:rPr>
              <a:t>Simple, yet effective!</a:t>
            </a:r>
          </a:p>
        </p:txBody>
      </p:sp>
      <p:sp>
        <p:nvSpPr>
          <p:cNvPr id="8" name="TextBox 7"/>
          <p:cNvSpPr txBox="1"/>
          <p:nvPr/>
        </p:nvSpPr>
        <p:spPr>
          <a:xfrm>
            <a:off x="0" y="4114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Assumptions</a:t>
            </a:r>
          </a:p>
        </p:txBody>
      </p:sp>
      <p:sp>
        <p:nvSpPr>
          <p:cNvPr id="9" name="TextBox 8"/>
          <p:cNvSpPr txBox="1"/>
          <p:nvPr/>
        </p:nvSpPr>
        <p:spPr>
          <a:xfrm>
            <a:off x="0" y="44958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 occurrence is independent</a:t>
            </a:r>
          </a:p>
          <a:p>
            <a:pPr lvl="0" algn="ctr">
              <a:defRPr/>
            </a:pPr>
            <a:r>
              <a:rPr lang="en-US" sz="2000" b="0" kern="0" dirty="0">
                <a:solidFill>
                  <a:srgbClr val="0070C0"/>
                </a:solidFill>
                <a:latin typeface="Gill Sans"/>
                <a:cs typeface="Gill Sans"/>
              </a:rPr>
              <a:t>Document relevance is independent</a:t>
            </a:r>
          </a:p>
          <a:p>
            <a:pPr lvl="0" algn="ctr">
              <a:defRPr/>
            </a:pPr>
            <a:r>
              <a:rPr lang="en-US" sz="2000" b="0" kern="0" dirty="0">
                <a:solidFill>
                  <a:srgbClr val="0070C0"/>
                </a:solidFill>
                <a:latin typeface="Gill Sans"/>
                <a:cs typeface="Gill Sans"/>
              </a:rPr>
              <a:t>“Words” are well-defined</a:t>
            </a:r>
          </a:p>
        </p:txBody>
      </p:sp>
    </p:spTree>
    <p:extLst>
      <p:ext uri="{BB962C8B-B14F-4D97-AF65-F5344CB8AC3E}">
        <p14:creationId xmlns:p14="http://schemas.microsoft.com/office/powerpoint/2010/main" val="383859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524000"/>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704975"/>
            <a:ext cx="6264275" cy="1314450"/>
          </a:xfrm>
          <a:prstGeom prst="rect">
            <a:avLst/>
          </a:prstGeom>
          <a:noFill/>
          <a:ln w="9525">
            <a:noFill/>
            <a:miter lim="800000"/>
            <a:headEnd/>
            <a:tailEnd/>
          </a:ln>
        </p:spPr>
        <p:txBody>
          <a:bodyPr>
            <a:spAutoFit/>
          </a:bodyPr>
          <a:lstStyle/>
          <a:p>
            <a:pPr algn="r"/>
            <a:r>
              <a:rPr lang="x-none" dirty="0">
                <a:solidFill>
                  <a:schemeClr val="bg1"/>
                </a:solidFill>
                <a:cs typeface="Arial" charset="0"/>
              </a:rPr>
              <a:t>وقال مارك ريجيف - الناطق باسم</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الخارجية الإسرائيلية - إن شارون قبل</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الدعوة وسيقوم للمرة الأولى بزيارة</a:t>
            </a:r>
            <a:r>
              <a:rPr lang="en-US" dirty="0">
                <a:solidFill>
                  <a:schemeClr val="bg1"/>
                </a:solidFill>
              </a:rPr>
              <a:t> </a:t>
            </a:r>
          </a:p>
          <a:p>
            <a:pPr algn="r"/>
            <a:r>
              <a:rPr lang="x-none" dirty="0">
                <a:solidFill>
                  <a:schemeClr val="bg1"/>
                </a:solidFill>
                <a:cs typeface="Arial" charset="0"/>
              </a:rPr>
              <a:t>تونس، التي كانت لفترة طويلة المقر</a:t>
            </a:r>
            <a:r>
              <a:rPr lang="en-US" dirty="0">
                <a:solidFill>
                  <a:schemeClr val="bg1"/>
                </a:solidFill>
              </a:rPr>
              <a:t> </a:t>
            </a:r>
          </a:p>
          <a:p>
            <a:pPr algn="r"/>
            <a:r>
              <a:rPr lang="x-none" dirty="0">
                <a:solidFill>
                  <a:schemeClr val="bg1"/>
                </a:solidFill>
                <a:cs typeface="Arial" charset="0"/>
              </a:rPr>
              <a:t>الرسمي لمنظمة التحرير الفلسطينية بعد خروجها من لبنان عام 1982</a:t>
            </a:r>
            <a:r>
              <a:rPr lang="en-US" dirty="0">
                <a:solidFill>
                  <a:schemeClr val="bg1"/>
                </a:solidFill>
                <a:cs typeface="Arial" charset="0"/>
              </a:rPr>
              <a:t>.</a:t>
            </a:r>
            <a:r>
              <a:rPr lang="en-US" dirty="0">
                <a:solidFill>
                  <a:schemeClr val="bg1"/>
                </a:solidFill>
              </a:rPr>
              <a:t> </a:t>
            </a:r>
          </a:p>
        </p:txBody>
      </p:sp>
      <p:sp>
        <p:nvSpPr>
          <p:cNvPr id="15365" name="Text Box 5"/>
          <p:cNvSpPr txBox="1">
            <a:spLocks noChangeArrowheads="1"/>
          </p:cNvSpPr>
          <p:nvPr/>
        </p:nvSpPr>
        <p:spPr bwMode="auto">
          <a:xfrm>
            <a:off x="457200" y="3244850"/>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4248150"/>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5270500"/>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759450"/>
            <a:ext cx="6629400" cy="584776"/>
          </a:xfrm>
          <a:prstGeom prst="rect">
            <a:avLst/>
          </a:prstGeom>
          <a:noFill/>
          <a:ln w="9525">
            <a:noFill/>
            <a:miter lim="800000"/>
            <a:headEnd/>
            <a:tailEnd/>
          </a:ln>
        </p:spPr>
        <p:txBody>
          <a:bodyPr>
            <a:spAutoFit/>
          </a:bodyPr>
          <a:lstStyle/>
          <a:p>
            <a:r>
              <a:rPr lang="en-US" dirty="0">
                <a:solidFill>
                  <a:schemeClr val="bg1"/>
                </a:solidFill>
              </a:rPr>
              <a:t>조재영 기자= 서울시는 25일 이명박 시장이 `행정중심복합도시'' 건설안에 대해 `군대라도 동원해 막고싶은 심정''이라고 말했다는 일부 언론의 보도를 부인했다.</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a word?</a:t>
            </a:r>
          </a:p>
        </p:txBody>
      </p:sp>
    </p:spTree>
    <p:extLst>
      <p:ext uri="{BB962C8B-B14F-4D97-AF65-F5344CB8AC3E}">
        <p14:creationId xmlns:p14="http://schemas.microsoft.com/office/powerpoint/2010/main" val="219576588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4294967295"/>
          </p:nvPr>
        </p:nvSpPr>
        <p:spPr>
          <a:xfrm>
            <a:off x="342900" y="1447800"/>
            <a:ext cx="3543300" cy="5257800"/>
          </a:xfrm>
          <a:prstGeom prst="rect">
            <a:avLst/>
          </a:prstGeom>
        </p:spPr>
        <p:txBody>
          <a:bodyPr/>
          <a:lstStyle/>
          <a:p>
            <a:pPr marL="0" indent="0">
              <a:lnSpc>
                <a:spcPct val="90000"/>
              </a:lnSpc>
              <a:buFont typeface="Wingdings" pitchFamily="2" charset="2"/>
              <a:buNone/>
            </a:pPr>
            <a:r>
              <a:rPr lang="en-US" sz="1800" b="1" dirty="0"/>
              <a:t>McDonald's slims down spuds</a:t>
            </a:r>
          </a:p>
          <a:p>
            <a:pPr marL="0" indent="0">
              <a:lnSpc>
                <a:spcPct val="90000"/>
              </a:lnSpc>
              <a:buFont typeface="Wingdings" pitchFamily="2" charset="2"/>
              <a:buNone/>
            </a:pPr>
            <a:r>
              <a:rPr lang="en-US" sz="1400" dirty="0"/>
              <a:t>Fast-food chain to reduce certain types of fat in its </a:t>
            </a:r>
            <a:r>
              <a:rPr lang="en-US" sz="1400" dirty="0" err="1"/>
              <a:t>french</a:t>
            </a:r>
            <a:r>
              <a:rPr lang="en-US" sz="1400" dirty="0"/>
              <a:t> fries with new cooking oil.</a:t>
            </a:r>
          </a:p>
          <a:p>
            <a:pPr marL="0" indent="0">
              <a:lnSpc>
                <a:spcPct val="90000"/>
              </a:lnSpc>
              <a:buFont typeface="Wingdings" pitchFamily="2" charset="2"/>
              <a:buNone/>
            </a:pPr>
            <a:r>
              <a:rPr lang="en-US" sz="1200" dirty="0"/>
              <a:t>NEW YORK (CNN/Money) - McDonald's Corp. is cutting the amount of "bad" fat in its </a:t>
            </a:r>
            <a:r>
              <a:rPr lang="en-US" sz="1200" dirty="0" err="1"/>
              <a:t>french</a:t>
            </a:r>
            <a:r>
              <a:rPr lang="en-US" sz="1200" dirty="0"/>
              <a:t> fries nearly in half, the fast-food chain said Tuesday as it moves to make all its fried menu items healthier.</a:t>
            </a:r>
          </a:p>
          <a:p>
            <a:pPr marL="0" indent="0">
              <a:lnSpc>
                <a:spcPct val="90000"/>
              </a:lnSpc>
              <a:buFont typeface="Wingdings" pitchFamily="2" charset="2"/>
              <a:buNone/>
            </a:pPr>
            <a:r>
              <a:rPr lang="en-US" sz="1200" dirty="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a:t>…</a:t>
            </a:r>
          </a:p>
        </p:txBody>
      </p:sp>
      <p:sp>
        <p:nvSpPr>
          <p:cNvPr id="14340" name="Rectangle 4"/>
          <p:cNvSpPr>
            <a:spLocks noGrp="1" noChangeArrowheads="1"/>
          </p:cNvSpPr>
          <p:nvPr>
            <p:ph type="body" sz="half" idx="4294967295"/>
          </p:nvPr>
        </p:nvSpPr>
        <p:spPr>
          <a:xfrm>
            <a:off x="5524500" y="2209800"/>
            <a:ext cx="3543300" cy="4038600"/>
          </a:xfrm>
          <a:prstGeom prst="rect">
            <a:avLst/>
          </a:prstGeom>
        </p:spPr>
        <p:txBody>
          <a:bodyPr/>
          <a:lstStyle/>
          <a:p>
            <a:pPr>
              <a:buFont typeface="Wingdings" pitchFamily="2" charset="2"/>
              <a:buNone/>
            </a:pPr>
            <a:r>
              <a:rPr lang="en-US" sz="2000" dirty="0"/>
              <a:t>14 × McDonalds</a:t>
            </a:r>
          </a:p>
          <a:p>
            <a:pPr>
              <a:buFont typeface="Wingdings" pitchFamily="2" charset="2"/>
              <a:buNone/>
            </a:pPr>
            <a:r>
              <a:rPr lang="en-US" sz="2000" dirty="0"/>
              <a:t>12 × fat</a:t>
            </a:r>
          </a:p>
          <a:p>
            <a:pPr>
              <a:buFont typeface="Wingdings" pitchFamily="2" charset="2"/>
              <a:buNone/>
            </a:pPr>
            <a:r>
              <a:rPr lang="en-US" sz="2000" dirty="0"/>
              <a:t>11 × fries</a:t>
            </a:r>
          </a:p>
          <a:p>
            <a:pPr>
              <a:buFont typeface="Wingdings" pitchFamily="2" charset="2"/>
              <a:buNone/>
            </a:pPr>
            <a:r>
              <a:rPr lang="en-US" sz="2000" dirty="0"/>
              <a:t>8 × new</a:t>
            </a:r>
          </a:p>
          <a:p>
            <a:pPr>
              <a:buNone/>
            </a:pPr>
            <a:r>
              <a:rPr lang="en-US" sz="2000" dirty="0"/>
              <a:t>7 × </a:t>
            </a:r>
            <a:r>
              <a:rPr lang="en-US" sz="2000" dirty="0" err="1"/>
              <a:t>french</a:t>
            </a:r>
            <a:r>
              <a:rPr lang="en-US" sz="2000" dirty="0"/>
              <a:t> </a:t>
            </a:r>
          </a:p>
          <a:p>
            <a:pPr>
              <a:buFont typeface="Wingdings" pitchFamily="2" charset="2"/>
              <a:buNone/>
            </a:pPr>
            <a:r>
              <a:rPr lang="en-US" sz="2000" dirty="0"/>
              <a:t>6 × company, said, nutrition</a:t>
            </a:r>
          </a:p>
          <a:p>
            <a:pPr>
              <a:buFont typeface="Wingdings" pitchFamily="2" charset="2"/>
              <a:buNone/>
            </a:pPr>
            <a:r>
              <a:rPr lang="en-US" sz="2000" dirty="0"/>
              <a:t>5 × food, oil, percent, reduce, taste, Tuesday</a:t>
            </a:r>
          </a:p>
          <a:p>
            <a:pPr>
              <a:buFont typeface="Wingdings" pitchFamily="2" charset="2"/>
              <a:buNone/>
            </a:pPr>
            <a:r>
              <a:rPr lang="en-US" sz="2000" dirty="0"/>
              <a:t>…</a:t>
            </a:r>
          </a:p>
          <a:p>
            <a:pPr>
              <a:buFont typeface="Wingdings" pitchFamily="2" charset="2"/>
              <a:buNone/>
            </a:pPr>
            <a:endParaRPr lang="en-US" sz="2000" dirty="0"/>
          </a:p>
        </p:txBody>
      </p:sp>
      <p:sp>
        <p:nvSpPr>
          <p:cNvPr id="14342" name="Text Box 6"/>
          <p:cNvSpPr txBox="1">
            <a:spLocks noChangeArrowheads="1"/>
          </p:cNvSpPr>
          <p:nvPr/>
        </p:nvSpPr>
        <p:spPr bwMode="auto">
          <a:xfrm>
            <a:off x="5210175" y="1524000"/>
            <a:ext cx="2118038" cy="461665"/>
          </a:xfrm>
          <a:prstGeom prst="rect">
            <a:avLst/>
          </a:prstGeom>
          <a:noFill/>
          <a:ln w="9525">
            <a:noFill/>
            <a:miter lim="800000"/>
            <a:headEnd/>
            <a:tailEnd/>
          </a:ln>
        </p:spPr>
        <p:txBody>
          <a:bodyPr wrap="none">
            <a:spAutoFit/>
          </a:bodyPr>
          <a:lstStyle/>
          <a:p>
            <a:r>
              <a:rPr lang="en-US" sz="2400" b="0" dirty="0">
                <a:solidFill>
                  <a:schemeClr val="bg1"/>
                </a:solidFill>
                <a:latin typeface="Gill Sans"/>
                <a:cs typeface="Gill Sans"/>
              </a:rPr>
              <a:t>“Bag of Words”</a:t>
            </a:r>
          </a:p>
        </p:txBody>
      </p:sp>
      <p:sp>
        <p:nvSpPr>
          <p:cNvPr id="8" name="Right Arrow 7"/>
          <p:cNvSpPr>
            <a:spLocks noChangeArrowheads="1"/>
          </p:cNvSpPr>
          <p:nvPr/>
        </p:nvSpPr>
        <p:spPr bwMode="auto">
          <a:xfrm>
            <a:off x="3924300" y="3276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Sample Document</a:t>
            </a:r>
          </a:p>
        </p:txBody>
      </p:sp>
    </p:spTree>
    <p:extLst>
      <p:ext uri="{BB962C8B-B14F-4D97-AF65-F5344CB8AC3E}">
        <p14:creationId xmlns:p14="http://schemas.microsoft.com/office/powerpoint/2010/main" val="193541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b="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b="0" dirty="0">
                <a:solidFill>
                  <a:schemeClr val="bg2"/>
                </a:solidFill>
                <a:latin typeface="Gill Sans"/>
                <a:cs typeface="Gill Sans"/>
              </a:rPr>
              <a:t>Inverted</a:t>
            </a:r>
          </a:p>
          <a:p>
            <a:pPr algn="ctr"/>
            <a:r>
              <a:rPr lang="en-US" sz="1800" b="0" dirty="0">
                <a:solidFill>
                  <a:schemeClr val="bg2"/>
                </a:solidFill>
                <a:latin typeface="Gill Sans"/>
                <a:cs typeface="Gill Sans"/>
              </a:rPr>
              <a:t>Index</a:t>
            </a: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a:solidFill>
                  <a:schemeClr val="bg1"/>
                </a:solidFill>
                <a:latin typeface="Gill Sans"/>
                <a:cs typeface="Gill Sans"/>
              </a:rPr>
              <a:t>case folding, tokenization, </a:t>
            </a:r>
            <a:r>
              <a:rPr lang="en-US" sz="1800" b="0" dirty="0" err="1">
                <a:solidFill>
                  <a:schemeClr val="bg1"/>
                </a:solidFill>
                <a:latin typeface="Gill Sans"/>
                <a:cs typeface="Gill Sans"/>
              </a:rPr>
              <a:t>stopword</a:t>
            </a:r>
            <a:r>
              <a:rPr lang="en-US" sz="1800" b="0" dirty="0">
                <a:solidFill>
                  <a:schemeClr val="bg1"/>
                </a:solidFill>
                <a:latin typeface="Gill Sans"/>
                <a:cs typeface="Gill Sans"/>
              </a:rPr>
              <a:t> removal, stemming</a:t>
            </a: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a:solidFill>
                  <a:schemeClr val="bg1"/>
                </a:solidFill>
                <a:latin typeface="Gill Sans"/>
                <a:cs typeface="Gill Sans"/>
              </a:rPr>
              <a:t>syntax, semantics, word knowledge, etc.</a:t>
            </a: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Counting Words…</a:t>
            </a:r>
          </a:p>
        </p:txBody>
      </p:sp>
    </p:spTree>
    <p:extLst>
      <p:ext uri="{BB962C8B-B14F-4D97-AF65-F5344CB8AC3E}">
        <p14:creationId xmlns:p14="http://schemas.microsoft.com/office/powerpoint/2010/main" val="26652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6558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6" name="TextBox 75"/>
          <p:cNvSpPr txBox="1"/>
          <p:nvPr/>
        </p:nvSpPr>
        <p:spPr>
          <a:xfrm>
            <a:off x="3962400" y="2057400"/>
            <a:ext cx="4495800" cy="461665"/>
          </a:xfrm>
          <a:prstGeom prst="rect">
            <a:avLst/>
          </a:prstGeom>
          <a:noFill/>
        </p:spPr>
        <p:txBody>
          <a:bodyPr wrap="square" rtlCol="0">
            <a:spAutoFit/>
          </a:bodyPr>
          <a:lstStyle/>
          <a:p>
            <a:r>
              <a:rPr lang="en-US" sz="2400" b="0" dirty="0">
                <a:solidFill>
                  <a:schemeClr val="bg1"/>
                </a:solidFill>
                <a:latin typeface="Gill Sans"/>
                <a:cs typeface="Gill Sans"/>
              </a:rPr>
              <a:t>What goes in each cell?</a:t>
            </a:r>
          </a:p>
        </p:txBody>
      </p:sp>
      <p:sp>
        <p:nvSpPr>
          <p:cNvPr id="77" name="TextBox 76"/>
          <p:cNvSpPr txBox="1"/>
          <p:nvPr/>
        </p:nvSpPr>
        <p:spPr>
          <a:xfrm>
            <a:off x="4419600" y="2510135"/>
            <a:ext cx="1447800" cy="461665"/>
          </a:xfrm>
          <a:prstGeom prst="rect">
            <a:avLst/>
          </a:prstGeom>
          <a:noFill/>
        </p:spPr>
        <p:txBody>
          <a:bodyPr wrap="square" rtlCol="0">
            <a:spAutoFit/>
          </a:bodyPr>
          <a:lstStyle/>
          <a:p>
            <a:r>
              <a:rPr lang="en-US" sz="2400" b="0" dirty="0" err="1">
                <a:solidFill>
                  <a:schemeClr val="bg1"/>
                </a:solidFill>
                <a:latin typeface="Gill Sans"/>
                <a:cs typeface="Gill Sans"/>
              </a:rPr>
              <a:t>boolean</a:t>
            </a:r>
            <a:endParaRPr lang="en-US" sz="2400" b="0" dirty="0">
              <a:solidFill>
                <a:schemeClr val="bg1"/>
              </a:solidFill>
              <a:latin typeface="Gill Sans"/>
              <a:cs typeface="Gill Sans"/>
            </a:endParaRPr>
          </a:p>
        </p:txBody>
      </p:sp>
      <p:sp>
        <p:nvSpPr>
          <p:cNvPr id="78" name="TextBox 77"/>
          <p:cNvSpPr txBox="1"/>
          <p:nvPr/>
        </p:nvSpPr>
        <p:spPr>
          <a:xfrm>
            <a:off x="4419600" y="2814935"/>
            <a:ext cx="1447800" cy="461665"/>
          </a:xfrm>
          <a:prstGeom prst="rect">
            <a:avLst/>
          </a:prstGeom>
          <a:noFill/>
        </p:spPr>
        <p:txBody>
          <a:bodyPr wrap="square" rtlCol="0">
            <a:spAutoFit/>
          </a:bodyPr>
          <a:lstStyle/>
          <a:p>
            <a:r>
              <a:rPr lang="en-US" sz="2400" b="0" dirty="0">
                <a:solidFill>
                  <a:schemeClr val="bg1"/>
                </a:solidFill>
                <a:latin typeface="Gill Sans"/>
                <a:cs typeface="Gill Sans"/>
              </a:rPr>
              <a:t>count</a:t>
            </a:r>
          </a:p>
        </p:txBody>
      </p:sp>
      <p:sp>
        <p:nvSpPr>
          <p:cNvPr id="79" name="TextBox 78"/>
          <p:cNvSpPr txBox="1"/>
          <p:nvPr/>
        </p:nvSpPr>
        <p:spPr>
          <a:xfrm>
            <a:off x="4419600" y="3119735"/>
            <a:ext cx="1447800" cy="461665"/>
          </a:xfrm>
          <a:prstGeom prst="rect">
            <a:avLst/>
          </a:prstGeom>
          <a:noFill/>
        </p:spPr>
        <p:txBody>
          <a:bodyPr wrap="square" rtlCol="0">
            <a:spAutoFit/>
          </a:bodyPr>
          <a:lstStyle/>
          <a:p>
            <a:r>
              <a:rPr lang="en-US" sz="2400" b="0" dirty="0">
                <a:solidFill>
                  <a:schemeClr val="bg1"/>
                </a:solidFill>
                <a:latin typeface="Gill Sans"/>
                <a:cs typeface="Gill Sans"/>
              </a:rPr>
              <a:t>positions</a:t>
            </a:r>
          </a:p>
        </p:txBody>
      </p:sp>
    </p:spTree>
    <p:extLst>
      <p:ext uri="{BB962C8B-B14F-4D97-AF65-F5344CB8AC3E}">
        <p14:creationId xmlns:p14="http://schemas.microsoft.com/office/powerpoint/2010/main" val="2765209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8" name="TextBox 27"/>
          <p:cNvSpPr txBox="1"/>
          <p:nvPr/>
        </p:nvSpPr>
        <p:spPr>
          <a:xfrm rot="21067221">
            <a:off x="6441501" y="5730688"/>
            <a:ext cx="1226417" cy="461665"/>
          </a:xfrm>
          <a:prstGeom prst="rect">
            <a:avLst/>
          </a:prstGeom>
          <a:noFill/>
        </p:spPr>
        <p:txBody>
          <a:bodyPr wrap="none" rtlCol="0">
            <a:spAutoFit/>
          </a:bodyPr>
          <a:lstStyle/>
          <a:p>
            <a:r>
              <a:rPr lang="en-US" sz="2400" b="0" dirty="0">
                <a:solidFill>
                  <a:srgbClr val="FF0000"/>
                </a:solidFill>
                <a:latin typeface="Gill Sans"/>
                <a:cs typeface="Gill Sans"/>
              </a:rPr>
              <a:t>Indexing</a:t>
            </a:r>
          </a:p>
        </p:txBody>
      </p:sp>
      <p:sp>
        <p:nvSpPr>
          <p:cNvPr id="29" name="Oval 28"/>
          <p:cNvSpPr/>
          <p:nvPr/>
        </p:nvSpPr>
        <p:spPr bwMode="auto">
          <a:xfrm>
            <a:off x="4953000" y="2514600"/>
            <a:ext cx="2971800" cy="3276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Oval 33"/>
          <p:cNvSpPr/>
          <p:nvPr/>
        </p:nvSpPr>
        <p:spPr bwMode="auto">
          <a:xfrm>
            <a:off x="1295400" y="4343400"/>
            <a:ext cx="2362200" cy="1371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rot="346581">
            <a:off x="400967" y="4025955"/>
            <a:ext cx="1286229" cy="461665"/>
          </a:xfrm>
          <a:prstGeom prst="rect">
            <a:avLst/>
          </a:prstGeom>
          <a:noFill/>
        </p:spPr>
        <p:txBody>
          <a:bodyPr wrap="none" rtlCol="0">
            <a:spAutoFit/>
          </a:bodyPr>
          <a:lstStyle/>
          <a:p>
            <a:r>
              <a:rPr lang="en-US" sz="2400" b="0" dirty="0">
                <a:solidFill>
                  <a:srgbClr val="FF0000"/>
                </a:solidFill>
                <a:latin typeface="Gill Sans"/>
                <a:cs typeface="Gill Sans"/>
              </a:rPr>
              <a:t>Retrieval</a:t>
            </a:r>
          </a:p>
        </p:txBody>
      </p:sp>
      <p:sp>
        <p:nvSpPr>
          <p:cNvPr id="3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26703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animBg="1"/>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3" name="TextBox 72"/>
          <p:cNvSpPr txBox="1"/>
          <p:nvPr/>
        </p:nvSpPr>
        <p:spPr>
          <a:xfrm>
            <a:off x="3962400" y="2133600"/>
            <a:ext cx="4495800" cy="461665"/>
          </a:xfrm>
          <a:prstGeom prst="rect">
            <a:avLst/>
          </a:prstGeom>
          <a:noFill/>
        </p:spPr>
        <p:txBody>
          <a:bodyPr wrap="square" rtlCol="0">
            <a:spAutoFit/>
          </a:bodyPr>
          <a:lstStyle/>
          <a:p>
            <a:r>
              <a:rPr lang="en-US" sz="2400" b="0" dirty="0">
                <a:solidFill>
                  <a:schemeClr val="bg1"/>
                </a:solidFill>
                <a:latin typeface="Gill Sans"/>
                <a:cs typeface="Gill Sans"/>
              </a:rPr>
              <a:t>Indexing: building this structure</a:t>
            </a:r>
          </a:p>
        </p:txBody>
      </p:sp>
      <p:sp>
        <p:nvSpPr>
          <p:cNvPr id="74" name="TextBox 73"/>
          <p:cNvSpPr txBox="1"/>
          <p:nvPr/>
        </p:nvSpPr>
        <p:spPr>
          <a:xfrm>
            <a:off x="3962400" y="2586335"/>
            <a:ext cx="5181600" cy="461665"/>
          </a:xfrm>
          <a:prstGeom prst="rect">
            <a:avLst/>
          </a:prstGeom>
          <a:noFill/>
        </p:spPr>
        <p:txBody>
          <a:bodyPr wrap="square" rtlCol="0">
            <a:spAutoFit/>
          </a:bodyPr>
          <a:lstStyle/>
          <a:p>
            <a:r>
              <a:rPr lang="en-US" sz="2400" b="0" dirty="0">
                <a:solidFill>
                  <a:schemeClr val="bg1"/>
                </a:solidFill>
                <a:latin typeface="Gill Sans"/>
                <a:cs typeface="Gill Sans"/>
              </a:rPr>
              <a:t>Retrieval: manipulating this structure</a:t>
            </a:r>
          </a:p>
        </p:txBody>
      </p:sp>
      <p:sp>
        <p:nvSpPr>
          <p:cNvPr id="75" name="TextBox 74"/>
          <p:cNvSpPr txBox="1"/>
          <p:nvPr/>
        </p:nvSpPr>
        <p:spPr>
          <a:xfrm>
            <a:off x="3962400" y="5405735"/>
            <a:ext cx="5181600" cy="461665"/>
          </a:xfrm>
          <a:prstGeom prst="rect">
            <a:avLst/>
          </a:prstGeom>
          <a:noFill/>
        </p:spPr>
        <p:txBody>
          <a:bodyPr wrap="square" rtlCol="0">
            <a:spAutoFit/>
          </a:bodyPr>
          <a:lstStyle/>
          <a:p>
            <a:r>
              <a:rPr lang="en-US" sz="2400" b="0" dirty="0">
                <a:solidFill>
                  <a:schemeClr val="bg1"/>
                </a:solidFill>
                <a:latin typeface="Gill Sans"/>
                <a:cs typeface="Gill Sans"/>
              </a:rPr>
              <a:t>Where have we seen this before?</a:t>
            </a:r>
          </a:p>
        </p:txBody>
      </p:sp>
    </p:spTree>
    <p:extLst>
      <p:ext uri="{BB962C8B-B14F-4D97-AF65-F5344CB8AC3E}">
        <p14:creationId xmlns:p14="http://schemas.microsoft.com/office/powerpoint/2010/main" val="103181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57200" y="762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3" name="Group 32"/>
          <p:cNvGrpSpPr/>
          <p:nvPr/>
        </p:nvGrpSpPr>
        <p:grpSpPr>
          <a:xfrm>
            <a:off x="2474213" y="762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5" name="Group 44"/>
          <p:cNvGrpSpPr/>
          <p:nvPr/>
        </p:nvGrpSpPr>
        <p:grpSpPr>
          <a:xfrm>
            <a:off x="4526771" y="762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4"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8"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2"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5"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0"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6" name="Rectangle 35"/>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4" name="Rectangle 43"/>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7" name="Rectangle 46"/>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61"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62"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63"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64"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65"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66"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67"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68" name="Rectangle 6"/>
          <p:cNvSpPr>
            <a:spLocks noChangeArrowheads="1"/>
          </p:cNvSpPr>
          <p:nvPr/>
        </p:nvSpPr>
        <p:spPr bwMode="auto">
          <a:xfrm>
            <a:off x="6573837" y="2611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69" name="Rectangle 7"/>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0" name="Rectangle 8"/>
          <p:cNvSpPr>
            <a:spLocks noChangeArrowheads="1"/>
          </p:cNvSpPr>
          <p:nvPr/>
        </p:nvSpPr>
        <p:spPr bwMode="auto">
          <a:xfrm>
            <a:off x="6573837"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71" name="Rectangle 10"/>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3" name="Rectangle 16"/>
          <p:cNvSpPr>
            <a:spLocks noChangeArrowheads="1"/>
          </p:cNvSpPr>
          <p:nvPr/>
        </p:nvSpPr>
        <p:spPr bwMode="auto">
          <a:xfrm>
            <a:off x="6573837" y="3754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4" name="Rectangle 18"/>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75" name="Rectangle 19"/>
          <p:cNvSpPr>
            <a:spLocks noChangeArrowheads="1"/>
          </p:cNvSpPr>
          <p:nvPr/>
        </p:nvSpPr>
        <p:spPr bwMode="auto">
          <a:xfrm>
            <a:off x="6573837" y="2232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78" name="Rectangle 34"/>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87" name="Rectangle 19"/>
          <p:cNvSpPr>
            <a:spLocks noChangeArrowheads="1"/>
          </p:cNvSpPr>
          <p:nvPr/>
        </p:nvSpPr>
        <p:spPr bwMode="auto">
          <a:xfrm>
            <a:off x="5194299" y="2232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88" name="Rectangle 19"/>
          <p:cNvSpPr>
            <a:spLocks noChangeArrowheads="1"/>
          </p:cNvSpPr>
          <p:nvPr/>
        </p:nvSpPr>
        <p:spPr bwMode="auto">
          <a:xfrm>
            <a:off x="5194299" y="2611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89"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90" name="Rectangle 19"/>
          <p:cNvSpPr>
            <a:spLocks noChangeArrowheads="1"/>
          </p:cNvSpPr>
          <p:nvPr/>
        </p:nvSpPr>
        <p:spPr bwMode="auto">
          <a:xfrm>
            <a:off x="5194299" y="3375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91" name="Rectangle 19"/>
          <p:cNvSpPr>
            <a:spLocks noChangeArrowheads="1"/>
          </p:cNvSpPr>
          <p:nvPr/>
        </p:nvSpPr>
        <p:spPr bwMode="auto">
          <a:xfrm>
            <a:off x="5194299" y="3754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92"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93"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94"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97" name="Rectangle 7"/>
          <p:cNvSpPr>
            <a:spLocks noChangeArrowheads="1"/>
          </p:cNvSpPr>
          <p:nvPr/>
        </p:nvSpPr>
        <p:spPr bwMode="auto">
          <a:xfrm>
            <a:off x="7086600"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cxnSp>
        <p:nvCxnSpPr>
          <p:cNvPr id="103" name="Straight Arrow Connector 227"/>
          <p:cNvCxnSpPr>
            <a:cxnSpLocks noChangeShapeType="1"/>
            <a:stCxn id="87" idx="3"/>
            <a:endCxn id="75" idx="1"/>
          </p:cNvCxnSpPr>
          <p:nvPr/>
        </p:nvCxnSpPr>
        <p:spPr bwMode="auto">
          <a:xfrm>
            <a:off x="6345237" y="2382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2761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3904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3752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762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123" name="Rectangle 12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125" name="Rectangle 12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129" name="Rectangle 128"/>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30" name="Rectangle 129"/>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136"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138"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red</a:t>
            </a:r>
          </a:p>
        </p:txBody>
      </p:sp>
      <p:cxnSp>
        <p:nvCxnSpPr>
          <p:cNvPr id="139" name="Straight Arrow Connector 243"/>
          <p:cNvCxnSpPr>
            <a:cxnSpLocks noChangeShapeType="1"/>
            <a:stCxn id="138" idx="3"/>
            <a:endCxn id="136"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43" name="Rectangle 19"/>
          <p:cNvSpPr>
            <a:spLocks noChangeArrowheads="1"/>
          </p:cNvSpPr>
          <p:nvPr/>
        </p:nvSpPr>
        <p:spPr bwMode="auto">
          <a:xfrm>
            <a:off x="5202237"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two</a:t>
            </a:r>
          </a:p>
        </p:txBody>
      </p:sp>
      <p:cxnSp>
        <p:nvCxnSpPr>
          <p:cNvPr id="144" name="Straight Arrow Connector 243"/>
          <p:cNvCxnSpPr>
            <a:cxnSpLocks noChangeShapeType="1"/>
            <a:stCxn id="143" idx="3"/>
            <a:endCxn id="141" idx="1"/>
          </p:cNvCxnSpPr>
          <p:nvPr/>
        </p:nvCxnSpPr>
        <p:spPr bwMode="auto">
          <a:xfrm>
            <a:off x="6353175"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02" name="TextBox 101"/>
          <p:cNvSpPr txBox="1"/>
          <p:nvPr/>
        </p:nvSpPr>
        <p:spPr>
          <a:xfrm rot="21067221">
            <a:off x="6368100" y="5839318"/>
            <a:ext cx="1760217" cy="461665"/>
          </a:xfrm>
          <a:prstGeom prst="rect">
            <a:avLst/>
          </a:prstGeom>
          <a:noFill/>
        </p:spPr>
        <p:txBody>
          <a:bodyPr wrap="none" rtlCol="0">
            <a:spAutoFit/>
          </a:bodyPr>
          <a:lstStyle/>
          <a:p>
            <a:r>
              <a:rPr lang="en-US" sz="2400" b="0" dirty="0">
                <a:solidFill>
                  <a:srgbClr val="FF0000"/>
                </a:solidFill>
                <a:latin typeface="Gill Sans"/>
                <a:cs typeface="Gill Sans"/>
              </a:rPr>
              <a:t>postings lists</a:t>
            </a:r>
          </a:p>
        </p:txBody>
      </p:sp>
    </p:spTree>
    <p:extLst>
      <p:ext uri="{BB962C8B-B14F-4D97-AF65-F5344CB8AC3E}">
        <p14:creationId xmlns:p14="http://schemas.microsoft.com/office/powerpoint/2010/main" val="43264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(Efficiently)</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a:t>
            </a:r>
          </a:p>
        </p:txBody>
      </p:sp>
      <p:sp>
        <p:nvSpPr>
          <p:cNvPr id="5" name="Text Box 4"/>
          <p:cNvSpPr txBox="1">
            <a:spLocks noChangeArrowheads="1"/>
          </p:cNvSpPr>
          <p:nvPr/>
        </p:nvSpPr>
        <p:spPr bwMode="auto">
          <a:xfrm>
            <a:off x="1143000" y="1741706"/>
            <a:ext cx="7086600" cy="4031873"/>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emit(word,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179837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Indexing: Performance Analysis</a:t>
            </a:r>
          </a:p>
        </p:txBody>
      </p:sp>
      <p:sp>
        <p:nvSpPr>
          <p:cNvPr id="5" name="TextBox 4"/>
          <p:cNvSpPr txBox="1"/>
          <p:nvPr/>
        </p:nvSpPr>
        <p:spPr>
          <a:xfrm>
            <a:off x="0" y="1447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a large sorting problem</a:t>
            </a:r>
          </a:p>
        </p:txBody>
      </p:sp>
      <p:sp>
        <p:nvSpPr>
          <p:cNvPr id="6" name="TextBox 5"/>
          <p:cNvSpPr txBox="1"/>
          <p:nvPr/>
        </p:nvSpPr>
        <p:spPr>
          <a:xfrm>
            <a:off x="0" y="1828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Terms usually fit in memory</a:t>
            </a:r>
          </a:p>
          <a:p>
            <a:pPr lvl="0" algn="ctr">
              <a:defRPr/>
            </a:pPr>
            <a:r>
              <a:rPr lang="en-US" sz="2000" b="0" kern="0" dirty="0">
                <a:solidFill>
                  <a:srgbClr val="0070C0"/>
                </a:solidFill>
                <a:latin typeface="Gill Sans"/>
                <a:cs typeface="Gill Sans"/>
              </a:rPr>
              <a:t>Postings usually don’t</a:t>
            </a:r>
          </a:p>
        </p:txBody>
      </p:sp>
      <p:sp>
        <p:nvSpPr>
          <p:cNvPr id="7" name="TextBox 6"/>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is it done on a single machine?</a:t>
            </a:r>
          </a:p>
        </p:txBody>
      </p:sp>
      <p:sp>
        <p:nvSpPr>
          <p:cNvPr id="8" name="TextBox 7"/>
          <p:cNvSpPr txBox="1"/>
          <p:nvPr/>
        </p:nvSpPr>
        <p:spPr>
          <a:xfrm>
            <a:off x="0" y="3576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can it be done with MapReduce?</a:t>
            </a:r>
          </a:p>
        </p:txBody>
      </p:sp>
      <p:sp>
        <p:nvSpPr>
          <p:cNvPr id="12" name="TextBox 11"/>
          <p:cNvSpPr txBox="1"/>
          <p:nvPr/>
        </p:nvSpPr>
        <p:spPr>
          <a:xfrm>
            <a:off x="0" y="4930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First, let’s characterize the problem size:</a:t>
            </a:r>
          </a:p>
        </p:txBody>
      </p:sp>
      <p:sp>
        <p:nvSpPr>
          <p:cNvPr id="13" name="TextBox 12"/>
          <p:cNvSpPr txBox="1"/>
          <p:nvPr/>
        </p:nvSpPr>
        <p:spPr>
          <a:xfrm>
            <a:off x="0" y="5311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vocabulary</a:t>
            </a:r>
          </a:p>
          <a:p>
            <a:pPr lvl="0" algn="ctr">
              <a:defRPr/>
            </a:pPr>
            <a:r>
              <a:rPr lang="en-US" sz="2000" b="0" kern="0" dirty="0">
                <a:solidFill>
                  <a:srgbClr val="0070C0"/>
                </a:solidFill>
                <a:latin typeface="Gill Sans"/>
                <a:cs typeface="Gill Sans"/>
              </a:rPr>
              <a:t>Size of postings</a:t>
            </a:r>
          </a:p>
        </p:txBody>
      </p:sp>
    </p:spTree>
    <p:extLst>
      <p:ext uri="{BB962C8B-B14F-4D97-AF65-F5344CB8AC3E}">
        <p14:creationId xmlns:p14="http://schemas.microsoft.com/office/powerpoint/2010/main" val="375787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3074" name="Object 2"/>
          <p:cNvGraphicFramePr>
            <a:graphicFrameLocks noChangeAspect="1"/>
          </p:cNvGraphicFramePr>
          <p:nvPr>
            <p:extLst>
              <p:ext uri="{D42A27DB-BD31-4B8C-83A1-F6EECF244321}">
                <p14:modId xmlns:p14="http://schemas.microsoft.com/office/powerpoint/2010/main" val="1646536156"/>
              </p:ext>
            </p:extLst>
          </p:nvPr>
        </p:nvGraphicFramePr>
        <p:xfrm>
          <a:off x="1447800" y="2319893"/>
          <a:ext cx="2392363" cy="838200"/>
        </p:xfrm>
        <a:graphic>
          <a:graphicData uri="http://schemas.openxmlformats.org/presentationml/2006/ole">
            <mc:AlternateContent xmlns:mc="http://schemas.openxmlformats.org/markup-compatibility/2006">
              <mc:Choice xmlns:v="urn:schemas-microsoft-com:vml" Requires="v">
                <p:oleObj spid="_x0000_s14488"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19893"/>
                        <a:ext cx="2392363" cy="838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95939" y="2286000"/>
            <a:ext cx="4614661" cy="1015663"/>
          </a:xfrm>
          <a:prstGeom prst="rect">
            <a:avLst/>
          </a:prstGeom>
          <a:noFill/>
          <a:ln w="9525">
            <a:noFill/>
            <a:miter lim="800000"/>
            <a:headEnd/>
            <a:tailEnd/>
          </a:ln>
        </p:spPr>
        <p:txBody>
          <a:bodyPr wrap="none">
            <a:spAutoFit/>
          </a:bodyPr>
          <a:lstStyle/>
          <a:p>
            <a:r>
              <a:rPr lang="en-US" sz="2000" b="0" i="1" dirty="0">
                <a:solidFill>
                  <a:schemeClr val="bg2"/>
                </a:solidFill>
                <a:latin typeface="Gill Sans"/>
                <a:cs typeface="Gill Sans"/>
              </a:rPr>
              <a:t>M</a:t>
            </a:r>
            <a:r>
              <a:rPr lang="en-US" sz="2000" b="0" dirty="0">
                <a:solidFill>
                  <a:schemeClr val="bg2"/>
                </a:solidFill>
                <a:latin typeface="Gill Sans"/>
                <a:cs typeface="Gill Sans"/>
              </a:rPr>
              <a:t> is vocabulary size</a:t>
            </a:r>
          </a:p>
          <a:p>
            <a:r>
              <a:rPr lang="en-US" sz="2000" b="0" i="1" dirty="0">
                <a:solidFill>
                  <a:schemeClr val="bg2"/>
                </a:solidFill>
                <a:latin typeface="Gill Sans"/>
                <a:cs typeface="Gill Sans"/>
              </a:rPr>
              <a:t>T</a:t>
            </a:r>
            <a:r>
              <a:rPr lang="en-US" sz="2000" b="0" dirty="0">
                <a:solidFill>
                  <a:schemeClr val="bg2"/>
                </a:solidFill>
                <a:latin typeface="Gill Sans"/>
                <a:cs typeface="Gill Sans"/>
              </a:rPr>
              <a:t> is collection size (number of documents)</a:t>
            </a:r>
          </a:p>
          <a:p>
            <a:r>
              <a:rPr lang="en-US" sz="2000" b="0" i="1" dirty="0">
                <a:solidFill>
                  <a:schemeClr val="bg2"/>
                </a:solidFill>
                <a:latin typeface="Gill Sans"/>
                <a:cs typeface="Gill Sans"/>
              </a:rPr>
              <a:t>k</a:t>
            </a:r>
            <a:r>
              <a:rPr lang="en-US" sz="2000" b="0" dirty="0">
                <a:solidFill>
                  <a:schemeClr val="bg2"/>
                </a:solidFill>
                <a:latin typeface="Gill Sans"/>
                <a:cs typeface="Gill Sans"/>
              </a:rPr>
              <a:t> and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are constants</a:t>
            </a:r>
          </a:p>
        </p:txBody>
      </p:sp>
      <p:sp>
        <p:nvSpPr>
          <p:cNvPr id="3080" name="Text Box 8"/>
          <p:cNvSpPr txBox="1">
            <a:spLocks noChangeArrowheads="1"/>
          </p:cNvSpPr>
          <p:nvPr/>
        </p:nvSpPr>
        <p:spPr bwMode="auto">
          <a:xfrm>
            <a:off x="1600200" y="3333690"/>
            <a:ext cx="6400800" cy="400110"/>
          </a:xfrm>
          <a:prstGeom prst="rect">
            <a:avLst/>
          </a:prstGeom>
          <a:noFill/>
          <a:ln w="9525">
            <a:noFill/>
            <a:miter lim="800000"/>
            <a:headEnd/>
            <a:tailEnd/>
          </a:ln>
        </p:spPr>
        <p:txBody>
          <a:bodyPr wrap="square">
            <a:spAutoFit/>
          </a:bodyPr>
          <a:lstStyle/>
          <a:p>
            <a:r>
              <a:rPr lang="en-US" sz="2000" b="0" dirty="0">
                <a:solidFill>
                  <a:schemeClr val="bg2"/>
                </a:solidFill>
                <a:latin typeface="Gill Sans"/>
                <a:cs typeface="Gill Sans"/>
              </a:rPr>
              <a:t>Typically, </a:t>
            </a:r>
            <a:r>
              <a:rPr lang="en-US" sz="2000" b="0" i="1" dirty="0">
                <a:solidFill>
                  <a:schemeClr val="bg2"/>
                </a:solidFill>
                <a:latin typeface="Gill Sans"/>
                <a:cs typeface="Gill Sans"/>
              </a:rPr>
              <a:t>k</a:t>
            </a:r>
            <a:r>
              <a:rPr lang="en-US" sz="2000" b="0" dirty="0">
                <a:solidFill>
                  <a:schemeClr val="bg2"/>
                </a:solidFill>
                <a:latin typeface="Gill Sans"/>
                <a:cs typeface="Gill Sans"/>
              </a:rPr>
              <a:t> is between 30 and 100,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is between 0.4 and 0.6</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Vocabulary Size: Heaps’ Law</a:t>
            </a:r>
          </a:p>
        </p:txBody>
      </p:sp>
      <p:sp>
        <p:nvSpPr>
          <p:cNvPr id="11" name="TextBox 10"/>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Heaps’ Law: linear in log-log space</a:t>
            </a:r>
          </a:p>
        </p:txBody>
      </p:sp>
      <p:sp>
        <p:nvSpPr>
          <p:cNvPr id="13" name="TextBox 12"/>
          <p:cNvSpPr txBox="1"/>
          <p:nvPr/>
        </p:nvSpPr>
        <p:spPr>
          <a:xfrm>
            <a:off x="0" y="58629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Surprise: Vocabulary size grows unbounded!</a:t>
            </a:r>
          </a:p>
        </p:txBody>
      </p:sp>
    </p:spTree>
    <p:extLst>
      <p:ext uri="{BB962C8B-B14F-4D97-AF65-F5344CB8AC3E}">
        <p14:creationId xmlns:p14="http://schemas.microsoft.com/office/powerpoint/2010/main" val="18211981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7" name="TextBox 6"/>
          <p:cNvSpPr txBox="1"/>
          <p:nvPr/>
        </p:nvSpPr>
        <p:spPr>
          <a:xfrm>
            <a:off x="6629400" y="1295400"/>
            <a:ext cx="1143000" cy="707886"/>
          </a:xfrm>
          <a:prstGeom prst="rect">
            <a:avLst/>
          </a:prstGeom>
          <a:noFill/>
        </p:spPr>
        <p:txBody>
          <a:bodyPr wrap="square" rtlCol="0">
            <a:spAutoFit/>
          </a:bodyPr>
          <a:lstStyle/>
          <a:p>
            <a:r>
              <a:rPr lang="en-US" sz="2000" b="0" dirty="0">
                <a:solidFill>
                  <a:schemeClr val="bg1"/>
                </a:solidFill>
                <a:latin typeface="Gill Sans"/>
                <a:cs typeface="Gill Sans"/>
              </a:rPr>
              <a:t>k = 44</a:t>
            </a:r>
          </a:p>
          <a:p>
            <a:r>
              <a:rPr lang="en-US" sz="2000" b="0" dirty="0">
                <a:solidFill>
                  <a:schemeClr val="bg1"/>
                </a:solidFill>
                <a:latin typeface="Gill Sans"/>
                <a:cs typeface="Gill Sans"/>
              </a:rPr>
              <a:t>b = 0.49</a:t>
            </a:r>
          </a:p>
        </p:txBody>
      </p:sp>
      <p:sp>
        <p:nvSpPr>
          <p:cNvPr id="8" name="TextBox 7"/>
          <p:cNvSpPr txBox="1"/>
          <p:nvPr/>
        </p:nvSpPr>
        <p:spPr>
          <a:xfrm>
            <a:off x="5624686" y="3581400"/>
            <a:ext cx="2985914" cy="1200328"/>
          </a:xfrm>
          <a:prstGeom prst="rect">
            <a:avLst/>
          </a:prstGeom>
          <a:noFill/>
        </p:spPr>
        <p:txBody>
          <a:bodyPr wrap="none" rtlCol="0">
            <a:spAutoFit/>
          </a:bodyPr>
          <a:lstStyle/>
          <a:p>
            <a:r>
              <a:rPr lang="en-US" sz="2400" b="0" dirty="0">
                <a:solidFill>
                  <a:srgbClr val="FF0000"/>
                </a:solidFill>
                <a:latin typeface="Gill Sans"/>
                <a:cs typeface="Gill Sans"/>
              </a:rPr>
              <a:t>First 1,000,020 terms:</a:t>
            </a:r>
          </a:p>
          <a:p>
            <a:r>
              <a:rPr lang="en-US" sz="2400" b="0" dirty="0">
                <a:solidFill>
                  <a:srgbClr val="FF0000"/>
                </a:solidFill>
                <a:latin typeface="Gill Sans"/>
                <a:cs typeface="Gill Sans"/>
              </a:rPr>
              <a:t>     Predicted = 38,323</a:t>
            </a:r>
          </a:p>
          <a:p>
            <a:r>
              <a:rPr lang="en-US" sz="2400" b="0" dirty="0">
                <a:solidFill>
                  <a:srgbClr val="FF0000"/>
                </a:solidFill>
                <a:latin typeface="Gill Sans"/>
                <a:cs typeface="Gill Sans"/>
              </a:rPr>
              <a:t>     Actual = 38,365</a:t>
            </a: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Heaps’ Law for RCV1</a:t>
            </a:r>
          </a:p>
        </p:txBody>
      </p:sp>
    </p:spTree>
    <p:extLst>
      <p:ext uri="{BB962C8B-B14F-4D97-AF65-F5344CB8AC3E}">
        <p14:creationId xmlns:p14="http://schemas.microsoft.com/office/powerpoint/2010/main" val="34144483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5280613" y="2057400"/>
            <a:ext cx="3025187" cy="1015663"/>
          </a:xfrm>
          <a:prstGeom prst="rect">
            <a:avLst/>
          </a:prstGeom>
          <a:noFill/>
          <a:ln w="9525">
            <a:noFill/>
            <a:miter lim="800000"/>
            <a:headEnd/>
            <a:tailEnd/>
          </a:ln>
        </p:spPr>
        <p:txBody>
          <a:bodyPr wrap="none">
            <a:spAutoFit/>
          </a:bodyPr>
          <a:lstStyle/>
          <a:p>
            <a:pPr>
              <a:tabLst>
                <a:tab pos="390525" algn="l"/>
              </a:tabLst>
            </a:pPr>
            <a:r>
              <a:rPr lang="en-US" sz="2000" b="0" i="1" dirty="0">
                <a:solidFill>
                  <a:schemeClr val="bg2"/>
                </a:solidFill>
                <a:latin typeface="Gill Sans"/>
                <a:cs typeface="Gill Sans"/>
              </a:rPr>
              <a:t>N	</a:t>
            </a:r>
            <a:r>
              <a:rPr lang="en-US" sz="2000" b="0" dirty="0">
                <a:solidFill>
                  <a:schemeClr val="bg2"/>
                </a:solidFill>
                <a:latin typeface="Gill Sans"/>
                <a:cs typeface="Gill Sans"/>
              </a:rPr>
              <a:t>number of elements</a:t>
            </a:r>
          </a:p>
          <a:p>
            <a:pPr>
              <a:tabLst>
                <a:tab pos="390525" algn="l"/>
              </a:tabLst>
            </a:pPr>
            <a:r>
              <a:rPr lang="en-US" sz="2000" b="0" i="1" dirty="0">
                <a:solidFill>
                  <a:schemeClr val="bg2"/>
                </a:solidFill>
                <a:latin typeface="Gill Sans"/>
                <a:cs typeface="Gill Sans"/>
                <a:sym typeface="Symbol" pitchFamily="18" charset="2"/>
              </a:rPr>
              <a:t>k	</a:t>
            </a:r>
            <a:r>
              <a:rPr lang="en-US" sz="2000" b="0" dirty="0">
                <a:solidFill>
                  <a:schemeClr val="bg2"/>
                </a:solidFill>
                <a:latin typeface="Gill Sans"/>
                <a:cs typeface="Gill Sans"/>
                <a:sym typeface="Symbol" pitchFamily="18" charset="2"/>
              </a:rPr>
              <a:t>rank</a:t>
            </a:r>
          </a:p>
          <a:p>
            <a:pPr>
              <a:tabLst>
                <a:tab pos="390525" algn="l"/>
              </a:tabLst>
            </a:pPr>
            <a:r>
              <a:rPr lang="en-US" sz="2000" b="0" i="1" dirty="0">
                <a:solidFill>
                  <a:schemeClr val="bg2"/>
                </a:solidFill>
                <a:latin typeface="Gill Sans"/>
                <a:cs typeface="Gill Sans"/>
                <a:sym typeface="Symbol" pitchFamily="18" charset="2"/>
              </a:rPr>
              <a:t>s	</a:t>
            </a:r>
            <a:r>
              <a:rPr lang="en-US" sz="2000" b="0" dirty="0">
                <a:solidFill>
                  <a:schemeClr val="bg2"/>
                </a:solidFill>
                <a:latin typeface="Gill Sans"/>
                <a:cs typeface="Gill Sans"/>
                <a:sym typeface="Symbol" pitchFamily="18" charset="2"/>
              </a:rPr>
              <a:t>characteristic exponent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Postings Size: </a:t>
            </a: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a:t>
            </a:r>
          </a:p>
        </p:txBody>
      </p:sp>
      <p:sp>
        <p:nvSpPr>
          <p:cNvPr id="9" name="TextBox 8"/>
          <p:cNvSpPr txBox="1"/>
          <p:nvPr/>
        </p:nvSpPr>
        <p:spPr>
          <a:xfrm>
            <a:off x="0" y="3505200"/>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Zipf’s</a:t>
            </a:r>
            <a:r>
              <a:rPr lang="en-US" sz="2400" b="0" kern="0" dirty="0">
                <a:solidFill>
                  <a:srgbClr val="000000"/>
                </a:solidFill>
                <a:latin typeface="Gill Sans"/>
                <a:cs typeface="Gill Sans"/>
              </a:rPr>
              <a:t> Law: (also) linear in log-log space</a:t>
            </a:r>
          </a:p>
        </p:txBody>
      </p:sp>
      <p:sp>
        <p:nvSpPr>
          <p:cNvPr id="11" name="TextBox 10"/>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Specific case of Power Law distributions</a:t>
            </a:r>
          </a:p>
        </p:txBody>
      </p:sp>
      <p:sp>
        <p:nvSpPr>
          <p:cNvPr id="12" name="TextBox 11"/>
          <p:cNvSpPr txBox="1"/>
          <p:nvPr/>
        </p:nvSpPr>
        <p:spPr>
          <a:xfrm>
            <a:off x="0" y="4724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 other words:</a:t>
            </a:r>
          </a:p>
        </p:txBody>
      </p:sp>
      <p:sp>
        <p:nvSpPr>
          <p:cNvPr id="13" name="TextBox 12"/>
          <p:cNvSpPr txBox="1"/>
          <p:nvPr/>
        </p:nvSpPr>
        <p:spPr>
          <a:xfrm>
            <a:off x="0" y="5105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few elements occur very frequently</a:t>
            </a:r>
          </a:p>
          <a:p>
            <a:pPr lvl="0" algn="ctr">
              <a:defRPr/>
            </a:pPr>
            <a:r>
              <a:rPr lang="en-US" sz="2000" b="0" kern="0" dirty="0">
                <a:solidFill>
                  <a:srgbClr val="0070C0"/>
                </a:solidFill>
                <a:latin typeface="Gill Sans"/>
                <a:cs typeface="Gill Sans"/>
              </a:rPr>
              <a:t>Many elements occur very infrequently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073961"/>
            <a:ext cx="3909013" cy="1074873"/>
          </a:xfrm>
          <a:prstGeom prst="rect">
            <a:avLst/>
          </a:prstGeom>
        </p:spPr>
      </p:pic>
    </p:spTree>
    <p:extLst>
      <p:ext uri="{BB962C8B-B14F-4D97-AF65-F5344CB8AC3E}">
        <p14:creationId xmlns:p14="http://schemas.microsoft.com/office/powerpoint/2010/main" val="8640911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5791200" y="2743200"/>
            <a:ext cx="2895600" cy="830997"/>
          </a:xfrm>
          <a:prstGeom prst="rect">
            <a:avLst/>
          </a:prstGeom>
          <a:noFill/>
        </p:spPr>
        <p:txBody>
          <a:bodyPr wrap="square" rtlCol="0">
            <a:spAutoFit/>
          </a:bodyPr>
          <a:lstStyle/>
          <a:p>
            <a:r>
              <a:rPr lang="en-US" sz="2400" b="0" dirty="0">
                <a:solidFill>
                  <a:srgbClr val="FF0000"/>
                </a:solidFill>
                <a:latin typeface="Gill Sans"/>
                <a:cs typeface="Gill Sans"/>
              </a:rPr>
              <a:t>Fit isn’t that good… but good enough!</a:t>
            </a: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RCV1</a:t>
            </a:r>
          </a:p>
        </p:txBody>
      </p:sp>
    </p:spTree>
    <p:extLst>
      <p:ext uri="{BB962C8B-B14F-4D97-AF65-F5344CB8AC3E}">
        <p14:creationId xmlns:p14="http://schemas.microsoft.com/office/powerpoint/2010/main" val="1427809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066800"/>
            <a:ext cx="7112000" cy="5334000"/>
          </a:xfrm>
          <a:prstGeom prst="rect">
            <a:avLst/>
          </a:prstGeom>
        </p:spPr>
      </p:pic>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Wikipedia</a:t>
            </a:r>
          </a:p>
        </p:txBody>
      </p:sp>
      <p:sp>
        <p:nvSpPr>
          <p:cNvPr id="9" name="TextBox 8"/>
          <p:cNvSpPr txBox="1"/>
          <p:nvPr/>
        </p:nvSpPr>
        <p:spPr>
          <a:xfrm>
            <a:off x="0" y="6336268"/>
            <a:ext cx="9144000" cy="369332"/>
          </a:xfrm>
          <a:prstGeom prst="rect">
            <a:avLst/>
          </a:prstGeom>
          <a:noFill/>
        </p:spPr>
        <p:txBody>
          <a:bodyPr wrap="square" rtlCol="0">
            <a:spAutoFit/>
          </a:bodyPr>
          <a:lstStyle/>
          <a:p>
            <a:pPr algn="ctr"/>
            <a:r>
              <a:rPr lang="en-US" sz="1800" b="0" dirty="0">
                <a:solidFill>
                  <a:schemeClr val="bg1"/>
                </a:solidFill>
                <a:latin typeface="Gill Sans"/>
                <a:cs typeface="Gill Sans"/>
              </a:rPr>
              <a:t>Rank versus frequency for the first 10m words in 30 </a:t>
            </a:r>
            <a:r>
              <a:rPr lang="en-US" sz="1800" b="0" dirty="0" err="1">
                <a:solidFill>
                  <a:schemeClr val="bg1"/>
                </a:solidFill>
                <a:latin typeface="Gill Sans"/>
                <a:cs typeface="Gill Sans"/>
              </a:rPr>
              <a:t>Wikipedias</a:t>
            </a:r>
            <a:r>
              <a:rPr lang="en-US" sz="1800" b="0" dirty="0">
                <a:solidFill>
                  <a:schemeClr val="bg1"/>
                </a:solidFill>
                <a:latin typeface="Gill Sans"/>
                <a:cs typeface="Gill Sans"/>
              </a:rPr>
              <a:t> (dumps from October 2015)</a:t>
            </a:r>
          </a:p>
        </p:txBody>
      </p:sp>
    </p:spTree>
    <p:extLst>
      <p:ext uri="{BB962C8B-B14F-4D97-AF65-F5344CB8AC3E}">
        <p14:creationId xmlns:p14="http://schemas.microsoft.com/office/powerpoint/2010/main" val="6155012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a:solidFill>
                  <a:schemeClr val="bg1"/>
                </a:solidFill>
              </a:rPr>
              <a:t>Figure from: Newman, M. E. J. (2005) “Power laws, Pareto distributions and </a:t>
            </a:r>
            <a:r>
              <a:rPr lang="en-US" sz="1000" b="0" dirty="0" err="1">
                <a:solidFill>
                  <a:schemeClr val="bg1"/>
                </a:solidFill>
              </a:rPr>
              <a:t>Zipf's</a:t>
            </a:r>
            <a:r>
              <a:rPr lang="en-US" sz="1000" b="0" dirty="0">
                <a:solidFill>
                  <a:schemeClr val="bg1"/>
                </a:solidFill>
              </a:rPr>
              <a:t> law.” Contemporary Physics 46:323–351.</a:t>
            </a: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a:solidFill>
                  <a:srgbClr val="FF0000"/>
                </a:solidFill>
                <a:latin typeface="Gill Sans"/>
                <a:cs typeface="Gill Sans"/>
              </a:rPr>
              <a:t>Power Laws are everywhere!</a:t>
            </a:r>
          </a:p>
        </p:txBody>
      </p:sp>
    </p:spTree>
    <p:extLst>
      <p:ext uri="{BB962C8B-B14F-4D97-AF65-F5344CB8AC3E}">
        <p14:creationId xmlns:p14="http://schemas.microsoft.com/office/powerpoint/2010/main" val="119600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Index Construction</a:t>
            </a:r>
          </a:p>
        </p:txBody>
      </p:sp>
      <p:sp>
        <p:nvSpPr>
          <p:cNvPr id="5" name="TextBox 4"/>
          <p:cNvSpPr txBox="1"/>
          <p:nvPr/>
        </p:nvSpPr>
        <p:spPr>
          <a:xfrm>
            <a:off x="0" y="1824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 over all documents</a:t>
            </a:r>
          </a:p>
        </p:txBody>
      </p:sp>
      <p:sp>
        <p:nvSpPr>
          <p:cNvPr id="6" name="TextBox 5"/>
          <p:cNvSpPr txBox="1"/>
          <p:nvPr/>
        </p:nvSpPr>
        <p:spPr>
          <a:xfrm>
            <a:off x="0" y="2205335"/>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Emit </a:t>
            </a:r>
            <a:r>
              <a:rPr lang="en-US" sz="2000" b="0" i="1" kern="0" dirty="0">
                <a:solidFill>
                  <a:srgbClr val="0070C0"/>
                </a:solidFill>
                <a:latin typeface="Gill Sans"/>
                <a:cs typeface="Gill Sans"/>
              </a:rPr>
              <a:t>term</a:t>
            </a:r>
            <a:r>
              <a:rPr lang="en-US" sz="2000" b="0" kern="0" dirty="0">
                <a:solidFill>
                  <a:srgbClr val="0070C0"/>
                </a:solidFill>
                <a:latin typeface="Gill Sans"/>
                <a:cs typeface="Gill Sans"/>
              </a:rPr>
              <a:t> as key,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 </a:t>
            </a:r>
            <a:r>
              <a:rPr lang="en-US" sz="2000" b="0" i="1" kern="0" dirty="0" err="1">
                <a:solidFill>
                  <a:srgbClr val="0070C0"/>
                </a:solidFill>
                <a:latin typeface="Gill Sans"/>
                <a:cs typeface="Gill Sans"/>
              </a:rPr>
              <a:t>tf</a:t>
            </a:r>
            <a:r>
              <a:rPr lang="en-US" sz="2000" b="0" kern="0" dirty="0">
                <a:solidFill>
                  <a:srgbClr val="0070C0"/>
                </a:solidFill>
                <a:latin typeface="Gill Sans"/>
                <a:cs typeface="Gill Sans"/>
              </a:rPr>
              <a:t>) as value</a:t>
            </a:r>
          </a:p>
          <a:p>
            <a:pPr lvl="0" algn="ctr">
              <a:defRPr/>
            </a:pPr>
            <a:r>
              <a:rPr lang="en-US" sz="2000" b="0" kern="0" dirty="0">
                <a:solidFill>
                  <a:srgbClr val="0070C0"/>
                </a:solidFill>
                <a:latin typeface="Gill Sans"/>
                <a:cs typeface="Gill Sans"/>
              </a:rPr>
              <a:t>Emit other information as necessary (e.g., term position)</a:t>
            </a:r>
          </a:p>
        </p:txBody>
      </p:sp>
      <p:sp>
        <p:nvSpPr>
          <p:cNvPr id="7" name="TextBox 6"/>
          <p:cNvSpPr txBox="1"/>
          <p:nvPr/>
        </p:nvSpPr>
        <p:spPr>
          <a:xfrm>
            <a:off x="0" y="3195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Sort/shuffle: group postings by term</a:t>
            </a:r>
          </a:p>
        </p:txBody>
      </p:sp>
      <p:sp>
        <p:nvSpPr>
          <p:cNvPr id="8" name="TextBox 7"/>
          <p:cNvSpPr txBox="1"/>
          <p:nvPr/>
        </p:nvSpPr>
        <p:spPr>
          <a:xfrm>
            <a:off x="0" y="3926919"/>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a:t>
            </a:r>
          </a:p>
        </p:txBody>
      </p:sp>
      <p:sp>
        <p:nvSpPr>
          <p:cNvPr id="9" name="TextBox 8"/>
          <p:cNvSpPr txBox="1"/>
          <p:nvPr/>
        </p:nvSpPr>
        <p:spPr>
          <a:xfrm>
            <a:off x="0" y="4307919"/>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Gather and sort the postings (typically by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Write postings to disk</a:t>
            </a:r>
          </a:p>
        </p:txBody>
      </p:sp>
      <p:sp>
        <p:nvSpPr>
          <p:cNvPr id="10" name="TextBox 9"/>
          <p:cNvSpPr txBox="1"/>
          <p:nvPr/>
        </p:nvSpPr>
        <p:spPr>
          <a:xfrm>
            <a:off x="0" y="59391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MapReduce does all the heavy lifting!</a:t>
            </a:r>
          </a:p>
        </p:txBody>
      </p:sp>
    </p:spTree>
    <p:extLst>
      <p:ext uri="{BB962C8B-B14F-4D97-AF65-F5344CB8AC3E}">
        <p14:creationId xmlns:p14="http://schemas.microsoft.com/office/powerpoint/2010/main" val="2431740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a:solidFill>
                    <a:schemeClr val="bg1"/>
                  </a:solidFill>
                  <a:latin typeface="Gill Sans"/>
                  <a:cs typeface="Gill Sans"/>
                </a:rPr>
                <a:t>one fish, two fish</a:t>
              </a: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1</a:t>
              </a: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a:solidFill>
                    <a:schemeClr val="bg1"/>
                  </a:solidFill>
                  <a:latin typeface="Gill Sans"/>
                  <a:cs typeface="Gill Sans"/>
                </a:rPr>
                <a:t>red fish, blue fish</a:t>
              </a: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2</a:t>
              </a: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a:solidFill>
                    <a:schemeClr val="bg1"/>
                  </a:solidFill>
                  <a:latin typeface="Gill Sans"/>
                  <a:cs typeface="Gill Sans"/>
                </a:rPr>
                <a:t>cat in the hat</a:t>
              </a: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3</a:t>
              </a: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881371" cy="584776"/>
          </a:xfrm>
          <a:prstGeom prst="rect">
            <a:avLst/>
          </a:prstGeom>
          <a:noFill/>
        </p:spPr>
        <p:txBody>
          <a:bodyPr wrap="none" rtlCol="0">
            <a:spAutoFit/>
          </a:bodyPr>
          <a:lstStyle/>
          <a:p>
            <a:r>
              <a:rPr lang="en-US" sz="3200" b="0" dirty="0">
                <a:solidFill>
                  <a:srgbClr val="FF0000"/>
                </a:solidFill>
                <a:latin typeface="Gill Sans"/>
                <a:cs typeface="Gill Sans"/>
              </a:rPr>
              <a:t>Map</a:t>
            </a:r>
          </a:p>
        </p:txBody>
      </p:sp>
      <p:sp>
        <p:nvSpPr>
          <p:cNvPr id="88" name="TextBox 87"/>
          <p:cNvSpPr txBox="1"/>
          <p:nvPr/>
        </p:nvSpPr>
        <p:spPr>
          <a:xfrm>
            <a:off x="228600" y="5029200"/>
            <a:ext cx="1419780" cy="584776"/>
          </a:xfrm>
          <a:prstGeom prst="rect">
            <a:avLst/>
          </a:prstGeom>
          <a:noFill/>
        </p:spPr>
        <p:txBody>
          <a:bodyPr wrap="none" rtlCol="0">
            <a:spAutoFit/>
          </a:bodyPr>
          <a:lstStyle/>
          <a:p>
            <a:r>
              <a:rPr lang="en-US" sz="3200" b="0" dirty="0">
                <a:solidFill>
                  <a:srgbClr val="FF0000"/>
                </a:solidFill>
                <a:latin typeface="Gill Sans"/>
                <a:cs typeface="Gill Sans"/>
              </a:rPr>
              <a:t>Reduce</a:t>
            </a:r>
          </a:p>
        </p:txBody>
      </p:sp>
      <p:sp>
        <p:nvSpPr>
          <p:cNvPr id="7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with MapReduce</a:t>
            </a:r>
          </a:p>
        </p:txBody>
      </p:sp>
    </p:spTree>
    <p:extLst>
      <p:ext uri="{BB962C8B-B14F-4D97-AF65-F5344CB8AC3E}">
        <p14:creationId xmlns:p14="http://schemas.microsoft.com/office/powerpoint/2010/main" val="225439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Pseudo-Code</a:t>
            </a:r>
          </a:p>
        </p:txBody>
      </p:sp>
      <p:sp>
        <p:nvSpPr>
          <p:cNvPr id="5" name="Text Box 4"/>
          <p:cNvSpPr txBox="1">
            <a:spLocks noChangeArrowheads="1"/>
          </p:cNvSpPr>
          <p:nvPr/>
        </p:nvSpPr>
        <p:spPr bwMode="auto">
          <a:xfrm>
            <a:off x="685800" y="1272600"/>
            <a:ext cx="7924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a:t>
            </a:r>
            <a:r>
              <a:rPr lang="en-US" b="0" dirty="0" err="1">
                <a:solidFill>
                  <a:srgbClr val="000000"/>
                </a:solidFill>
                <a:latin typeface="Andale Mono"/>
                <a:cs typeface="Andale Mono"/>
              </a:rPr>
              <a:t>docid</a:t>
            </a:r>
            <a:r>
              <a:rPr lang="en-US" b="0" dirty="0">
                <a:solidFill>
                  <a:srgbClr val="000000"/>
                </a:solidFill>
                <a:latin typeface="Andale Mono"/>
                <a:cs typeface="Andale Mono"/>
              </a:rPr>
              <a:t>: Long, doc: String)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r>
              <a:rPr lang="en-US" b="0" dirty="0">
                <a:solidFill>
                  <a:srgbClr val="000000"/>
                </a:solidFill>
                <a:latin typeface="Andale Mono"/>
                <a:cs typeface="Andale Mono"/>
              </a:rPr>
              <a:t>    for (term &lt;- tokenize(doc)) {</a:t>
            </a:r>
          </a:p>
          <a:p>
            <a:r>
              <a:rPr lang="en-US" b="0" dirty="0">
                <a:solidFill>
                  <a:srgbClr val="000000"/>
                </a:solidFill>
                <a:latin typeface="Andale Mono"/>
                <a:cs typeface="Andale Mono"/>
              </a:rPr>
              <a:t>      counts(term)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for ((term, </a:t>
            </a:r>
            <a:r>
              <a:rPr lang="en-US" b="0" dirty="0" err="1">
                <a:solidFill>
                  <a:srgbClr val="000000"/>
                </a:solidFill>
                <a:latin typeface="Andale Mono"/>
                <a:cs typeface="Andale Mono"/>
              </a:rPr>
              <a:t>tf</a:t>
            </a:r>
            <a:r>
              <a:rPr lang="en-US" b="0" dirty="0">
                <a:solidFill>
                  <a:srgbClr val="000000"/>
                </a:solidFill>
                <a:latin typeface="Andale Mono"/>
                <a:cs typeface="Andale Mono"/>
              </a:rPr>
              <a:t>) &lt;- counts) {</a:t>
            </a:r>
          </a:p>
          <a:p>
            <a:r>
              <a:rPr lang="en-US" b="0" dirty="0">
                <a:solidFill>
                  <a:srgbClr val="000000"/>
                </a:solidFill>
                <a:latin typeface="Andale Mono"/>
                <a:cs typeface="Andale Mono"/>
              </a:rPr>
              <a:t>      emit(term,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reduce(term: String, postings: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p = new List()</a:t>
            </a:r>
          </a:p>
          <a:p>
            <a:r>
              <a:rPr lang="en-US" b="0" dirty="0">
                <a:solidFill>
                  <a:srgbClr val="000000"/>
                </a:solidFill>
                <a:latin typeface="Andale Mono"/>
                <a:cs typeface="Andale Mono"/>
              </a:rPr>
              <a:t>    for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&lt;- postings) {</a:t>
            </a:r>
          </a:p>
          <a:p>
            <a:r>
              <a:rPr lang="en-US" b="0" dirty="0">
                <a:solidFill>
                  <a:srgbClr val="000000"/>
                </a:solidFill>
                <a:latin typeface="Andale Mono"/>
                <a:cs typeface="Andale Mono"/>
              </a:rPr>
              <a:t>      </a:t>
            </a:r>
            <a:r>
              <a:rPr lang="en-US" b="0" dirty="0" err="1">
                <a:solidFill>
                  <a:srgbClr val="000000"/>
                </a:solidFill>
                <a:latin typeface="Andale Mono"/>
                <a:cs typeface="Andale Mono"/>
              </a:rPr>
              <a:t>p.append</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p.sort</a:t>
            </a:r>
            <a:r>
              <a:rPr lang="en-US" b="0" dirty="0">
                <a:solidFill>
                  <a:srgbClr val="000000"/>
                </a:solidFill>
                <a:latin typeface="Andale Mono"/>
                <a:cs typeface="Andale Mono"/>
              </a:rPr>
              <a:t>()</a:t>
            </a:r>
          </a:p>
          <a:p>
            <a:r>
              <a:rPr lang="en-US" b="0" dirty="0">
                <a:solidFill>
                  <a:srgbClr val="000000"/>
                </a:solidFill>
                <a:latin typeface="Andale Mono"/>
                <a:cs typeface="Andale Mono"/>
              </a:rPr>
              <a:t>    emit(term, p)</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10" name="TextBox 9"/>
          <p:cNvSpPr txBox="1"/>
          <p:nvPr/>
        </p:nvSpPr>
        <p:spPr>
          <a:xfrm>
            <a:off x="7277977" y="6324600"/>
            <a:ext cx="1789823" cy="461665"/>
          </a:xfrm>
          <a:prstGeom prst="rect">
            <a:avLst/>
          </a:prstGeom>
          <a:noFill/>
        </p:spPr>
        <p:txBody>
          <a:bodyPr wrap="none" rtlCol="0">
            <a:spAutoFit/>
          </a:bodyPr>
          <a:lstStyle/>
          <a:p>
            <a:r>
              <a:rPr lang="en-US" sz="2400" b="0" dirty="0">
                <a:solidFill>
                  <a:srgbClr val="FF0000"/>
                </a:solidFill>
                <a:latin typeface="Gill Sans"/>
                <a:cs typeface="Gill Sans"/>
              </a:rPr>
              <a:t>Stay tuned…</a:t>
            </a:r>
          </a:p>
        </p:txBody>
      </p:sp>
      <p:sp>
        <p:nvSpPr>
          <p:cNvPr id="9" name="TextBox 8"/>
          <p:cNvSpPr txBox="1"/>
          <p:nvPr/>
        </p:nvSpPr>
        <p:spPr>
          <a:xfrm rot="233589">
            <a:off x="4222259" y="5159639"/>
            <a:ext cx="2775670" cy="461665"/>
          </a:xfrm>
          <a:prstGeom prst="rect">
            <a:avLst/>
          </a:prstGeom>
          <a:noFill/>
        </p:spPr>
        <p:txBody>
          <a:bodyPr wrap="none" rtlCol="0">
            <a:spAutoFit/>
          </a:bodyPr>
          <a:lstStyle/>
          <a:p>
            <a:r>
              <a:rPr lang="en-US" sz="2400" b="0" dirty="0">
                <a:solidFill>
                  <a:srgbClr val="FF0000"/>
                </a:solidFill>
                <a:latin typeface="Gill Sans"/>
                <a:cs typeface="Gill Sans"/>
              </a:rPr>
              <a:t>What’s the problem?</a:t>
            </a:r>
          </a:p>
        </p:txBody>
      </p:sp>
      <p:sp>
        <p:nvSpPr>
          <p:cNvPr id="11" name="Oval 10"/>
          <p:cNvSpPr/>
          <p:nvPr/>
        </p:nvSpPr>
        <p:spPr bwMode="auto">
          <a:xfrm>
            <a:off x="1219201" y="5142143"/>
            <a:ext cx="3048000"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453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a:solidFill>
                  <a:srgbClr val="000000"/>
                </a:solidFill>
                <a:latin typeface="Gill Sans"/>
                <a:ea typeface="+mj-ea"/>
                <a:cs typeface="Gill Sans"/>
              </a:rPr>
              <a:t>Pairs. Stripes.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Seems pretty trivial…</a:t>
            </a:r>
          </a:p>
        </p:txBody>
      </p:sp>
      <p:sp>
        <p:nvSpPr>
          <p:cNvPr id="5" name="TextBox 4"/>
          <p:cNvSpPr txBox="1"/>
          <p:nvPr/>
        </p:nvSpPr>
        <p:spPr>
          <a:xfrm>
            <a:off x="0" y="51816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More than a “toy problem”?</a:t>
            </a:r>
          </a:p>
        </p:txBody>
      </p:sp>
      <p:sp>
        <p:nvSpPr>
          <p:cNvPr id="6" name="TextBox 5"/>
          <p:cNvSpPr txBox="1"/>
          <p:nvPr/>
        </p:nvSpPr>
        <p:spPr>
          <a:xfrm>
            <a:off x="0" y="557278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Answer: language models</a:t>
            </a:r>
          </a:p>
        </p:txBody>
      </p:sp>
    </p:spTree>
    <p:extLst>
      <p:ext uri="{BB962C8B-B14F-4D97-AF65-F5344CB8AC3E}">
        <p14:creationId xmlns:p14="http://schemas.microsoft.com/office/powerpoint/2010/main" val="3794466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Tree>
    <p:extLst>
      <p:ext uri="{BB962C8B-B14F-4D97-AF65-F5344CB8AC3E}">
        <p14:creationId xmlns:p14="http://schemas.microsoft.com/office/powerpoint/2010/main" val="303577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sp>
        <p:nvSpPr>
          <p:cNvPr id="8" name="TextBox 7"/>
          <p:cNvSpPr txBox="1"/>
          <p:nvPr/>
        </p:nvSpPr>
        <p:spPr>
          <a:xfrm>
            <a:off x="457200" y="2462153"/>
            <a:ext cx="1371600" cy="461665"/>
          </a:xfrm>
          <a:prstGeom prst="rect">
            <a:avLst/>
          </a:prstGeom>
          <a:noFill/>
        </p:spPr>
        <p:txBody>
          <a:bodyPr wrap="square" rtlCol="0">
            <a:spAutoFit/>
          </a:bodyPr>
          <a:lstStyle/>
          <a:p>
            <a:r>
              <a:rPr lang="en-US" sz="2400" b="0" dirty="0">
                <a:solidFill>
                  <a:schemeClr val="bg1"/>
                </a:solidFill>
                <a:latin typeface="Gill Sans"/>
                <a:cs typeface="Gill Sans"/>
              </a:rPr>
              <a:t>Why?</a:t>
            </a:r>
          </a:p>
        </p:txBody>
      </p:sp>
      <p:sp>
        <p:nvSpPr>
          <p:cNvPr id="7" name="TextBox 6"/>
          <p:cNvSpPr txBox="1"/>
          <p:nvPr/>
        </p:nvSpPr>
        <p:spPr>
          <a:xfrm>
            <a:off x="1066800" y="2819400"/>
            <a:ext cx="76962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ill Sans"/>
                <a:cs typeface="Gill Sans"/>
              </a:rPr>
              <a:t>Machine translation</a:t>
            </a:r>
          </a:p>
          <a:p>
            <a:pPr marL="800030" lvl="1" indent="-342900">
              <a:buFont typeface="Arial" panose="020B0604020202020204" pitchFamily="34" charset="0"/>
              <a:buChar char="•"/>
            </a:pPr>
            <a:r>
              <a:rPr lang="en-US" sz="2400" b="0" dirty="0">
                <a:solidFill>
                  <a:schemeClr val="bg1"/>
                </a:solidFill>
                <a:latin typeface="Gill Sans"/>
                <a:cs typeface="Gill Sans"/>
              </a:rPr>
              <a:t>P(High winds tonight) &gt; P(Large winds tonight) </a:t>
            </a:r>
          </a:p>
          <a:p>
            <a:pPr marL="342900" indent="-342900">
              <a:buFont typeface="Arial" panose="020B0604020202020204" pitchFamily="34" charset="0"/>
              <a:buChar char="•"/>
            </a:pPr>
            <a:r>
              <a:rPr lang="en-US" sz="2400" dirty="0">
                <a:solidFill>
                  <a:schemeClr val="bg1"/>
                </a:solidFill>
                <a:latin typeface="Gill Sans"/>
                <a:cs typeface="Gill Sans"/>
              </a:rPr>
              <a:t>Spell Correction</a:t>
            </a:r>
          </a:p>
          <a:p>
            <a:pPr marL="800030" lvl="1" indent="-342900">
              <a:buFont typeface="Arial" panose="020B0604020202020204" pitchFamily="34" charset="0"/>
              <a:buChar char="•"/>
            </a:pPr>
            <a:r>
              <a:rPr lang="en-US" sz="2400" b="0" dirty="0">
                <a:solidFill>
                  <a:schemeClr val="bg1"/>
                </a:solidFill>
                <a:latin typeface="Gill Sans"/>
                <a:cs typeface="Gill Sans"/>
              </a:rPr>
              <a:t>P(Waterloo is a great city) &gt; P(Waterloo is a grate city)</a:t>
            </a:r>
          </a:p>
          <a:p>
            <a:pPr marL="342900" indent="-342900">
              <a:buFont typeface="Arial" panose="020B0604020202020204" pitchFamily="34" charset="0"/>
              <a:buChar char="•"/>
            </a:pPr>
            <a:r>
              <a:rPr lang="en-US" sz="2400" dirty="0">
                <a:solidFill>
                  <a:schemeClr val="bg1"/>
                </a:solidFill>
                <a:latin typeface="Gill Sans"/>
                <a:cs typeface="Gill Sans"/>
              </a:rPr>
              <a:t>Speech recognition</a:t>
            </a:r>
          </a:p>
          <a:p>
            <a:pPr marL="800030" lvl="1" indent="-342900">
              <a:buFont typeface="Arial" panose="020B0604020202020204" pitchFamily="34" charset="0"/>
              <a:buChar char="•"/>
            </a:pPr>
            <a:r>
              <a:rPr lang="en-US" sz="2400" b="0" dirty="0">
                <a:solidFill>
                  <a:schemeClr val="bg1"/>
                </a:solidFill>
                <a:latin typeface="Gill Sans"/>
                <a:cs typeface="Gill Sans"/>
              </a:rPr>
              <a:t>P (I saw a van) &gt; P(eyes awe of an) </a:t>
            </a: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
        <p:nvSpPr>
          <p:cNvPr id="9" name="TextBox 8">
            <a:extLst>
              <a:ext uri="{FF2B5EF4-FFF2-40B4-BE49-F238E27FC236}">
                <a16:creationId xmlns:a16="http://schemas.microsoft.com/office/drawing/2014/main" id="{802F815C-07BC-48DC-82DC-B1A5C8919DA3}"/>
              </a:ext>
            </a:extLst>
          </p:cNvPr>
          <p:cNvSpPr txBox="1"/>
          <p:nvPr/>
        </p:nvSpPr>
        <p:spPr>
          <a:xfrm>
            <a:off x="3352800" y="1878419"/>
            <a:ext cx="5638800" cy="461665"/>
          </a:xfrm>
          <a:prstGeom prst="rect">
            <a:avLst/>
          </a:prstGeom>
          <a:noFill/>
        </p:spPr>
        <p:txBody>
          <a:bodyPr wrap="square" rtlCol="0">
            <a:spAutoFit/>
          </a:bodyPr>
          <a:lstStyle/>
          <a:p>
            <a:r>
              <a:rPr lang="en-US" sz="2400" b="0" dirty="0">
                <a:solidFill>
                  <a:srgbClr val="FF0000"/>
                </a:solidFill>
                <a:latin typeface="Gill Sans"/>
                <a:cs typeface="Gill Sans"/>
              </a:rPr>
              <a:t>Assigning a probability to a sentence</a:t>
            </a:r>
          </a:p>
        </p:txBody>
      </p:sp>
      <p:sp>
        <p:nvSpPr>
          <p:cNvPr id="10" name="TextBox 9">
            <a:extLst>
              <a:ext uri="{FF2B5EF4-FFF2-40B4-BE49-F238E27FC236}">
                <a16:creationId xmlns:a16="http://schemas.microsoft.com/office/drawing/2014/main" id="{DB87C585-B333-4E4B-A80F-AA8A639AB881}"/>
              </a:ext>
            </a:extLst>
          </p:cNvPr>
          <p:cNvSpPr txBox="1"/>
          <p:nvPr/>
        </p:nvSpPr>
        <p:spPr>
          <a:xfrm>
            <a:off x="354418" y="6435685"/>
            <a:ext cx="3645243" cy="276999"/>
          </a:xfrm>
          <a:prstGeom prst="rect">
            <a:avLst/>
          </a:prstGeom>
          <a:noFill/>
        </p:spPr>
        <p:txBody>
          <a:bodyPr wrap="square" rtlCol="0">
            <a:spAutoFit/>
          </a:bodyPr>
          <a:lstStyle/>
          <a:p>
            <a:r>
              <a:rPr lang="en-US" sz="1200" b="0" dirty="0">
                <a:solidFill>
                  <a:schemeClr val="bg1"/>
                </a:solidFill>
                <a:latin typeface="Gill Sans"/>
                <a:cs typeface="Gill Sans"/>
              </a:rPr>
              <a:t>Slide: from Dan </a:t>
            </a:r>
            <a:r>
              <a:rPr lang="en-US" sz="1200" b="0" dirty="0" err="1">
                <a:solidFill>
                  <a:schemeClr val="bg1"/>
                </a:solidFill>
                <a:latin typeface="Gill Sans"/>
                <a:cs typeface="Gill Sans"/>
              </a:rPr>
              <a:t>Jurafsky</a:t>
            </a:r>
            <a:endParaRPr lang="en-US" sz="1200" b="0" dirty="0">
              <a:solidFill>
                <a:schemeClr val="bg1"/>
              </a:solidFill>
              <a:latin typeface="Gill Sans"/>
              <a:cs typeface="Gill Sans"/>
            </a:endParaRPr>
          </a:p>
        </p:txBody>
      </p:sp>
    </p:spTree>
    <p:extLst>
      <p:ext uri="{BB962C8B-B14F-4D97-AF65-F5344CB8AC3E}">
        <p14:creationId xmlns:p14="http://schemas.microsoft.com/office/powerpoint/2010/main" val="2186608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grpSp>
        <p:nvGrpSpPr>
          <p:cNvPr id="2" name="Group 5"/>
          <p:cNvGrpSpPr>
            <a:grpSpLocks/>
          </p:cNvGrpSpPr>
          <p:nvPr/>
        </p:nvGrpSpPr>
        <p:grpSpPr bwMode="auto">
          <a:xfrm>
            <a:off x="685800" y="2514600"/>
            <a:ext cx="7742039" cy="838274"/>
            <a:chOff x="0" y="0"/>
            <a:chExt cx="6936" cy="751"/>
          </a:xfrm>
        </p:grpSpPr>
        <p:sp>
          <p:nvSpPr>
            <p:cNvPr id="27654" name="Rectangle 6"/>
            <p:cNvSpPr>
              <a:spLocks/>
            </p:cNvSpPr>
            <p:nvPr/>
          </p:nvSpPr>
          <p:spPr bwMode="auto">
            <a:xfrm>
              <a:off x="5416" y="420"/>
              <a:ext cx="1274" cy="331"/>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[chain rule]</a:t>
              </a:r>
            </a:p>
          </p:txBody>
        </p:sp>
        <p:pic>
          <p:nvPicPr>
            <p:cNvPr id="27655" name="Picture 7"/>
            <p:cNvPicPr>
              <a:picLocks noChangeAspect="1" noChangeArrowheads="1"/>
            </p:cNvPicPr>
            <p:nvPr/>
          </p:nvPicPr>
          <p:blipFill>
            <a:blip r:embed="rId4" cstate="print"/>
            <a:srcRect/>
            <a:stretch>
              <a:fillRect/>
            </a:stretch>
          </p:blipFill>
          <p:spPr bwMode="auto">
            <a:xfrm>
              <a:off x="0" y="0"/>
              <a:ext cx="6936" cy="312"/>
            </a:xfrm>
            <a:prstGeom prst="rect">
              <a:avLst/>
            </a:prstGeom>
            <a:noFill/>
            <a:ln w="12700" cap="flat">
              <a:noFill/>
              <a:miter lim="800000"/>
              <a:headEnd/>
              <a:tailEnd/>
            </a:ln>
          </p:spPr>
        </p:pic>
      </p:grpSp>
      <p:sp>
        <p:nvSpPr>
          <p:cNvPr id="9" name="TextBox 8"/>
          <p:cNvSpPr txBox="1">
            <a:spLocks noChangeArrowheads="1"/>
          </p:cNvSpPr>
          <p:nvPr/>
        </p:nvSpPr>
        <p:spPr bwMode="auto">
          <a:xfrm>
            <a:off x="5867400" y="6096000"/>
            <a:ext cx="2188420"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 this tractable?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
        <p:nvSpPr>
          <p:cNvPr id="10" name="Rectangle 6">
            <a:extLst>
              <a:ext uri="{FF2B5EF4-FFF2-40B4-BE49-F238E27FC236}">
                <a16:creationId xmlns:a16="http://schemas.microsoft.com/office/drawing/2014/main" id="{3D7AF59C-8227-41E9-8875-BACCDA8AB658}"/>
              </a:ext>
            </a:extLst>
          </p:cNvPr>
          <p:cNvSpPr>
            <a:spLocks/>
          </p:cNvSpPr>
          <p:nvPr/>
        </p:nvSpPr>
        <p:spPr bwMode="auto">
          <a:xfrm>
            <a:off x="685800" y="3639741"/>
            <a:ext cx="6449142" cy="1846659"/>
          </a:xfrm>
          <a:prstGeom prst="rect">
            <a:avLst/>
          </a:prstGeom>
          <a:noFill/>
          <a:ln w="12700" cap="flat">
            <a:noFill/>
            <a:miter lim="800000"/>
            <a:headEnd type="none" w="med" len="med"/>
            <a:tailEnd type="none" w="med" len="med"/>
          </a:ln>
        </p:spPr>
        <p:txBody>
          <a:bodyPr wrap="square" lIns="0" tIns="0" rIns="0" bIns="0" anchor="ctr">
            <a:spAutoFit/>
          </a:bodyPr>
          <a:lstStyle/>
          <a:p>
            <a:pPr eaLnBrk="1" hangingPunct="1"/>
            <a:r>
              <a:rPr lang="en-US" sz="2400" b="0" dirty="0">
                <a:solidFill>
                  <a:srgbClr val="000000"/>
                </a:solidFill>
                <a:latin typeface="Gill Sans"/>
                <a:ea typeface="Gill Sans" charset="0"/>
                <a:cs typeface="Gill Sans"/>
                <a:sym typeface="Gill Sans" charset="0"/>
              </a:rPr>
              <a:t>P(“Waterloo is a great city”) =</a:t>
            </a:r>
          </a:p>
          <a:p>
            <a:pPr eaLnBrk="1" hangingPunct="1"/>
            <a:r>
              <a:rPr lang="en-US" sz="2400" b="0" dirty="0">
                <a:solidFill>
                  <a:srgbClr val="000000"/>
                </a:solidFill>
                <a:latin typeface="Gill Sans"/>
                <a:ea typeface="Gill Sans" charset="0"/>
                <a:cs typeface="Gill Sans"/>
                <a:sym typeface="Gill Sans" charset="0"/>
              </a:rPr>
              <a:t>P(Waterloo) x P(is | Waterloo) x P(a | Waterloo is)</a:t>
            </a:r>
          </a:p>
          <a:p>
            <a:pPr eaLnBrk="1" hangingPunct="1"/>
            <a:r>
              <a:rPr lang="en-US" sz="2400" b="0" dirty="0">
                <a:solidFill>
                  <a:srgbClr val="000000"/>
                </a:solidFill>
                <a:latin typeface="Gill Sans"/>
                <a:ea typeface="Gill Sans" charset="0"/>
                <a:cs typeface="Gill Sans"/>
                <a:sym typeface="Gill Sans" charset="0"/>
              </a:rPr>
              <a:t>x P(great | Waterloo is a)</a:t>
            </a:r>
          </a:p>
          <a:p>
            <a:pPr eaLnBrk="1" hangingPunct="1"/>
            <a:r>
              <a:rPr lang="en-US" sz="2400" b="0" dirty="0">
                <a:solidFill>
                  <a:srgbClr val="000000"/>
                </a:solidFill>
                <a:latin typeface="Gill Sans"/>
                <a:ea typeface="Gill Sans" charset="0"/>
                <a:cs typeface="Gill Sans"/>
                <a:sym typeface="Gill Sans" charset="0"/>
              </a:rPr>
              <a:t>x P(city | Waterloo is a great)</a:t>
            </a:r>
          </a:p>
          <a:p>
            <a:pPr eaLnBrk="1" hangingPunct="1"/>
            <a:endParaRPr lang="en-US" sz="2400" b="0" dirty="0">
              <a:solidFill>
                <a:srgbClr val="000000"/>
              </a:solidFill>
              <a:latin typeface="Gill Sans"/>
              <a:ea typeface="Gill Sans" charset="0"/>
              <a:cs typeface="Gill Sans"/>
              <a:sym typeface="Gill Sans" charset="0"/>
            </a:endParaRPr>
          </a:p>
        </p:txBody>
      </p:sp>
    </p:spTree>
    <p:extLst>
      <p:ext uri="{BB962C8B-B14F-4D97-AF65-F5344CB8AC3E}">
        <p14:creationId xmlns:p14="http://schemas.microsoft.com/office/powerpoint/2010/main" val="360228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29700" name="Picture 4"/>
          <p:cNvPicPr>
            <a:picLocks noChangeAspect="1" noChangeArrowheads="1"/>
          </p:cNvPicPr>
          <p:nvPr/>
        </p:nvPicPr>
        <p:blipFill>
          <a:blip r:embed="rId2" cstate="print"/>
          <a:srcRect/>
          <a:stretch>
            <a:fillRect/>
          </a:stretch>
        </p:blipFill>
        <p:spPr bwMode="auto">
          <a:xfrm>
            <a:off x="732234" y="5093208"/>
            <a:ext cx="6527602" cy="348258"/>
          </a:xfrm>
          <a:prstGeom prst="rect">
            <a:avLst/>
          </a:prstGeom>
          <a:noFill/>
          <a:ln w="12700" cap="flat">
            <a:noFill/>
            <a:miter lim="800000"/>
            <a:headEnd/>
            <a:tailEnd/>
          </a:ln>
        </p:spPr>
      </p:pic>
      <p:sp>
        <p:nvSpPr>
          <p:cNvPr id="29702" name="Line 6"/>
          <p:cNvSpPr>
            <a:spLocks noChangeShapeType="1"/>
          </p:cNvSpPr>
          <p:nvPr/>
        </p:nvSpPr>
        <p:spPr bwMode="auto">
          <a:xfrm rot="10800000" flipH="1">
            <a:off x="5803739" y="5557030"/>
            <a:ext cx="0" cy="691369"/>
          </a:xfrm>
          <a:prstGeom prst="line">
            <a:avLst/>
          </a:prstGeom>
          <a:noFill/>
          <a:ln w="127000" cap="flat">
            <a:solidFill>
              <a:schemeClr val="tx1"/>
            </a:solidFill>
            <a:prstDash val="solid"/>
            <a:miter lim="800000"/>
            <a:headEnd type="stealth" w="med" len="med"/>
            <a:tailEnd type="none" w="med" len="med"/>
          </a:ln>
        </p:spPr>
        <p:txBody>
          <a:bodyPr lIns="0" tIns="0" rIns="0" bIns="0"/>
          <a:lstStyle/>
          <a:p>
            <a:pPr eaLnBrk="1" hangingPunct="1"/>
            <a:endParaRPr lang="en-US" sz="3000" b="0" dirty="0">
              <a:solidFill>
                <a:srgbClr val="000000"/>
              </a:solidFill>
              <a:latin typeface="Gill Sans" charset="0"/>
              <a:sym typeface="Gill Sans" charset="0"/>
            </a:endParaRPr>
          </a:p>
        </p:txBody>
      </p:sp>
      <p:pic>
        <p:nvPicPr>
          <p:cNvPr id="29704" name="Picture 8"/>
          <p:cNvPicPr>
            <a:picLocks noChangeAspect="1" noChangeArrowheads="1"/>
          </p:cNvPicPr>
          <p:nvPr/>
        </p:nvPicPr>
        <p:blipFill>
          <a:blip r:embed="rId3" cstate="print"/>
          <a:srcRect/>
          <a:stretch>
            <a:fillRect/>
          </a:stretch>
        </p:blipFill>
        <p:spPr bwMode="auto">
          <a:xfrm>
            <a:off x="1214437" y="4434840"/>
            <a:ext cx="4089797" cy="348258"/>
          </a:xfrm>
          <a:prstGeom prst="rect">
            <a:avLst/>
          </a:prstGeom>
          <a:noFill/>
          <a:ln w="12700" cap="flat">
            <a:noFill/>
            <a:miter lim="800000"/>
            <a:headEnd/>
            <a:tailEnd/>
          </a:ln>
        </p:spPr>
      </p:pic>
      <p:pic>
        <p:nvPicPr>
          <p:cNvPr id="29705"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
        <p:nvSpPr>
          <p:cNvPr id="11" name="Rectangle 7"/>
          <p:cNvSpPr>
            <a:spLocks/>
          </p:cNvSpPr>
          <p:nvPr/>
        </p:nvSpPr>
        <p:spPr bwMode="auto">
          <a:xfrm>
            <a:off x="533400" y="3657600"/>
            <a:ext cx="3811621"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=1: Unigram Language Model</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Tree>
    <p:extLst>
      <p:ext uri="{BB962C8B-B14F-4D97-AF65-F5344CB8AC3E}">
        <p14:creationId xmlns:p14="http://schemas.microsoft.com/office/powerpoint/2010/main" val="133587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1"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50366</TotalTime>
  <Words>2902</Words>
  <Application>Microsoft Office PowerPoint</Application>
  <PresentationFormat>On-screen Show (4:3)</PresentationFormat>
  <Paragraphs>638</Paragraphs>
  <Slides>60</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Andale Mono</vt:lpstr>
      <vt:lpstr>Arial</vt:lpstr>
      <vt:lpstr>Arial Black</vt:lpstr>
      <vt:lpstr>Gill Sans</vt:lpstr>
      <vt:lpstr>Helvetica Neue</vt:lpstr>
      <vt:lpstr>Lucida Grande</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two commandments of estimating probability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Ali Abedi</cp:lastModifiedBy>
  <cp:revision>9275</cp:revision>
  <dcterms:created xsi:type="dcterms:W3CDTF">2012-08-31T06:36:49Z</dcterms:created>
  <dcterms:modified xsi:type="dcterms:W3CDTF">2019-09-26T14:49:12Z</dcterms:modified>
  <cp:category/>
</cp:coreProperties>
</file>