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065" r:id="rId2"/>
    <p:sldId id="1017" r:id="rId3"/>
    <p:sldId id="1046" r:id="rId4"/>
    <p:sldId id="1050" r:id="rId5"/>
    <p:sldId id="1068" r:id="rId6"/>
    <p:sldId id="951" r:id="rId7"/>
    <p:sldId id="952" r:id="rId8"/>
    <p:sldId id="953" r:id="rId9"/>
    <p:sldId id="954" r:id="rId10"/>
    <p:sldId id="1051" r:id="rId11"/>
    <p:sldId id="1030" r:id="rId12"/>
    <p:sldId id="1052" r:id="rId13"/>
    <p:sldId id="1054" r:id="rId14"/>
    <p:sldId id="1029" r:id="rId15"/>
    <p:sldId id="1026" r:id="rId16"/>
    <p:sldId id="1035" r:id="rId17"/>
    <p:sldId id="1034" r:id="rId18"/>
    <p:sldId id="1033" r:id="rId19"/>
    <p:sldId id="1042" r:id="rId20"/>
    <p:sldId id="1056" r:id="rId21"/>
    <p:sldId id="956" r:id="rId22"/>
    <p:sldId id="957" r:id="rId23"/>
    <p:sldId id="958" r:id="rId24"/>
    <p:sldId id="959" r:id="rId25"/>
    <p:sldId id="960" r:id="rId26"/>
    <p:sldId id="961" r:id="rId27"/>
    <p:sldId id="962" r:id="rId28"/>
    <p:sldId id="963" r:id="rId29"/>
    <p:sldId id="1057" r:id="rId30"/>
    <p:sldId id="965" r:id="rId31"/>
    <p:sldId id="966" r:id="rId32"/>
    <p:sldId id="1058" r:id="rId33"/>
    <p:sldId id="1059" r:id="rId34"/>
    <p:sldId id="1067" r:id="rId35"/>
    <p:sldId id="1060" r:id="rId36"/>
    <p:sldId id="1069" r:id="rId37"/>
    <p:sldId id="1064" r:id="rId38"/>
    <p:sldId id="1061" r:id="rId39"/>
    <p:sldId id="1062" r:id="rId40"/>
    <p:sldId id="973" r:id="rId41"/>
    <p:sldId id="974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8" autoAdjust="0"/>
    <p:restoredTop sz="76183" autoAdjust="0"/>
  </p:normalViewPr>
  <p:slideViewPr>
    <p:cSldViewPr>
      <p:cViewPr varScale="1">
        <p:scale>
          <a:sx n="69" d="100"/>
          <a:sy n="69" d="100"/>
        </p:scale>
        <p:origin x="60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3</a:t>
            </a:fld>
            <a:endParaRPr lang="en-GB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5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0771FB76-BA5D-4D25-9F77-45C123F57537}" type="slidenum">
              <a:rPr lang="en-GB" smtClean="0"/>
              <a:pPr defTabSz="963613"/>
              <a:t>29</a:t>
            </a:fld>
            <a:endParaRPr lang="en-GB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32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B7AEF09B-280C-4F51-A71A-017F83C614AE}" type="slidenum">
              <a:rPr lang="en-GB" smtClean="0"/>
              <a:pPr defTabSz="963613"/>
              <a:t>33</a:t>
            </a:fld>
            <a:endParaRPr lang="en-GB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52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38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74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39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4</a:t>
            </a:fld>
            <a:endParaRPr lang="en-GB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8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CB42298A-3F49-4C80-BB00-5E493BF191B6}" type="slidenum">
              <a:rPr lang="en-GB" smtClean="0"/>
              <a:pPr defTabSz="963613"/>
              <a:t>7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9808E7A-AE55-40C3-A704-52CEB95AC26D}" type="slidenum">
              <a:rPr lang="en-GB" smtClean="0"/>
              <a:pPr defTabSz="963613"/>
              <a:t>8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9808E7A-AE55-40C3-A704-52CEB95AC26D}" type="slidenum">
              <a:rPr lang="en-GB" smtClean="0"/>
              <a:pPr defTabSz="963613"/>
              <a:t>10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1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9808E7A-AE55-40C3-A704-52CEB95AC26D}" type="slidenum">
              <a:rPr lang="en-GB" smtClean="0"/>
              <a:pPr defTabSz="963613"/>
              <a:t>12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DAF59DD-CBD8-4A55-A5D6-1BA11FFBBA18}" type="slidenum">
              <a:rPr lang="en-GB" smtClean="0"/>
              <a:pPr defTabSz="963613"/>
              <a:t>13</a:t>
            </a:fld>
            <a:endParaRPr lang="en-GB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2000- core 50M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largest strongly connected component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LSCC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7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e.org/map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4: </a:t>
            </a:r>
            <a:r>
              <a:rPr lang="en-US" sz="2600" b="0">
                <a:solidFill>
                  <a:schemeClr val="bg2"/>
                </a:solidFill>
                <a:latin typeface="Gill Sans"/>
                <a:cs typeface="Gill Sans"/>
              </a:rPr>
              <a:t>Analyzing Graphs </a:t>
            </a:r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(Fall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3,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718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https://www.student.cs.uwaterloo.ca/~cs451/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Lists: Critique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Much more compact representation (compress!)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Easy to compute over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outlinks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32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Difficult to compute over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inlinks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1271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14" name="TextBox 5"/>
          <p:cNvSpPr txBox="1">
            <a:spLocks noChangeArrowheads="1"/>
          </p:cNvSpPr>
          <p:nvPr/>
        </p:nvSpPr>
        <p:spPr bwMode="auto">
          <a:xfrm>
            <a:off x="5711825" y="2667000"/>
            <a:ext cx="918415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(1, 2)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(1, 4)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(2, 1)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(2, 3)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(2, 4)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(3, 1)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(4, 1)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(4, 3)</a:t>
            </a:r>
          </a:p>
        </p:txBody>
      </p:sp>
      <p:sp>
        <p:nvSpPr>
          <p:cNvPr id="79915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/>
              <a:cs typeface="Gill Sans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6584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Edge Lists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Explicitly enumerate all edges</a:t>
            </a:r>
          </a:p>
        </p:txBody>
      </p:sp>
    </p:spTree>
    <p:extLst>
      <p:ext uri="{BB962C8B-B14F-4D97-AF65-F5344CB8AC3E}">
        <p14:creationId xmlns:p14="http://schemas.microsoft.com/office/powerpoint/2010/main" val="4161903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Edge Lists: Critique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Easily support edge insertions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32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Wastes spaces</a:t>
            </a:r>
          </a:p>
        </p:txBody>
      </p:sp>
    </p:spTree>
    <p:extLst>
      <p:ext uri="{BB962C8B-B14F-4D97-AF65-F5344CB8AC3E}">
        <p14:creationId xmlns:p14="http://schemas.microsoft.com/office/powerpoint/2010/main" val="1937237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Some Graph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Finding shortest paths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Routing Internet traffic and UPS trucks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Finding minimum spanning 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Telco laying down fiber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Finding max 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05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Airline scheduling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6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Identify “special” nodes and communities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343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Halting the spread of avian flu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0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Bipartite matching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181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match.com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63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Web ranking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01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85052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590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What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does the web look like?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28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Meusel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 et al. Graph Structure in the Web — Revisited. WWW 2014.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Analysis of a large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from the common crawl: 3.5 billion pages, 129 billion links</a:t>
            </a:r>
          </a:p>
        </p:txBody>
      </p:sp>
    </p:spTree>
    <p:extLst>
      <p:ext uri="{BB962C8B-B14F-4D97-AF65-F5344CB8AC3E}">
        <p14:creationId xmlns:p14="http://schemas.microsoft.com/office/powerpoint/2010/main" val="6776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-bowt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6" y="762000"/>
            <a:ext cx="7056754" cy="613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Broder’s Bowtie (2000) – revisited</a:t>
            </a:r>
          </a:p>
        </p:txBody>
      </p:sp>
    </p:spTree>
    <p:extLst>
      <p:ext uri="{BB962C8B-B14F-4D97-AF65-F5344CB8AC3E}">
        <p14:creationId xmlns:p14="http://schemas.microsoft.com/office/powerpoint/2010/main" val="37268860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438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What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does the web look like?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Very roughly, a scale-free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4635500"/>
            <a:ext cx="22987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1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Fraction of k nodes having k connections: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0242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(i.e., degree distribution follows a power law)</a:t>
            </a:r>
          </a:p>
        </p:txBody>
      </p:sp>
    </p:spTree>
    <p:extLst>
      <p:ext uri="{BB962C8B-B14F-4D97-AF65-F5344CB8AC3E}">
        <p14:creationId xmlns:p14="http://schemas.microsoft.com/office/powerpoint/2010/main" val="287540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g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886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18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deg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8867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24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4632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extract the </a:t>
            </a:r>
            <a:r>
              <a:rPr lang="en-US" sz="3200" b="0" kern="0" dirty="0" err="1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The </a:t>
            </a:r>
            <a:r>
              <a:rPr lang="en-US" sz="3200" b="0" kern="0" dirty="0" err="1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… is big?!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7214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Meusel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 et al. Graph Structure in the Web — Revisited. WWW 2014.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from the common crawl: 3.5 billion pages, 129 billion links  </a:t>
            </a:r>
          </a:p>
        </p:txBody>
      </p:sp>
      <p:sp>
        <p:nvSpPr>
          <p:cNvPr id="9" name="TextBox 8"/>
          <p:cNvSpPr txBox="1"/>
          <p:nvPr/>
        </p:nvSpPr>
        <p:spPr>
          <a:xfrm rot="20517061">
            <a:off x="7137914" y="4654385"/>
            <a:ext cx="120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58 GB!</a:t>
            </a:r>
          </a:p>
        </p:txBody>
      </p:sp>
    </p:spTree>
    <p:extLst>
      <p:ext uri="{BB962C8B-B14F-4D97-AF65-F5344CB8AC3E}">
        <p14:creationId xmlns:p14="http://schemas.microsoft.com/office/powerpoint/2010/main" val="3639512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20684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Graphs and MapReduce (and Spark)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66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large class of graph algorithms involve: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47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 at each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Propagating results: “traversing” the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59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 questions: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4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you represent graph data in MapReduce (and Spark)?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you traverse a graph in MapReduce (and Spark)?</a:t>
            </a:r>
          </a:p>
        </p:txBody>
      </p:sp>
    </p:spTree>
    <p:extLst>
      <p:ext uri="{BB962C8B-B14F-4D97-AF65-F5344CB8AC3E}">
        <p14:creationId xmlns:p14="http://schemas.microsoft.com/office/powerpoint/2010/main" val="1922911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Single-Source Shortest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find shortest path from a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source node to one or more target nodes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831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Shortest might also mean lowest weight or 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67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First, a refresher: Dijkstra’s Algorithm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805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82952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3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4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5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6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7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8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9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0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1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962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2963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964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5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966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7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968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2969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2970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971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297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Example from CLR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506257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73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96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31704324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9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5020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29776670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6020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21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6023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44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269814643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7044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5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6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7047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63" name="TextBox 24"/>
          <p:cNvSpPr txBox="1">
            <a:spLocks noChangeArrowheads="1"/>
          </p:cNvSpPr>
          <p:nvPr/>
        </p:nvSpPr>
        <p:spPr bwMode="auto">
          <a:xfrm>
            <a:off x="4953000" y="1981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</a:t>
            </a:r>
          </a:p>
        </p:txBody>
      </p:sp>
      <p:sp>
        <p:nvSpPr>
          <p:cNvPr id="87068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34229349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8068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69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0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1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9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28977417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Single-Source Shortest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find shortest path from a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source node to one or more target nodes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831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Shortest might also mean lowest weight or 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29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Single processor machine: Dijkstra’s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786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MapReduce: parallel breadth-first search (BFS)</a:t>
            </a:r>
          </a:p>
        </p:txBody>
      </p:sp>
    </p:spTree>
    <p:extLst>
      <p:ext uri="{BB962C8B-B14F-4D97-AF65-F5344CB8AC3E}">
        <p14:creationId xmlns:p14="http://schemas.microsoft.com/office/powerpoint/2010/main" val="3284561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Finding the Shortest Path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Consider simple case of equal edge weights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 to the problem can be defined inductively: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47800" y="2290465"/>
            <a:ext cx="6629400" cy="22860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12700" lvl="1" indent="0">
              <a:buFont typeface="Wingdings" charset="2"/>
              <a:buNone/>
            </a:pPr>
            <a:r>
              <a:rPr lang="en-GB" b="0" kern="0" dirty="0"/>
              <a:t>Define: </a:t>
            </a:r>
            <a:r>
              <a:rPr lang="en-GB" b="0" i="1" kern="0" dirty="0"/>
              <a:t>b</a:t>
            </a:r>
            <a:r>
              <a:rPr lang="en-GB" b="0" kern="0" dirty="0"/>
              <a:t> is reachable from </a:t>
            </a:r>
            <a:r>
              <a:rPr lang="en-GB" b="0" i="1" kern="0" dirty="0"/>
              <a:t>a</a:t>
            </a:r>
            <a:r>
              <a:rPr lang="en-GB" b="0" kern="0" dirty="0"/>
              <a:t> if </a:t>
            </a:r>
            <a:r>
              <a:rPr lang="en-GB" b="0" i="1" kern="0" dirty="0"/>
              <a:t>b</a:t>
            </a:r>
            <a:r>
              <a:rPr lang="en-GB" b="0" kern="0" dirty="0"/>
              <a:t> is on adjacency list of </a:t>
            </a:r>
            <a:r>
              <a:rPr lang="en-GB" b="0" i="1" kern="0" dirty="0"/>
              <a:t>a</a:t>
            </a:r>
          </a:p>
          <a:p>
            <a:pPr marL="12700" lvl="1" indent="0">
              <a:buFont typeface="Wingdings" charset="2"/>
              <a:buNone/>
            </a:pPr>
            <a:r>
              <a:rPr lang="en-GB" b="0" kern="0" cap="small" dirty="0"/>
              <a:t>	</a:t>
            </a:r>
            <a:r>
              <a:rPr lang="en-GB" b="0" kern="0" cap="small" dirty="0" err="1"/>
              <a:t>DistanceTo</a:t>
            </a:r>
            <a:r>
              <a:rPr lang="en-GB" b="0" kern="0" dirty="0"/>
              <a:t>(</a:t>
            </a:r>
            <a:r>
              <a:rPr lang="en-GB" b="0" i="1" kern="0" dirty="0"/>
              <a:t>s</a:t>
            </a:r>
            <a:r>
              <a:rPr lang="en-GB" b="0" kern="0" dirty="0"/>
              <a:t>) = 0</a:t>
            </a:r>
          </a:p>
          <a:p>
            <a:pPr marL="12700" lvl="1" indent="0">
              <a:buFont typeface="Wingdings" charset="2"/>
              <a:buNone/>
            </a:pPr>
            <a:r>
              <a:rPr lang="en-GB" b="0" kern="0" dirty="0"/>
              <a:t>For all nodes </a:t>
            </a:r>
            <a:r>
              <a:rPr lang="en-GB" b="0" i="1" kern="0" dirty="0"/>
              <a:t>p</a:t>
            </a:r>
            <a:r>
              <a:rPr lang="en-GB" b="0" kern="0" dirty="0"/>
              <a:t> reachable from </a:t>
            </a:r>
            <a:r>
              <a:rPr lang="en-GB" b="0" i="1" kern="0" dirty="0"/>
              <a:t>s</a:t>
            </a:r>
            <a:r>
              <a:rPr lang="en-GB" b="0" kern="0" dirty="0"/>
              <a:t>, </a:t>
            </a:r>
            <a:br>
              <a:rPr lang="en-GB" b="0" kern="0" dirty="0"/>
            </a:br>
            <a:r>
              <a:rPr lang="en-GB" b="0" kern="0" dirty="0"/>
              <a:t>	</a:t>
            </a:r>
            <a:r>
              <a:rPr lang="en-GB" b="0" kern="0" cap="small" dirty="0" err="1"/>
              <a:t>DistanceTo</a:t>
            </a:r>
            <a:r>
              <a:rPr lang="en-GB" b="0" kern="0" dirty="0"/>
              <a:t>(</a:t>
            </a:r>
            <a:r>
              <a:rPr lang="en-GB" b="0" i="1" kern="0" dirty="0"/>
              <a:t>p</a:t>
            </a:r>
            <a:r>
              <a:rPr lang="en-GB" b="0" kern="0" dirty="0"/>
              <a:t>) = 1</a:t>
            </a:r>
          </a:p>
          <a:p>
            <a:pPr marL="12700" lvl="1" indent="0">
              <a:buFont typeface="Wingdings" charset="2"/>
              <a:buNone/>
            </a:pPr>
            <a:r>
              <a:rPr lang="en-GB" b="0" kern="0" dirty="0"/>
              <a:t>For all nodes </a:t>
            </a:r>
            <a:r>
              <a:rPr lang="en-GB" b="0" i="1" kern="0" dirty="0"/>
              <a:t>n</a:t>
            </a:r>
            <a:r>
              <a:rPr lang="en-GB" b="0" kern="0" dirty="0"/>
              <a:t> reachable from some other set of nodes </a:t>
            </a:r>
            <a:r>
              <a:rPr lang="en-GB" b="0" i="1" kern="0" dirty="0"/>
              <a:t>M</a:t>
            </a:r>
            <a:r>
              <a:rPr lang="en-GB" b="0" kern="0" dirty="0"/>
              <a:t>,</a:t>
            </a:r>
          </a:p>
          <a:p>
            <a:pPr marL="12700" lvl="1" indent="0">
              <a:buFont typeface="Wingdings" charset="2"/>
              <a:buNone/>
            </a:pPr>
            <a:r>
              <a:rPr lang="en-GB" b="0" kern="0" dirty="0"/>
              <a:t> 	</a:t>
            </a:r>
            <a:r>
              <a:rPr lang="en-GB" b="0" kern="0" cap="small" dirty="0" err="1"/>
              <a:t>DistanceTo</a:t>
            </a:r>
            <a:r>
              <a:rPr lang="en-GB" b="0" kern="0" dirty="0"/>
              <a:t>(</a:t>
            </a:r>
            <a:r>
              <a:rPr lang="en-GB" b="0" i="1" kern="0" dirty="0"/>
              <a:t>n</a:t>
            </a:r>
            <a:r>
              <a:rPr lang="en-GB" b="0" kern="0" dirty="0"/>
              <a:t>) = 1 + min(</a:t>
            </a:r>
            <a:r>
              <a:rPr lang="en-GB" b="0" kern="0" cap="small" dirty="0" err="1"/>
              <a:t>DistanceTo</a:t>
            </a:r>
            <a:r>
              <a:rPr lang="en-GB" b="0" kern="0" dirty="0"/>
              <a:t>(</a:t>
            </a:r>
            <a:r>
              <a:rPr lang="en-GB" b="0" i="1" kern="0" dirty="0"/>
              <a:t>m</a:t>
            </a:r>
            <a:r>
              <a:rPr lang="en-GB" b="0" kern="0" dirty="0"/>
              <a:t>), </a:t>
            </a:r>
            <a:r>
              <a:rPr lang="en-GB" b="0" i="1" kern="0" dirty="0"/>
              <a:t>m</a:t>
            </a:r>
            <a:r>
              <a:rPr lang="en-GB" b="0" kern="0" dirty="0"/>
              <a:t> </a:t>
            </a:r>
            <a:r>
              <a:rPr lang="en-GB" b="0" kern="0" dirty="0">
                <a:sym typeface="Symbol" pitchFamily="18" charset="2"/>
              </a:rPr>
              <a:t></a:t>
            </a:r>
            <a:r>
              <a:rPr lang="en-GB" b="0" kern="0" dirty="0"/>
              <a:t> </a:t>
            </a:r>
            <a:r>
              <a:rPr lang="en-GB" b="0" i="1" kern="0" dirty="0"/>
              <a:t>M</a:t>
            </a:r>
            <a:r>
              <a:rPr lang="en-GB" b="0" kern="0" dirty="0"/>
              <a:t>)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590800" y="5334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638800" y="6172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/>
            <a:r>
              <a:rPr lang="en-US" sz="1200" b="0" i="1" dirty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876800" y="54864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562600" y="47244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248400" y="5334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400" b="0" i="1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</a:p>
        </p:txBody>
      </p:sp>
      <p:cxnSp>
        <p:nvCxnSpPr>
          <p:cNvPr id="13" name="Straight Connector 12"/>
          <p:cNvCxnSpPr>
            <a:stCxn id="13" idx="5"/>
            <a:endCxn id="14" idx="1"/>
          </p:cNvCxnSpPr>
          <p:nvPr/>
        </p:nvCxnSpPr>
        <p:spPr bwMode="auto">
          <a:xfrm rot="16200000" flipH="1">
            <a:off x="5925904" y="5011504"/>
            <a:ext cx="340192" cy="4163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>
            <a:stCxn id="12" idx="6"/>
            <a:endCxn id="14" idx="2"/>
          </p:cNvCxnSpPr>
          <p:nvPr/>
        </p:nvCxnSpPr>
        <p:spPr bwMode="auto">
          <a:xfrm flipV="1">
            <a:off x="5257800" y="5524500"/>
            <a:ext cx="9906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Connector 14"/>
          <p:cNvCxnSpPr>
            <a:endCxn id="14" idx="3"/>
          </p:cNvCxnSpPr>
          <p:nvPr/>
        </p:nvCxnSpPr>
        <p:spPr bwMode="auto">
          <a:xfrm rot="5400000" flipH="1" flipV="1">
            <a:off x="5867400" y="5735404"/>
            <a:ext cx="512996" cy="3605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>
            <a:stCxn id="10" idx="7"/>
          </p:cNvCxnSpPr>
          <p:nvPr/>
        </p:nvCxnSpPr>
        <p:spPr bwMode="auto">
          <a:xfrm rot="5400000" flipH="1" flipV="1">
            <a:off x="3030304" y="5143500"/>
            <a:ext cx="131996" cy="3605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6"/>
          </p:cNvCxnSpPr>
          <p:nvPr/>
        </p:nvCxnSpPr>
        <p:spPr bwMode="auto">
          <a:xfrm>
            <a:off x="2971800" y="5524500"/>
            <a:ext cx="990600" cy="38100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</p:cNvCxnSpPr>
          <p:nvPr/>
        </p:nvCxnSpPr>
        <p:spPr bwMode="auto">
          <a:xfrm rot="16200000" flipH="1">
            <a:off x="3030304" y="5544904"/>
            <a:ext cx="436796" cy="6653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0" y="4876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5950" y="5376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3800" y="59860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47244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54022" y="51816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0" y="609302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3831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7" grpId="0" build="p"/>
      <p:bldP spid="8" grpId="0" animBg="1"/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1" grpId="0"/>
      <p:bldP spid="2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a graph?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465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 = (V,E), where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275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 represents the set of vertices (nodes)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 represents the set of edges (links)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Edges may be directed or undirected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Both vertices and edges may contain additional information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182751" y="477692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82"/>
          <p:cNvCxnSpPr>
            <a:cxnSpLocks noChangeShapeType="1"/>
            <a:stCxn id="7" idx="0"/>
          </p:cNvCxnSpPr>
          <p:nvPr/>
        </p:nvCxnSpPr>
        <p:spPr bwMode="auto">
          <a:xfrm flipV="1">
            <a:off x="4335151" y="3940314"/>
            <a:ext cx="0" cy="8366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82"/>
          <p:cNvCxnSpPr>
            <a:cxnSpLocks noChangeShapeType="1"/>
            <a:stCxn id="7" idx="7"/>
          </p:cNvCxnSpPr>
          <p:nvPr/>
        </p:nvCxnSpPr>
        <p:spPr bwMode="auto">
          <a:xfrm flipV="1">
            <a:off x="4442914" y="4092715"/>
            <a:ext cx="501837" cy="728849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82"/>
          <p:cNvCxnSpPr>
            <a:cxnSpLocks noChangeShapeType="1"/>
            <a:stCxn id="7" idx="1"/>
          </p:cNvCxnSpPr>
          <p:nvPr/>
        </p:nvCxnSpPr>
        <p:spPr bwMode="auto">
          <a:xfrm flipH="1" flipV="1">
            <a:off x="3680915" y="4092715"/>
            <a:ext cx="546473" cy="728849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50678" y="468161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vertex (node)</a:t>
            </a:r>
          </a:p>
        </p:txBody>
      </p:sp>
      <p:cxnSp>
        <p:nvCxnSpPr>
          <p:cNvPr id="15" name="Straight Arrow Connector 82"/>
          <p:cNvCxnSpPr>
            <a:cxnSpLocks noChangeShapeType="1"/>
          </p:cNvCxnSpPr>
          <p:nvPr/>
        </p:nvCxnSpPr>
        <p:spPr bwMode="auto">
          <a:xfrm flipV="1">
            <a:off x="4335151" y="5083314"/>
            <a:ext cx="0" cy="8366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82"/>
          <p:cNvCxnSpPr>
            <a:cxnSpLocks noChangeShapeType="1"/>
            <a:endCxn id="7" idx="5"/>
          </p:cNvCxnSpPr>
          <p:nvPr/>
        </p:nvCxnSpPr>
        <p:spPr bwMode="auto">
          <a:xfrm flipH="1" flipV="1">
            <a:off x="4442914" y="5037090"/>
            <a:ext cx="546473" cy="88125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82"/>
          <p:cNvCxnSpPr>
            <a:cxnSpLocks noChangeShapeType="1"/>
            <a:endCxn id="7" idx="3"/>
          </p:cNvCxnSpPr>
          <p:nvPr/>
        </p:nvCxnSpPr>
        <p:spPr bwMode="auto">
          <a:xfrm flipV="1">
            <a:off x="3680915" y="5037090"/>
            <a:ext cx="546473" cy="88125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59925" y="4302204"/>
            <a:ext cx="155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edges (links)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53951" y="5159514"/>
            <a:ext cx="155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edges (links)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92351" y="3415536"/>
            <a:ext cx="214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outgoing (outbound) edges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2351" y="5769114"/>
            <a:ext cx="214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incoming (inbound) edges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03102" y="4230826"/>
            <a:ext cx="214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out-degree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26902" y="5181600"/>
            <a:ext cx="214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in-degree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68351" y="3394213"/>
            <a:ext cx="214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0000"/>
                </a:solidFill>
                <a:latin typeface="Gill Sans"/>
                <a:cs typeface="Gill Sans"/>
              </a:rPr>
              <a:t>outlinks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60102" y="6153090"/>
            <a:ext cx="214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inlinks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10160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4" grpId="0"/>
      <p:bldP spid="23" grpId="0"/>
      <p:bldP spid="24" grpId="0"/>
      <p:bldP spid="25" grpId="0"/>
      <p:bldP spid="26" grpId="0"/>
      <p:bldP spid="27" grpId="0"/>
      <p:bldP spid="28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-01-14_Surface_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5636" y="-1"/>
            <a:ext cx="10016836" cy="688657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Wikipedia (Wave)</a:t>
            </a:r>
          </a:p>
        </p:txBody>
      </p:sp>
    </p:spTree>
    <p:extLst>
      <p:ext uri="{BB962C8B-B14F-4D97-AF65-F5344CB8AC3E}">
        <p14:creationId xmlns:p14="http://schemas.microsoft.com/office/powerpoint/2010/main" val="3111694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905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3124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3048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981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676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3276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4267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572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791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724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8</a:t>
            </a: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624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605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2247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2019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3276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833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643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390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4000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824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924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595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5310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5252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5353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610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Visualizing Parallel BFS</a:t>
            </a:r>
          </a:p>
        </p:txBody>
      </p:sp>
    </p:spTree>
    <p:extLst>
      <p:ext uri="{BB962C8B-B14F-4D97-AF65-F5344CB8AC3E}">
        <p14:creationId xmlns:p14="http://schemas.microsoft.com/office/powerpoint/2010/main" val="132771705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From Intuition to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 representation: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Key: node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Value: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(distance from start), adjacency list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Initialization: for all nodes except for start node,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</a:t>
            </a:r>
            <a:r>
              <a:rPr lang="en-GB" sz="2000" dirty="0">
                <a:solidFill>
                  <a:srgbClr val="0070C0"/>
                </a:solidFill>
                <a:sym typeface="Symbol"/>
              </a:rPr>
              <a:t>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49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Mapper: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307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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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adjacency list: emit (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+ 1)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68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Sort/Shuffle: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499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Groups distances by reachable nodes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86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Reducer: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467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Selects minimum distance path for each reachable node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Additional bookkeeping needed to keep track of actual path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71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559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Preserving graph structure: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4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Problem: Where did the adjacency list go?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Solution: mapper emits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adjacency list) as well</a:t>
            </a:r>
          </a:p>
        </p:txBody>
      </p:sp>
      <p:sp>
        <p:nvSpPr>
          <p:cNvPr id="4" name="TextBox 3"/>
          <p:cNvSpPr txBox="1"/>
          <p:nvPr/>
        </p:nvSpPr>
        <p:spPr>
          <a:xfrm rot="20517061">
            <a:off x="5655488" y="4767590"/>
            <a:ext cx="261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Ugh! This is ugly!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Multiple Iterations Needed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266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MapReduce iteration advances the “frontier” by one 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647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Subsequent iterations include more reachable nodes as frontier expands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Multiple iterations are needed to explore entire graph</a:t>
            </a:r>
          </a:p>
        </p:txBody>
      </p:sp>
    </p:spTree>
    <p:extLst>
      <p:ext uri="{BB962C8B-B14F-4D97-AF65-F5344CB8AC3E}">
        <p14:creationId xmlns:p14="http://schemas.microsoft.com/office/powerpoint/2010/main" val="1960988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BFS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7924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map(id: Long, n: Node)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n) // emit graph structure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d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n.distance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(m &lt;-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n.adjacencyList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emit(m, d+1)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reduce(id: Long, objects: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[Object])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min = infinity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var m = null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(d &lt;- objects)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if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isNode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(d))    m &lt;- d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else if d &lt; min   min = d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m.distance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min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m)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85023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Stopping Criterion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many iterations are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needed in parallel BFS?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981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Convince yourself: when a node is first “discovered”,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we’ve found the shortest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649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does it have to do with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six degrees of separation?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888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Practicalities of MapReduce implementation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(equal edge weight)</a:t>
            </a:r>
          </a:p>
        </p:txBody>
      </p:sp>
    </p:spTree>
    <p:extLst>
      <p:ext uri="{BB962C8B-B14F-4D97-AF65-F5344CB8AC3E}">
        <p14:creationId xmlns:p14="http://schemas.microsoft.com/office/powerpoint/2010/main" val="1321978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7ACC5-56E4-4873-A1E7-716AE638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943373" cy="42391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329A1A-5F8A-4FE7-B75A-AEFF2B785CF2}"/>
              </a:ext>
            </a:extLst>
          </p:cNvPr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Frontier size during BFS traversal</a:t>
            </a:r>
          </a:p>
        </p:txBody>
      </p:sp>
    </p:spTree>
    <p:extLst>
      <p:ext uri="{BB962C8B-B14F-4D97-AF65-F5344CB8AC3E}">
        <p14:creationId xmlns:p14="http://schemas.microsoft.com/office/powerpoint/2010/main" val="391067034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37274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30416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267200" y="1593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8" name="Can 7"/>
          <p:cNvSpPr/>
          <p:nvPr/>
        </p:nvSpPr>
        <p:spPr bwMode="auto">
          <a:xfrm>
            <a:off x="4267200" y="5022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9" name="Straight Arrow Connector 8"/>
          <p:cNvCxnSpPr>
            <a:stCxn id="7" idx="3"/>
            <a:endCxn id="6" idx="0"/>
          </p:cNvCxnSpPr>
          <p:nvPr/>
        </p:nvCxnSpPr>
        <p:spPr bwMode="auto">
          <a:xfrm>
            <a:off x="4838700" y="23558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8" idx="1"/>
          </p:cNvCxnSpPr>
          <p:nvPr/>
        </p:nvCxnSpPr>
        <p:spPr bwMode="auto">
          <a:xfrm>
            <a:off x="4838700" y="43370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3"/>
            <a:endCxn id="6" idx="0"/>
          </p:cNvCxnSpPr>
          <p:nvPr/>
        </p:nvCxnSpPr>
        <p:spPr bwMode="auto">
          <a:xfrm rot="5400000" flipH="1">
            <a:off x="3467100" y="4413250"/>
            <a:ext cx="2743200" cy="12700"/>
          </a:xfrm>
          <a:prstGeom prst="bentConnector5">
            <a:avLst>
              <a:gd name="adj1" fmla="val -17696"/>
              <a:gd name="adj2" fmla="val 14390520"/>
              <a:gd name="adj3" fmla="val 11509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39624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Implementation Practicalities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64148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Comparison to Dijkstra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66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is more efficient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4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each step, only pursues edges from minimum-cost path inside frontier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78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explores all paths in parallel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59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Lots of “waste”</a:t>
            </a:r>
          </a:p>
          <a:p>
            <a:pPr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Useful work is only done at the “frontier”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86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Why can’t we do better using MapReduce?</a:t>
            </a:r>
          </a:p>
        </p:txBody>
      </p:sp>
    </p:spTree>
    <p:extLst>
      <p:ext uri="{BB962C8B-B14F-4D97-AF65-F5344CB8AC3E}">
        <p14:creationId xmlns:p14="http://schemas.microsoft.com/office/powerpoint/2010/main" val="1627006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Single Source: Weighted Edges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66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Now add positive weights to the edges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4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Simple change: add weight w for each edge in adjacency list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78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Simple change: add weight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w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for each edge in adjacency 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593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In mapper, emit (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d 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+ </a:t>
            </a:r>
            <a:r>
              <a:rPr lang="en-GB" sz="2000" b="0" i="1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w</a:t>
            </a:r>
            <a:r>
              <a:rPr lang="en-GB" sz="2000" b="0" i="1" baseline="-2500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p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) instead of (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+ 1) for each node 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86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That’s it?</a:t>
            </a:r>
          </a:p>
        </p:txBody>
      </p:sp>
    </p:spTree>
    <p:extLst>
      <p:ext uri="{BB962C8B-B14F-4D97-AF65-F5344CB8AC3E}">
        <p14:creationId xmlns:p14="http://schemas.microsoft.com/office/powerpoint/2010/main" val="1743170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Examples of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67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Hyperlink structure of the web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Physical structure of computers on the Internet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Interstate highway system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Social networks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6091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We’re mostly interested in sparse graphs!</a:t>
            </a:r>
          </a:p>
        </p:txBody>
      </p:sp>
    </p:spTree>
    <p:extLst>
      <p:ext uri="{BB962C8B-B14F-4D97-AF65-F5344CB8AC3E}">
        <p14:creationId xmlns:p14="http://schemas.microsoft.com/office/powerpoint/2010/main" val="853989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517061">
            <a:off x="5752277" y="4287094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Not true!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many iterations are needed in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parallel BFS?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Stopping Criterion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342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Convince yourself: when a node is first “discovered”,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we’ve found the shortest path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(positive edge weight)</a:t>
            </a:r>
          </a:p>
        </p:txBody>
      </p:sp>
    </p:spTree>
    <p:extLst>
      <p:ext uri="{BB962C8B-B14F-4D97-AF65-F5344CB8AC3E}">
        <p14:creationId xmlns:p14="http://schemas.microsoft.com/office/powerpoint/2010/main" val="1798569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rc 44"/>
          <p:cNvSpPr/>
          <p:nvPr/>
        </p:nvSpPr>
        <p:spPr>
          <a:xfrm rot="1144159">
            <a:off x="-281879" y="2689921"/>
            <a:ext cx="2971800" cy="2971800"/>
          </a:xfrm>
          <a:prstGeom prst="arc">
            <a:avLst/>
          </a:prstGeom>
          <a:noFill/>
          <a:ln w="254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Arrow Connector 77"/>
          <p:cNvCxnSpPr>
            <a:cxnSpLocks noChangeShapeType="1"/>
            <a:endCxn id="53" idx="2"/>
          </p:cNvCxnSpPr>
          <p:nvPr/>
        </p:nvCxnSpPr>
        <p:spPr bwMode="auto">
          <a:xfrm>
            <a:off x="1066800" y="3886200"/>
            <a:ext cx="990600" cy="120521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7" name="Straight Arrow Connector 77"/>
          <p:cNvCxnSpPr>
            <a:cxnSpLocks noChangeShapeType="1"/>
          </p:cNvCxnSpPr>
          <p:nvPr/>
        </p:nvCxnSpPr>
        <p:spPr bwMode="auto">
          <a:xfrm flipV="1">
            <a:off x="2362200" y="3962400"/>
            <a:ext cx="914400" cy="76200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8" name="Straight Arrow Connector 77"/>
          <p:cNvCxnSpPr>
            <a:cxnSpLocks noChangeShapeType="1"/>
            <a:endCxn id="52" idx="5"/>
          </p:cNvCxnSpPr>
          <p:nvPr/>
        </p:nvCxnSpPr>
        <p:spPr bwMode="auto">
          <a:xfrm rot="10800000">
            <a:off x="2609382" y="3447582"/>
            <a:ext cx="743418" cy="36241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9" name="Straight Arrow Connector 77"/>
          <p:cNvCxnSpPr>
            <a:cxnSpLocks noChangeShapeType="1"/>
          </p:cNvCxnSpPr>
          <p:nvPr/>
        </p:nvCxnSpPr>
        <p:spPr bwMode="auto">
          <a:xfrm rot="5400000" flipH="1" flipV="1">
            <a:off x="2171701" y="3619502"/>
            <a:ext cx="380998" cy="152399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arrow" w="med" len="med"/>
          </a:ln>
        </p:spPr>
      </p:cxnSp>
      <p:sp>
        <p:nvSpPr>
          <p:cNvPr id="50" name="Oval 49"/>
          <p:cNvSpPr/>
          <p:nvPr/>
        </p:nvSpPr>
        <p:spPr bwMode="auto">
          <a:xfrm>
            <a:off x="838200" y="36576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" y="39140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273559" y="31117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7400" y="38100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76600" y="37213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68774" y="41910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4556" y="40664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42022" y="3228201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81200" y="269480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search frontier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4997048" y="2514600"/>
            <a:ext cx="3537352" cy="2423040"/>
            <a:chOff x="4997048" y="2514600"/>
            <a:chExt cx="3537352" cy="2423040"/>
          </a:xfrm>
        </p:grpSpPr>
        <p:cxnSp>
          <p:nvCxnSpPr>
            <p:cNvPr id="95" name="Straight Arrow Connector 77"/>
            <p:cNvCxnSpPr>
              <a:cxnSpLocks noChangeShapeType="1"/>
            </p:cNvCxnSpPr>
            <p:nvPr/>
          </p:nvCxnSpPr>
          <p:spPr bwMode="auto">
            <a:xfrm>
              <a:off x="6858000" y="2755641"/>
              <a:ext cx="533400" cy="762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Straight Arrow Connector 77"/>
            <p:cNvCxnSpPr>
              <a:cxnSpLocks noChangeShapeType="1"/>
            </p:cNvCxnSpPr>
            <p:nvPr/>
          </p:nvCxnSpPr>
          <p:spPr bwMode="auto">
            <a:xfrm>
              <a:off x="7696200" y="2908041"/>
              <a:ext cx="457200" cy="2286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248400" y="2831841"/>
              <a:ext cx="304800" cy="3048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8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6337042" y="3320921"/>
              <a:ext cx="444758" cy="272921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9" name="Straight Arrow Connector 77"/>
            <p:cNvCxnSpPr>
              <a:cxnSpLocks noChangeShapeType="1"/>
            </p:cNvCxnSpPr>
            <p:nvPr/>
          </p:nvCxnSpPr>
          <p:spPr bwMode="auto">
            <a:xfrm rot="16200000" flipV="1">
              <a:off x="6920902" y="3885344"/>
              <a:ext cx="426177" cy="21001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00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6705600" y="4432041"/>
              <a:ext cx="457200" cy="139959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1" name="Oval 100"/>
            <p:cNvSpPr/>
            <p:nvPr/>
          </p:nvSpPr>
          <p:spPr bwMode="auto">
            <a:xfrm>
              <a:off x="5257800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54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02" name="Straight Arrow Connector 77"/>
            <p:cNvCxnSpPr>
              <a:cxnSpLocks noChangeShapeType="1"/>
            </p:cNvCxnSpPr>
            <p:nvPr/>
          </p:nvCxnSpPr>
          <p:spPr bwMode="auto">
            <a:xfrm rot="16200000" flipH="1">
              <a:off x="5486400" y="38986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5562600" y="3212841"/>
              <a:ext cx="3417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7048" y="36216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638800" y="41148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943600" y="3048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324600" y="4419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150359" y="41272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693159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540759" y="2514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378959" y="26794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8140959" y="3039105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13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5638800" y="33652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14" name="Straight Arrow Connector 77"/>
            <p:cNvCxnSpPr>
              <a:cxnSpLocks noChangeShapeType="1"/>
            </p:cNvCxnSpPr>
            <p:nvPr/>
          </p:nvCxnSpPr>
          <p:spPr bwMode="auto">
            <a:xfrm>
              <a:off x="6019800" y="4419600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15" name="TextBox 114"/>
            <p:cNvSpPr txBox="1"/>
            <p:nvPr/>
          </p:nvSpPr>
          <p:spPr>
            <a:xfrm>
              <a:off x="5638800" y="44598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97248" y="46606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11648" y="42034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054448" y="34692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91200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49648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43800" y="3012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153400" y="3393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/>
            <p:cNvSpPr txBox="1">
              <a:spLocks noChangeArrowheads="1"/>
            </p:cNvSpPr>
            <p:nvPr/>
          </p:nvSpPr>
          <p:spPr bwMode="auto">
            <a:xfrm>
              <a:off x="5410200" y="38656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5985186" y="44320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5" name="TextBox 124"/>
            <p:cNvSpPr txBox="1">
              <a:spLocks noChangeArrowheads="1"/>
            </p:cNvSpPr>
            <p:nvPr/>
          </p:nvSpPr>
          <p:spPr bwMode="auto">
            <a:xfrm>
              <a:off x="6747186" y="4279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6" name="TextBox 125"/>
            <p:cNvSpPr txBox="1">
              <a:spLocks noChangeArrowheads="1"/>
            </p:cNvSpPr>
            <p:nvPr/>
          </p:nvSpPr>
          <p:spPr bwMode="auto">
            <a:xfrm>
              <a:off x="6934200" y="3898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6324600" y="34084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6213786" y="2755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9" name="TextBox 128"/>
            <p:cNvSpPr txBox="1">
              <a:spLocks noChangeArrowheads="1"/>
            </p:cNvSpPr>
            <p:nvPr/>
          </p:nvSpPr>
          <p:spPr bwMode="auto">
            <a:xfrm>
              <a:off x="7010400" y="25702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7848600" y="27988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Additional Complexities</a:t>
            </a:r>
          </a:p>
        </p:txBody>
      </p:sp>
    </p:spTree>
    <p:extLst>
      <p:ext uri="{BB962C8B-B14F-4D97-AF65-F5344CB8AC3E}">
        <p14:creationId xmlns:p14="http://schemas.microsoft.com/office/powerpoint/2010/main" val="3066533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, object, outdoor, light&#10;&#10;Description automatically generated">
            <a:extLst>
              <a:ext uri="{FF2B5EF4-FFF2-40B4-BE49-F238E27FC236}">
                <a16:creationId xmlns:a16="http://schemas.microsoft.com/office/drawing/2014/main" id="{AD73A467-B66E-43A4-B894-4D9B71A41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5406EA-0F96-4F13-B78E-BF0512FA7B37}"/>
              </a:ext>
            </a:extLst>
          </p:cNvPr>
          <p:cNvSpPr/>
          <p:nvPr/>
        </p:nvSpPr>
        <p:spPr>
          <a:xfrm>
            <a:off x="762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latin typeface="Arial" panose="020B0604020202020204" pitchFamily="34" charset="0"/>
              </a:rPr>
              <a:t>Partial map of the Internet based on the </a:t>
            </a:r>
            <a:br>
              <a:rPr lang="en-US" b="0" dirty="0">
                <a:latin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</a:rPr>
              <a:t>January 15, 2005 data found on </a:t>
            </a:r>
            <a:r>
              <a:rPr lang="en-US" b="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opte.org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9604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Representing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67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57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Edge lists</a:t>
            </a:r>
          </a:p>
        </p:txBody>
      </p:sp>
    </p:spTree>
    <p:extLst>
      <p:ext uri="{BB962C8B-B14F-4D97-AF65-F5344CB8AC3E}">
        <p14:creationId xmlns:p14="http://schemas.microsoft.com/office/powerpoint/2010/main" val="3170548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53197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7866" name="Oval 7"/>
          <p:cNvSpPr>
            <a:spLocks noChangeArrowheads="1"/>
          </p:cNvSpPr>
          <p:nvPr/>
        </p:nvSpPr>
        <p:spPr bwMode="auto">
          <a:xfrm>
            <a:off x="5334000" y="34290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77867" name="Oval 10"/>
          <p:cNvSpPr>
            <a:spLocks noChangeArrowheads="1"/>
          </p:cNvSpPr>
          <p:nvPr/>
        </p:nvSpPr>
        <p:spPr bwMode="auto">
          <a:xfrm>
            <a:off x="6781800" y="2743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77868" name="Oval 11"/>
          <p:cNvSpPr>
            <a:spLocks noChangeArrowheads="1"/>
          </p:cNvSpPr>
          <p:nvPr/>
        </p:nvSpPr>
        <p:spPr bwMode="auto">
          <a:xfrm>
            <a:off x="7924800" y="3886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77869" name="Oval 12"/>
          <p:cNvSpPr>
            <a:spLocks noChangeArrowheads="1"/>
          </p:cNvSpPr>
          <p:nvPr/>
        </p:nvSpPr>
        <p:spPr bwMode="auto">
          <a:xfrm>
            <a:off x="6324600" y="5105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4</a:t>
            </a:r>
          </a:p>
        </p:txBody>
      </p:sp>
      <p:cxnSp>
        <p:nvCxnSpPr>
          <p:cNvPr id="77870" name="Curved Connector 14"/>
          <p:cNvCxnSpPr>
            <a:cxnSpLocks noChangeShapeType="1"/>
            <a:stCxn id="77866" idx="0"/>
            <a:endCxn id="77867" idx="2"/>
          </p:cNvCxnSpPr>
          <p:nvPr/>
        </p:nvCxnSpPr>
        <p:spPr bwMode="auto">
          <a:xfrm rot="5400000" flipH="1" flipV="1">
            <a:off x="5981700" y="26289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1" name="Curved Connector 14"/>
          <p:cNvCxnSpPr>
            <a:cxnSpLocks noChangeShapeType="1"/>
            <a:stCxn id="77866" idx="4"/>
            <a:endCxn id="77869" idx="2"/>
          </p:cNvCxnSpPr>
          <p:nvPr/>
        </p:nvCxnSpPr>
        <p:spPr bwMode="auto">
          <a:xfrm rot="16200000" flipH="1">
            <a:off x="5257800" y="43053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2" name="Curved Connector 14"/>
          <p:cNvCxnSpPr>
            <a:cxnSpLocks noChangeShapeType="1"/>
            <a:stCxn id="77867" idx="4"/>
            <a:endCxn id="77866" idx="6"/>
          </p:cNvCxnSpPr>
          <p:nvPr/>
        </p:nvCxnSpPr>
        <p:spPr bwMode="auto">
          <a:xfrm rot="5400000">
            <a:off x="6248400" y="28956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3" name="Curved Connector 14"/>
          <p:cNvCxnSpPr>
            <a:cxnSpLocks noChangeShapeType="1"/>
            <a:stCxn id="77867" idx="6"/>
            <a:endCxn id="77868" idx="0"/>
          </p:cNvCxnSpPr>
          <p:nvPr/>
        </p:nvCxnSpPr>
        <p:spPr bwMode="auto">
          <a:xfrm>
            <a:off x="7315200" y="3009900"/>
            <a:ext cx="876300" cy="8763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4" name="Curved Connector 14"/>
          <p:cNvCxnSpPr>
            <a:cxnSpLocks noChangeShapeType="1"/>
            <a:stCxn id="77867" idx="6"/>
            <a:endCxn id="77869" idx="6"/>
          </p:cNvCxnSpPr>
          <p:nvPr/>
        </p:nvCxnSpPr>
        <p:spPr bwMode="auto">
          <a:xfrm flipH="1">
            <a:off x="6858000" y="3009900"/>
            <a:ext cx="457200" cy="2362200"/>
          </a:xfrm>
          <a:prstGeom prst="curvedConnector3">
            <a:avLst>
              <a:gd name="adj1" fmla="val -50000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5" name="Curved Connector 14"/>
          <p:cNvCxnSpPr>
            <a:cxnSpLocks noChangeShapeType="1"/>
            <a:stCxn id="77868" idx="3"/>
            <a:endCxn id="77866" idx="5"/>
          </p:cNvCxnSpPr>
          <p:nvPr/>
        </p:nvCxnSpPr>
        <p:spPr bwMode="auto">
          <a:xfrm rot="5400000" flipH="1">
            <a:off x="6667501" y="3006725"/>
            <a:ext cx="457200" cy="2212975"/>
          </a:xfrm>
          <a:prstGeom prst="curvedConnector3">
            <a:avLst>
              <a:gd name="adj1" fmla="val -67088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6" name="Curved Connector 14"/>
          <p:cNvCxnSpPr>
            <a:cxnSpLocks noChangeShapeType="1"/>
            <a:stCxn id="77869" idx="0"/>
            <a:endCxn id="77866" idx="6"/>
          </p:cNvCxnSpPr>
          <p:nvPr/>
        </p:nvCxnSpPr>
        <p:spPr bwMode="auto">
          <a:xfrm rot="16200000" flipV="1">
            <a:off x="5524500" y="40386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7" name="Curved Connector 14"/>
          <p:cNvCxnSpPr>
            <a:cxnSpLocks noChangeShapeType="1"/>
            <a:stCxn id="77869" idx="6"/>
            <a:endCxn id="77868" idx="4"/>
          </p:cNvCxnSpPr>
          <p:nvPr/>
        </p:nvCxnSpPr>
        <p:spPr bwMode="auto">
          <a:xfrm flipV="1">
            <a:off x="6858000" y="4419600"/>
            <a:ext cx="1333500" cy="9525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Matrices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Represent a graph as 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x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square matrix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75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|V|</a:t>
            </a:r>
          </a:p>
          <a:p>
            <a:pPr lvl="0" algn="ctr">
              <a:defRPr/>
            </a:pP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i="1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ij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1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iff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 edge from vertex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to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06745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6" grpId="0" animBg="1"/>
      <p:bldP spid="77867" grpId="0" animBg="1"/>
      <p:bldP spid="77868" grpId="0" animBg="1"/>
      <p:bldP spid="77869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Matrices: Critique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Amenable to mathematical manipulation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Intuitive iteration over rows and columns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32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Lots of wasted space (for sparse matrices)</a:t>
            </a:r>
          </a:p>
        </p:txBody>
      </p:sp>
    </p:spTree>
    <p:extLst>
      <p:ext uri="{BB962C8B-B14F-4D97-AF65-F5344CB8AC3E}">
        <p14:creationId xmlns:p14="http://schemas.microsoft.com/office/powerpoint/2010/main" val="2797152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14" name="TextBox 5"/>
          <p:cNvSpPr txBox="1">
            <a:spLocks noChangeArrowheads="1"/>
          </p:cNvSpPr>
          <p:nvPr/>
        </p:nvSpPr>
        <p:spPr bwMode="auto">
          <a:xfrm>
            <a:off x="5711825" y="3505200"/>
            <a:ext cx="13304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1: 2, 4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2: 1, 3, 4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3: 1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4: 1, 3</a:t>
            </a:r>
          </a:p>
        </p:txBody>
      </p:sp>
      <p:sp>
        <p:nvSpPr>
          <p:cNvPr id="79915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/>
              <a:cs typeface="Gill Sans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20717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1067221">
            <a:off x="5806803" y="5654652"/>
            <a:ext cx="288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Wait, where have we</a:t>
            </a:r>
            <a:b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 seen this before?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Take adjacency matrix… and throw away all the zeros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E8786-D2C6-4F1E-B7F4-6D497783DBAD}"/>
              </a:ext>
            </a:extLst>
          </p:cNvPr>
          <p:cNvGrpSpPr/>
          <p:nvPr/>
        </p:nvGrpSpPr>
        <p:grpSpPr>
          <a:xfrm>
            <a:off x="6906956" y="2286000"/>
            <a:ext cx="1808747" cy="1676400"/>
            <a:chOff x="5334000" y="2743200"/>
            <a:chExt cx="3124200" cy="2895600"/>
          </a:xfrm>
        </p:grpSpPr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A2A8271-B76C-4BD3-9F45-881A71EFC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3429000"/>
              <a:ext cx="5334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4D2AC251-162C-4ED2-B471-370FB8F8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743200"/>
              <a:ext cx="5334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AE8DFB8-AB73-4463-A436-4A2113E49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3886200"/>
              <a:ext cx="5334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8D9A42EC-8552-43C5-AB39-53AA6EC8D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5105400"/>
              <a:ext cx="5334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ill Sans"/>
                  <a:cs typeface="Gill Sans"/>
                </a:rPr>
                <a:t>4</a:t>
              </a: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572BA3A4-14BF-4AED-9FA1-5E7C81CC8376}"/>
                </a:ext>
              </a:extLst>
            </p:cNvPr>
            <p:cNvCxnSpPr>
              <a:cxnSpLocks noChangeShapeType="1"/>
              <a:stCxn id="11" idx="0"/>
              <a:endCxn id="12" idx="2"/>
            </p:cNvCxnSpPr>
            <p:nvPr/>
          </p:nvCxnSpPr>
          <p:spPr bwMode="auto">
            <a:xfrm rot="5400000" flipH="1" flipV="1">
              <a:off x="5981700" y="2628900"/>
              <a:ext cx="419100" cy="1181100"/>
            </a:xfrm>
            <a:prstGeom prst="curvedConnector2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4">
              <a:extLst>
                <a:ext uri="{FF2B5EF4-FFF2-40B4-BE49-F238E27FC236}">
                  <a16:creationId xmlns:a16="http://schemas.microsoft.com/office/drawing/2014/main" id="{34E98606-D3A3-498B-9126-85C70DDC3E32}"/>
                </a:ext>
              </a:extLst>
            </p:cNvPr>
            <p:cNvCxnSpPr>
              <a:cxnSpLocks noChangeShapeType="1"/>
              <a:stCxn id="11" idx="4"/>
              <a:endCxn id="14" idx="2"/>
            </p:cNvCxnSpPr>
            <p:nvPr/>
          </p:nvCxnSpPr>
          <p:spPr bwMode="auto">
            <a:xfrm rot="16200000" flipH="1">
              <a:off x="5257800" y="4305300"/>
              <a:ext cx="1409700" cy="723900"/>
            </a:xfrm>
            <a:prstGeom prst="curvedConnector2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4">
              <a:extLst>
                <a:ext uri="{FF2B5EF4-FFF2-40B4-BE49-F238E27FC236}">
                  <a16:creationId xmlns:a16="http://schemas.microsoft.com/office/drawing/2014/main" id="{864457F4-7DC2-40B4-9F81-A1C83FD80CAD}"/>
                </a:ext>
              </a:extLst>
            </p:cNvPr>
            <p:cNvCxnSpPr>
              <a:cxnSpLocks noChangeShapeType="1"/>
              <a:stCxn id="12" idx="4"/>
              <a:endCxn id="11" idx="6"/>
            </p:cNvCxnSpPr>
            <p:nvPr/>
          </p:nvCxnSpPr>
          <p:spPr bwMode="auto">
            <a:xfrm rot="5400000">
              <a:off x="6248400" y="2895600"/>
              <a:ext cx="419100" cy="1181100"/>
            </a:xfrm>
            <a:prstGeom prst="curvedConnector2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4">
              <a:extLst>
                <a:ext uri="{FF2B5EF4-FFF2-40B4-BE49-F238E27FC236}">
                  <a16:creationId xmlns:a16="http://schemas.microsoft.com/office/drawing/2014/main" id="{0A54D573-6A7A-4360-8C2F-67DD7E6831F1}"/>
                </a:ext>
              </a:extLst>
            </p:cNvPr>
            <p:cNvCxnSpPr>
              <a:cxnSpLocks noChangeShapeType="1"/>
              <a:stCxn id="12" idx="6"/>
              <a:endCxn id="13" idx="0"/>
            </p:cNvCxnSpPr>
            <p:nvPr/>
          </p:nvCxnSpPr>
          <p:spPr bwMode="auto">
            <a:xfrm>
              <a:off x="7315200" y="3009900"/>
              <a:ext cx="876300" cy="876300"/>
            </a:xfrm>
            <a:prstGeom prst="curvedConnector2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4">
              <a:extLst>
                <a:ext uri="{FF2B5EF4-FFF2-40B4-BE49-F238E27FC236}">
                  <a16:creationId xmlns:a16="http://schemas.microsoft.com/office/drawing/2014/main" id="{02482E05-6C89-4518-95AF-0EC5E161E673}"/>
                </a:ext>
              </a:extLst>
            </p:cNvPr>
            <p:cNvCxnSpPr>
              <a:cxnSpLocks noChangeShapeType="1"/>
              <a:stCxn id="12" idx="6"/>
              <a:endCxn id="14" idx="6"/>
            </p:cNvCxnSpPr>
            <p:nvPr/>
          </p:nvCxnSpPr>
          <p:spPr bwMode="auto">
            <a:xfrm flipH="1">
              <a:off x="6858000" y="3009900"/>
              <a:ext cx="457200" cy="2362200"/>
            </a:xfrm>
            <a:prstGeom prst="curvedConnector3">
              <a:avLst>
                <a:gd name="adj1" fmla="val -50000"/>
              </a:avLst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urved Connector 14">
              <a:extLst>
                <a:ext uri="{FF2B5EF4-FFF2-40B4-BE49-F238E27FC236}">
                  <a16:creationId xmlns:a16="http://schemas.microsoft.com/office/drawing/2014/main" id="{133EA699-D5C1-40B5-A994-C78ECE5D9A33}"/>
                </a:ext>
              </a:extLst>
            </p:cNvPr>
            <p:cNvCxnSpPr>
              <a:cxnSpLocks noChangeShapeType="1"/>
              <a:stCxn id="13" idx="3"/>
              <a:endCxn id="11" idx="5"/>
            </p:cNvCxnSpPr>
            <p:nvPr/>
          </p:nvCxnSpPr>
          <p:spPr bwMode="auto">
            <a:xfrm rot="5400000" flipH="1">
              <a:off x="6667501" y="3006725"/>
              <a:ext cx="457200" cy="2212975"/>
            </a:xfrm>
            <a:prstGeom prst="curvedConnector3">
              <a:avLst>
                <a:gd name="adj1" fmla="val -67088"/>
              </a:avLst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14">
              <a:extLst>
                <a:ext uri="{FF2B5EF4-FFF2-40B4-BE49-F238E27FC236}">
                  <a16:creationId xmlns:a16="http://schemas.microsoft.com/office/drawing/2014/main" id="{FC86575E-D848-48FE-B642-F08A247F31B1}"/>
                </a:ext>
              </a:extLst>
            </p:cNvPr>
            <p:cNvCxnSpPr>
              <a:cxnSpLocks noChangeShapeType="1"/>
              <a:stCxn id="14" idx="0"/>
              <a:endCxn id="11" idx="6"/>
            </p:cNvCxnSpPr>
            <p:nvPr/>
          </p:nvCxnSpPr>
          <p:spPr bwMode="auto">
            <a:xfrm rot="16200000" flipV="1">
              <a:off x="5524500" y="4038600"/>
              <a:ext cx="1409700" cy="723900"/>
            </a:xfrm>
            <a:prstGeom prst="curvedConnector2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14">
              <a:extLst>
                <a:ext uri="{FF2B5EF4-FFF2-40B4-BE49-F238E27FC236}">
                  <a16:creationId xmlns:a16="http://schemas.microsoft.com/office/drawing/2014/main" id="{3A36FFE1-6795-4A3B-9A70-517320D22A3E}"/>
                </a:ext>
              </a:extLst>
            </p:cNvPr>
            <p:cNvCxnSpPr>
              <a:cxnSpLocks noChangeShapeType="1"/>
              <a:stCxn id="14" idx="6"/>
              <a:endCxn id="13" idx="4"/>
            </p:cNvCxnSpPr>
            <p:nvPr/>
          </p:nvCxnSpPr>
          <p:spPr bwMode="auto">
            <a:xfrm flipV="1">
              <a:off x="6858000" y="4419600"/>
              <a:ext cx="1333500" cy="952500"/>
            </a:xfrm>
            <a:prstGeom prst="curvedConnector2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1994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 animBg="1"/>
      <p:bldP spid="8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49881</TotalTime>
  <Words>1457</Words>
  <Application>Microsoft Office PowerPoint</Application>
  <PresentationFormat>On-screen Show (4:3)</PresentationFormat>
  <Paragraphs>451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Andale Mono</vt:lpstr>
      <vt:lpstr>Arial</vt:lpstr>
      <vt:lpstr>Arial Black</vt:lpstr>
      <vt:lpstr>Calibri</vt:lpstr>
      <vt:lpstr>Gill Sans</vt:lpstr>
      <vt:lpstr>Helvetica Neue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Ali Abedi</cp:lastModifiedBy>
  <cp:revision>9133</cp:revision>
  <cp:lastPrinted>2018-02-01T02:40:25Z</cp:lastPrinted>
  <dcterms:created xsi:type="dcterms:W3CDTF">2012-08-31T06:36:49Z</dcterms:created>
  <dcterms:modified xsi:type="dcterms:W3CDTF">2019-10-03T03:30:24Z</dcterms:modified>
  <cp:category/>
</cp:coreProperties>
</file>