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54"/>
  </p:notesMasterIdLst>
  <p:handoutMasterIdLst>
    <p:handoutMasterId r:id="rId55"/>
  </p:handoutMasterIdLst>
  <p:sldIdLst>
    <p:sldId id="1075" r:id="rId3"/>
    <p:sldId id="1017" r:id="rId4"/>
    <p:sldId id="486" r:id="rId5"/>
    <p:sldId id="490" r:id="rId6"/>
    <p:sldId id="491" r:id="rId7"/>
    <p:sldId id="487" r:id="rId8"/>
    <p:sldId id="520" r:id="rId9"/>
    <p:sldId id="521" r:id="rId10"/>
    <p:sldId id="522" r:id="rId11"/>
    <p:sldId id="398" r:id="rId12"/>
    <p:sldId id="492" r:id="rId13"/>
    <p:sldId id="400" r:id="rId14"/>
    <p:sldId id="493" r:id="rId15"/>
    <p:sldId id="517" r:id="rId16"/>
    <p:sldId id="457" r:id="rId17"/>
    <p:sldId id="497" r:id="rId18"/>
    <p:sldId id="523" r:id="rId19"/>
    <p:sldId id="524" r:id="rId20"/>
    <p:sldId id="526" r:id="rId21"/>
    <p:sldId id="525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41" r:id="rId30"/>
    <p:sldId id="473" r:id="rId31"/>
    <p:sldId id="414" r:id="rId32"/>
    <p:sldId id="1076" r:id="rId33"/>
    <p:sldId id="1065" r:id="rId34"/>
    <p:sldId id="1053" r:id="rId35"/>
    <p:sldId id="982" r:id="rId36"/>
    <p:sldId id="983" r:id="rId37"/>
    <p:sldId id="1074" r:id="rId38"/>
    <p:sldId id="1015" r:id="rId39"/>
    <p:sldId id="985" r:id="rId40"/>
    <p:sldId id="1030" r:id="rId41"/>
    <p:sldId id="1052" r:id="rId42"/>
    <p:sldId id="1069" r:id="rId43"/>
    <p:sldId id="1066" r:id="rId44"/>
    <p:sldId id="1067" r:id="rId45"/>
    <p:sldId id="1062" r:id="rId46"/>
    <p:sldId id="1044" r:id="rId47"/>
    <p:sldId id="1045" r:id="rId48"/>
    <p:sldId id="1046" r:id="rId49"/>
    <p:sldId id="1047" r:id="rId50"/>
    <p:sldId id="1048" r:id="rId51"/>
    <p:sldId id="1049" r:id="rId52"/>
    <p:sldId id="1042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75202" autoAdjust="0"/>
  </p:normalViewPr>
  <p:slideViewPr>
    <p:cSldViewPr>
      <p:cViewPr varScale="1">
        <p:scale>
          <a:sx n="88" d="100"/>
          <a:sy n="88" d="100"/>
        </p:scale>
        <p:origin x="63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3A3AB-E2B9-4711-B3C3-343C0AB793A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51E37-BA15-4492-958A-8A62BD977DB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2ADB0-D2C6-4326-9750-F8821BE8A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2ADB0-D2C6-4326-9750-F8821BE8A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C4BD8-5441-4A00-8AFB-05388881054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613DA-2E0B-4D40-AE1F-92ED72F3482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6D52E-6C3D-4546-8084-3DC92E5CB30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78E39-CCE0-4D56-B3FA-C3B3C9BC23B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FD72F5-A40B-4E7E-BE38-13E443326DE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3B960-C736-48FB-B1B5-C0804FEA659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31CB-F6D8-4C9C-8AD2-F11E7A017213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278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5C43AE-87DA-49B4-B11E-D0F5C7753E71}" type="datetime1">
              <a:rPr lang="en-US" smtClean="0"/>
              <a:t>10/7/2019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8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4E4-4853-4C95-A0DE-97E33F8D7EEE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9636-1A9E-497E-8F7F-D4E4779A2542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2C3DFE01-8F0F-4016-BC00-DF352FB59658}" type="datetime1">
              <a:rPr lang="en-US" smtClean="0"/>
              <a:t>10/7/2019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  <a:prstGeom prst="rect">
            <a:avLst/>
          </a:prstGeo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2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3F5A6D-58C6-4C8C-8353-45BAD57DC50F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766-64A5-4A9F-AAD5-065FCE69C63C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901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1543-90A7-4539-8535-F05434E9254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2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7DBC-0985-4678-810E-37CAC603A8FD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E0D-DFCE-496F-9D9F-16828CE1AA00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7833-6869-49DB-B6EF-898710ED59FB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4D77-E797-4566-9895-5B3F5137829C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6C8C-46CD-4E49-92C7-13C83BAF4310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17E7D62-7B26-4ED2-9A10-B2707C473A81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anford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hyperlink" Target="http://www.stanford.ed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4: Analyzing Graphs (2/2)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8,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D9278D-F399-4761-A84C-FA066D014EBA}"/>
              </a:ext>
            </a:extLst>
          </p:cNvPr>
          <p:cNvSpPr/>
          <p:nvPr/>
        </p:nvSpPr>
        <p:spPr>
          <a:xfrm>
            <a:off x="899176" y="5507737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Thanks to Jure </a:t>
            </a:r>
            <a:r>
              <a:rPr lang="en-CA" dirty="0" err="1">
                <a:solidFill>
                  <a:schemeClr val="bg1"/>
                </a:solidFill>
              </a:rPr>
              <a:t>Leskovec</a:t>
            </a:r>
            <a:r>
              <a:rPr lang="en-CA" dirty="0">
                <a:solidFill>
                  <a:schemeClr val="bg1"/>
                </a:solidFill>
              </a:rPr>
              <a:t>, Anand Rajaraman, Jeff Ullman (Stanford University)</a:t>
            </a:r>
          </a:p>
        </p:txBody>
      </p:sp>
    </p:spTree>
    <p:extLst>
      <p:ext uri="{BB962C8B-B14F-4D97-AF65-F5344CB8AC3E}">
        <p14:creationId xmlns:p14="http://schemas.microsoft.com/office/powerpoint/2010/main" val="7364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Simple Recursive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kumimoji="0" 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/3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 “vote” from an important page is worth more</a:t>
            </a:r>
          </a:p>
          <a:p>
            <a:r>
              <a:rPr lang="en-US" b="1" dirty="0">
                <a:solidFill>
                  <a:srgbClr val="0000FF"/>
                </a:solidFill>
              </a:rPr>
              <a:t>A page is important if it is pointed to by other important pages</a:t>
            </a:r>
          </a:p>
          <a:p>
            <a:r>
              <a:rPr lang="en-US" b="1" dirty="0"/>
              <a:t>Define a “rank”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/>
              <a:t> for page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54238" y="44846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634680" imgH="431640" progId="Equation.3">
                  <p:embed/>
                </p:oleObj>
              </mc:Choice>
              <mc:Fallback>
                <p:oleObj name="Equation" r:id="rId3" imgW="634680" imgH="43164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484688"/>
                        <a:ext cx="2111375" cy="143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72250" y="1905000"/>
            <a:ext cx="2495550" cy="2900065"/>
            <a:chOff x="6572250" y="1905000"/>
            <a:chExt cx="2495550" cy="2900065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28" idx="6"/>
              <a:endCxn id="2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00800" y="49530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“Flow” equations: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… out-degree of node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𝒊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3 equations, 3 unknowns,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factor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Gaussian elimination method works for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small examples, but we need a better method for large web-size graphs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need a new formulation!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578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567" y="12308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5372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Stochastic 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0511D71-0B46-4CA2-B25C-E57E5ACD6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25403"/>
              </p:ext>
            </p:extLst>
          </p:nvPr>
        </p:nvGraphicFramePr>
        <p:xfrm>
          <a:off x="5081134" y="4062603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41720-8250-4A06-9C1C-E9D656809DA0}"/>
              </a:ext>
            </a:extLst>
          </p:cNvPr>
          <p:cNvGrpSpPr/>
          <p:nvPr/>
        </p:nvGrpSpPr>
        <p:grpSpPr>
          <a:xfrm>
            <a:off x="1647825" y="3450771"/>
            <a:ext cx="2495550" cy="2900065"/>
            <a:chOff x="6572250" y="1905000"/>
            <a:chExt cx="2495550" cy="2900065"/>
          </a:xfrm>
        </p:grpSpPr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6A35B8AF-704A-407F-8DAF-68F14092C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7E7C2FC7-32A1-472F-8955-10DB93EF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3DDFDE38-E6E0-4844-A3A3-7CEDB9658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7C86B6EC-5CC9-49CB-8463-7EFCD700F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265D0473-69F4-4EE9-BD33-E6647CCF7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6041B1ED-87E1-4C47-8BFB-4397E5812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C808A4D3-77CB-47D6-B4CF-CA94505B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5" name="AutoShape 11">
              <a:extLst>
                <a:ext uri="{FF2B5EF4-FFF2-40B4-BE49-F238E27FC236}">
                  <a16:creationId xmlns:a16="http://schemas.microsoft.com/office/drawing/2014/main" id="{771CE1AE-2620-42A6-948A-F74D5AAD51B8}"/>
                </a:ext>
              </a:extLst>
            </p:cNvPr>
            <p:cNvCxnSpPr>
              <a:cxnSpLocks noChangeShapeType="1"/>
              <a:stCxn id="18" idx="6"/>
              <a:endCxn id="1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7CFF1F75-ACAA-415B-8F98-1FFC42C51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34B29B00-2F04-4C5C-8FCE-FA5ACFF89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9F1D2137-8922-4A68-B446-9D8CBE0CA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DA7C668-7CD6-40F4-A24E-624E911C3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41AA1DAF-59EE-4B87-AB9C-A617B3F82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4800600"/>
            <a:ext cx="53340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8600" y="480060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4400" y="481287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4729050"/>
            <a:ext cx="1608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158880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Imagine a random web surfer: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dirty="0">
                    <a:ea typeface="+mn-ea"/>
                  </a:rPr>
                  <a:t>, surfer is on some page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ea typeface="+mn-ea"/>
                  </a:rPr>
                  <a:t>, the surfer follows an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uniformly at random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Process repeats indefinitely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Let:</a:t>
                </a:r>
              </a:p>
              <a:p>
                <a:pPr lvl="1" indent="-320040">
                  <a:spcBef>
                    <a:spcPts val="0"/>
                  </a:spcBef>
                  <a:buFont typeface="Wingdings 2"/>
                  <a:buChar char=""/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… vector whose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baseline="30000" dirty="0" err="1">
                    <a:ea typeface="+mn-ea"/>
                  </a:rPr>
                  <a:t>th</a:t>
                </a:r>
                <a:r>
                  <a:rPr lang="en-US" dirty="0">
                    <a:ea typeface="+mn-ea"/>
                  </a:rPr>
                  <a:t> coordinate is the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prob. that the surfer is at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at time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cs typeface="Times New Roman" pitchFamily="18" charset="0"/>
                  </a:rPr>
                  <a:t>So,</a:t>
                </a:r>
                <a:r>
                  <a:rPr lang="en-US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is a probability distribution over pages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90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D60093"/>
                    </a:solidFill>
                  </a:rPr>
                  <a:t>Where is the surfer at time </a:t>
                </a:r>
                <a:r>
                  <a:rPr lang="en-US" b="1" i="1" dirty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buNone/>
                  <a:defRPr/>
                </a:pPr>
                <a:endParaRPr lang="en-US" sz="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dirty="0">
                    <a:ea typeface="+mn-ea"/>
                  </a:rPr>
                  <a:t>Suppose the random walk reaches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	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ea typeface="+mn-ea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stationary distribution </a:t>
                </a:r>
                <a:r>
                  <a:rPr lang="en-US" dirty="0">
                    <a:ea typeface="+mn-ea"/>
                  </a:rPr>
                  <a:t>of a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</p:txBody>
          </p:sp>
        </mc:Choice>
        <mc:Fallback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809710" y="2584450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710" y="2584450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042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 central result from the theory of random walks (a.k.a. Markov processes):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743200"/>
            <a:ext cx="8229600" cy="3048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 graphs that satisfy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certain conditions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stationary distribution is unique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eventually will be reached no matter what the initial probability distribution at time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 = 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71204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Google Formulation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D3F02-94A2-4A1B-9C9C-3E079B3E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64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62EC259-C0B0-410B-9CB1-78F5FF328704}"/>
              </a:ext>
            </a:extLst>
          </p:cNvPr>
          <p:cNvSpPr/>
          <p:nvPr/>
        </p:nvSpPr>
        <p:spPr bwMode="auto">
          <a:xfrm>
            <a:off x="3770911" y="1447801"/>
            <a:ext cx="415636" cy="5333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600" b="1" dirty="0">
                <a:solidFill>
                  <a:srgbClr val="D60093"/>
                </a:solidFill>
              </a:rPr>
              <a:t>Does this converge?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Does it converge to what we want?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Are results reasonable?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41750"/>
              </p:ext>
            </p:extLst>
          </p:nvPr>
        </p:nvGraphicFramePr>
        <p:xfrm>
          <a:off x="2667810" y="13716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810" y="13716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54913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converge?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1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4500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4787" y="26786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800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27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Does it converge to what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61259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4812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44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PageRank</a:t>
            </a:r>
            <a:r>
              <a:rPr lang="en-US" dirty="0"/>
              <a:t>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44336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>
                <a:solidFill>
                  <a:srgbClr val="D60093"/>
                </a:solidFill>
              </a:rPr>
              <a:t>2 problems:</a:t>
            </a:r>
          </a:p>
          <a:p>
            <a:r>
              <a:rPr lang="en-US" b="1" dirty="0"/>
              <a:t>(1)</a:t>
            </a:r>
            <a:r>
              <a:rPr lang="en-US" dirty="0"/>
              <a:t> Some pages are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dead ends</a:t>
            </a:r>
            <a:r>
              <a:rPr lang="en-US" dirty="0"/>
              <a:t> (have no out-links)</a:t>
            </a:r>
          </a:p>
          <a:p>
            <a:pPr lvl="1"/>
            <a:r>
              <a:rPr lang="en-US" dirty="0"/>
              <a:t>Random walk has “nowhere” to go to</a:t>
            </a:r>
          </a:p>
          <a:p>
            <a:pPr lvl="1"/>
            <a:r>
              <a:rPr lang="en-US" dirty="0"/>
              <a:t>Such pages cause importance to “leak out”</a:t>
            </a:r>
          </a:p>
          <a:p>
            <a:endParaRPr lang="en-US" dirty="0"/>
          </a:p>
          <a:p>
            <a:r>
              <a:rPr lang="en-US" b="1" dirty="0"/>
              <a:t>(2)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Spider traps: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(all out-links are within the group)</a:t>
            </a:r>
          </a:p>
          <a:p>
            <a:pPr lvl="1"/>
            <a:r>
              <a:rPr lang="en-US" dirty="0"/>
              <a:t>Random walked gets “stuck” in a trap</a:t>
            </a:r>
          </a:p>
          <a:p>
            <a:pPr lvl="1"/>
            <a:r>
              <a:rPr lang="en-US" dirty="0"/>
              <a:t>And eventually spider traps absorb all importance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cxnSp>
        <p:nvCxnSpPr>
          <p:cNvPr id="9" name="Straight Arrow Connector 8"/>
          <p:cNvCxnSpPr>
            <a:endCxn id="24" idx="1"/>
          </p:cNvCxnSpPr>
          <p:nvPr/>
        </p:nvCxnSpPr>
        <p:spPr>
          <a:xfrm flipH="1">
            <a:off x="7091842" y="1679845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6210" y="1737857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4"/>
            <a:endCxn id="27" idx="0"/>
          </p:cNvCxnSpPr>
          <p:nvPr/>
        </p:nvCxnSpPr>
        <p:spPr>
          <a:xfrm flipH="1">
            <a:off x="8065774" y="1771285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2"/>
            <a:endCxn id="24" idx="5"/>
          </p:cNvCxnSpPr>
          <p:nvPr/>
        </p:nvCxnSpPr>
        <p:spPr>
          <a:xfrm flipH="1" flipV="1">
            <a:off x="7221158" y="2141230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6"/>
            <a:endCxn id="29" idx="2"/>
          </p:cNvCxnSpPr>
          <p:nvPr/>
        </p:nvCxnSpPr>
        <p:spPr>
          <a:xfrm flipV="1">
            <a:off x="8158695" y="1508760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65060" y="19851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56500" y="148309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75815" y="158840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74334" y="226657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40575" y="141732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>
            <a:stCxn id="27" idx="4"/>
            <a:endCxn id="32" idx="0"/>
          </p:cNvCxnSpPr>
          <p:nvPr/>
        </p:nvCxnSpPr>
        <p:spPr>
          <a:xfrm>
            <a:off x="8065774" y="2449453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3375" y="29413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>
            <a:stCxn id="26" idx="1"/>
            <a:endCxn id="25" idx="7"/>
          </p:cNvCxnSpPr>
          <p:nvPr/>
        </p:nvCxnSpPr>
        <p:spPr>
          <a:xfrm flipH="1" flipV="1">
            <a:off x="7312598" y="1509879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84375" y="335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>
            <a:stCxn id="34" idx="6"/>
          </p:cNvCxnSpPr>
          <p:nvPr/>
        </p:nvCxnSpPr>
        <p:spPr>
          <a:xfrm>
            <a:off x="8067255" y="3444240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  <a:endCxn id="34" idx="7"/>
          </p:cNvCxnSpPr>
          <p:nvPr/>
        </p:nvCxnSpPr>
        <p:spPr>
          <a:xfrm flipH="1">
            <a:off x="8040473" y="3097418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518655" y="34747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>
            <a:stCxn id="51" idx="0"/>
            <a:endCxn id="32" idx="5"/>
          </p:cNvCxnSpPr>
          <p:nvPr/>
        </p:nvCxnSpPr>
        <p:spPr>
          <a:xfrm flipH="1" flipV="1">
            <a:off x="8339473" y="3097418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11302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Dead end</a:t>
            </a:r>
          </a:p>
        </p:txBody>
      </p:sp>
      <p:sp>
        <p:nvSpPr>
          <p:cNvPr id="7" name="TextBox 6"/>
          <p:cNvSpPr txBox="1"/>
          <p:nvPr/>
        </p:nvSpPr>
        <p:spPr>
          <a:xfrm rot="622290">
            <a:off x="7636816" y="352323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17469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Spider Traps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3/6	7/12	16/24		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6408680" y="2349234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7419" y="29834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 is a spider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272977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All the PageRank score gets “trapped” in node m.</a:t>
            </a:r>
          </a:p>
        </p:txBody>
      </p:sp>
    </p:spTree>
    <p:extLst>
      <p:ext uri="{BB962C8B-B14F-4D97-AF65-F5344CB8AC3E}">
        <p14:creationId xmlns:p14="http://schemas.microsoft.com/office/powerpoint/2010/main" val="766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Solution: Teleports!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/>
              <a:t>The Google solution for spider traps: </a:t>
            </a:r>
            <a:r>
              <a:rPr lang="en-US" b="1" dirty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dirty="0"/>
              <a:t>With prob.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follow a link at random</a:t>
            </a:r>
          </a:p>
          <a:p>
            <a:pPr lvl="1"/>
            <a:r>
              <a:rPr lang="en-US" dirty="0"/>
              <a:t>With prob. </a:t>
            </a:r>
            <a:r>
              <a:rPr lang="en-US" b="1" dirty="0"/>
              <a:t>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jump to some random page</a:t>
            </a:r>
          </a:p>
          <a:p>
            <a:pPr lvl="1"/>
            <a:r>
              <a:rPr lang="en-US" dirty="0"/>
              <a:t>Common values for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 are in the range 0.8 to 0.9</a:t>
            </a:r>
          </a:p>
          <a:p>
            <a:r>
              <a:rPr lang="en-US" b="1" dirty="0">
                <a:solidFill>
                  <a:srgbClr val="0000FF"/>
                </a:solidFill>
              </a:rPr>
              <a:t>Surfer will teleport out of spider trap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within a few time steps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583680"/>
            <a:ext cx="5507719" cy="2743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5" name="Group 20"/>
          <p:cNvGrpSpPr/>
          <p:nvPr/>
        </p:nvGrpSpPr>
        <p:grpSpPr>
          <a:xfrm>
            <a:off x="2209800" y="5196841"/>
            <a:ext cx="1752600" cy="1371600"/>
            <a:chOff x="5715000" y="1828800"/>
            <a:chExt cx="1752600" cy="1371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0" idx="6"/>
              <a:endCxn id="2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3" name="Curved Connector 22"/>
          <p:cNvCxnSpPr/>
          <p:nvPr/>
        </p:nvCxnSpPr>
        <p:spPr>
          <a:xfrm flipH="1" flipV="1">
            <a:off x="3733800" y="6111241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 flipV="1">
            <a:off x="7091218" y="6111241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4508298" y="5654041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 rot="1803983">
            <a:off x="6800271" y="5810069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176822" y="5563540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 rot="15957252">
            <a:off x="5956786" y="6052233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5567218" y="5196841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Dead 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1/12	2/24		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CC"/>
              </a:buClr>
              <a:buSzTx/>
              <a:buFont typeface="Monotype Sorts" pitchFamily="-3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200" y="6305490"/>
            <a:ext cx="737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Here the PageRank “leaks” out since the matrix is not stochastic.</a:t>
            </a:r>
          </a:p>
        </p:txBody>
      </p:sp>
    </p:spTree>
    <p:extLst>
      <p:ext uri="{BB962C8B-B14F-4D97-AF65-F5344CB8AC3E}">
        <p14:creationId xmlns:p14="http://schemas.microsoft.com/office/powerpoint/2010/main" val="26559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Solution: Always Teleport!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Teleports: </a:t>
            </a:r>
            <a:r>
              <a:rPr lang="en-US" dirty="0"/>
              <a:t>Follow random teleport links with probability 1.0 from dead-ends</a:t>
            </a:r>
          </a:p>
          <a:p>
            <a:pPr lvl="1"/>
            <a:r>
              <a:rPr lang="en-US" dirty="0"/>
              <a:t>Adjust matrix accordingly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grpSp>
        <p:nvGrpSpPr>
          <p:cNvPr id="7" name="Group 20"/>
          <p:cNvGrpSpPr/>
          <p:nvPr/>
        </p:nvGrpSpPr>
        <p:grpSpPr>
          <a:xfrm>
            <a:off x="1676400" y="3321086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30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144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810000" y="3464790"/>
            <a:ext cx="1373906" cy="869914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803983">
            <a:off x="6774708" y="3887146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" name="Group 20"/>
          <p:cNvGrpSpPr/>
          <p:nvPr/>
        </p:nvGrpSpPr>
        <p:grpSpPr>
          <a:xfrm>
            <a:off x="5486400" y="3276600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121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Why Teleports Solve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Why are dead-ends and spider traps a problem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/>
              <a:t>and </a:t>
            </a:r>
            <a:r>
              <a:rPr lang="en-US" b="1" dirty="0">
                <a:solidFill>
                  <a:srgbClr val="FF0066"/>
                </a:solidFill>
              </a:rPr>
              <a:t>why do teleports solve the problem?</a:t>
            </a:r>
          </a:p>
          <a:p>
            <a:r>
              <a:rPr lang="en-US" b="1" dirty="0">
                <a:solidFill>
                  <a:srgbClr val="0000FF"/>
                </a:solidFill>
              </a:rPr>
              <a:t>Spider-traps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are not a problem, but with traps PageRank scores are </a:t>
            </a:r>
            <a:r>
              <a:rPr lang="en-US" b="1" dirty="0"/>
              <a:t>not</a:t>
            </a:r>
            <a:r>
              <a:rPr lang="en-US" dirty="0"/>
              <a:t> what we want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Never get stuck in a spider trap by </a:t>
            </a:r>
            <a:br>
              <a:rPr lang="en-US" dirty="0"/>
            </a:br>
            <a:r>
              <a:rPr lang="en-US" dirty="0"/>
              <a:t>teleporting out of it in a finite number of steps</a:t>
            </a:r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Dead-ends</a:t>
            </a:r>
            <a:r>
              <a:rPr lang="en-US" dirty="0"/>
              <a:t> are a problem</a:t>
            </a:r>
          </a:p>
          <a:p>
            <a:pPr lvl="1"/>
            <a:r>
              <a:rPr lang="en-US" dirty="0"/>
              <a:t>The matrix is not column stochastic, so our initial assumptions are not met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Make matrix column stochastic by always teleporting when there is nowhere else to 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707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Random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rgbClr val="D60093"/>
                    </a:solidFill>
                  </a:rPr>
                  <a:t>Google’s solution that does it all:</a:t>
                </a:r>
                <a:br>
                  <a:rPr lang="en-US" b="1" u="sng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At each step, random surfer has two options: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 follow a link at random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jump to some random page</a:t>
                </a: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+(1−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4000" i="1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933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… out-degree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of node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This formulation assumes that </a:t>
                </a: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𝑴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has no dead ends.  We can either preprocess matrix </a:t>
                </a: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𝑴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to remove all dead ends or explicitly follow random teleport links with probability 1.0 from dead-ends.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2206" r="-53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 a Directed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860" y="1647826"/>
            <a:ext cx="6628280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94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Random Teleports (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Symbol" pitchFamily="18" charset="2"/>
                <a:sym typeface="Symbol" pitchFamily="18" charset="2"/>
              </a:rPr>
              <a:t> = 0.8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2722" name="Text Box 29"/>
          <p:cNvSpPr txBox="1">
            <a:spLocks noChangeArrowheads="1"/>
          </p:cNvSpPr>
          <p:nvPr/>
        </p:nvSpPr>
        <p:spPr bwMode="auto">
          <a:xfrm>
            <a:off x="990600" y="5089346"/>
            <a:ext cx="79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  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72723" name="Text Box 30"/>
          <p:cNvSpPr txBox="1">
            <a:spLocks noChangeArrowheads="1"/>
          </p:cNvSpPr>
          <p:nvPr/>
        </p:nvSpPr>
        <p:spPr bwMode="auto">
          <a:xfrm>
            <a:off x="2378075" y="5124271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1/3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1400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0.46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9782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0.52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926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0.56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797675" y="5124271"/>
            <a:ext cx="88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7/33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5/33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21/33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867400" y="5470346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. .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30" name="Straight Arrow Connector 29"/>
          <p:cNvCxnSpPr>
            <a:stCxn id="51" idx="3"/>
            <a:endCxn id="50" idx="5"/>
          </p:cNvCxnSpPr>
          <p:nvPr/>
        </p:nvCxnSpPr>
        <p:spPr>
          <a:xfrm flipH="1" flipV="1">
            <a:off x="1017996" y="4058641"/>
            <a:ext cx="2461200" cy="18533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9" idx="4"/>
            <a:endCxn id="50" idx="7"/>
          </p:cNvCxnSpPr>
          <p:nvPr/>
        </p:nvCxnSpPr>
        <p:spPr>
          <a:xfrm flipH="1">
            <a:off x="1017997" y="2099876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1" idx="0"/>
            <a:endCxn id="49" idx="5"/>
          </p:cNvCxnSpPr>
          <p:nvPr/>
        </p:nvCxnSpPr>
        <p:spPr>
          <a:xfrm flipH="1" flipV="1">
            <a:off x="2191176" y="2019973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0" idx="6"/>
            <a:endCxn id="51" idx="2"/>
          </p:cNvCxnSpPr>
          <p:nvPr/>
        </p:nvCxnSpPr>
        <p:spPr>
          <a:xfrm>
            <a:off x="1098342" y="3865739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9" idx="6"/>
            <a:endCxn id="49" idx="0"/>
          </p:cNvCxnSpPr>
          <p:nvPr/>
        </p:nvCxnSpPr>
        <p:spPr>
          <a:xfrm flipH="1" flipV="1">
            <a:off x="1997202" y="1554266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22882" y="1554266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</a:p>
        </p:txBody>
      </p:sp>
      <p:sp>
        <p:nvSpPr>
          <p:cNvPr id="50" name="Oval 49"/>
          <p:cNvSpPr/>
          <p:nvPr/>
        </p:nvSpPr>
        <p:spPr>
          <a:xfrm>
            <a:off x="549702" y="3592934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3398850" y="3778267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</a:p>
        </p:txBody>
      </p:sp>
      <p:cxnSp>
        <p:nvCxnSpPr>
          <p:cNvPr id="32" name="Curved Connector 31"/>
          <p:cNvCxnSpPr/>
          <p:nvPr/>
        </p:nvCxnSpPr>
        <p:spPr>
          <a:xfrm flipH="1" flipV="1">
            <a:off x="3718864" y="382179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9" idx="4"/>
            <a:endCxn id="51" idx="1"/>
          </p:cNvCxnSpPr>
          <p:nvPr/>
        </p:nvCxnSpPr>
        <p:spPr>
          <a:xfrm>
            <a:off x="1997202" y="2099876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0" idx="0"/>
            <a:endCxn id="49" idx="3"/>
          </p:cNvCxnSpPr>
          <p:nvPr/>
        </p:nvCxnSpPr>
        <p:spPr>
          <a:xfrm flipV="1">
            <a:off x="824022" y="2019973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135060">
            <a:off x="782111" y="26829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7/15</a:t>
            </a:r>
          </a:p>
        </p:txBody>
      </p:sp>
      <p:sp>
        <p:nvSpPr>
          <p:cNvPr id="36" name="TextBox 35"/>
          <p:cNvSpPr txBox="1"/>
          <p:nvPr/>
        </p:nvSpPr>
        <p:spPr>
          <a:xfrm rot="318447">
            <a:off x="1769928" y="36364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7/15</a:t>
            </a:r>
          </a:p>
        </p:txBody>
      </p:sp>
      <p:sp>
        <p:nvSpPr>
          <p:cNvPr id="37" name="TextBox 36"/>
          <p:cNvSpPr txBox="1"/>
          <p:nvPr/>
        </p:nvSpPr>
        <p:spPr>
          <a:xfrm rot="419834">
            <a:off x="1727306" y="409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3833" y="327589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13/15</a:t>
            </a:r>
          </a:p>
        </p:txBody>
      </p:sp>
      <p:sp>
        <p:nvSpPr>
          <p:cNvPr id="39" name="TextBox 38"/>
          <p:cNvSpPr txBox="1"/>
          <p:nvPr/>
        </p:nvSpPr>
        <p:spPr>
          <a:xfrm rot="2896627">
            <a:off x="2776945" y="26311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1/15</a:t>
            </a:r>
          </a:p>
        </p:txBody>
      </p:sp>
      <p:sp>
        <p:nvSpPr>
          <p:cNvPr id="40" name="TextBox 39"/>
          <p:cNvSpPr txBox="1"/>
          <p:nvPr/>
        </p:nvSpPr>
        <p:spPr>
          <a:xfrm rot="2760934">
            <a:off x="2308959" y="287723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1/15</a:t>
            </a:r>
          </a:p>
        </p:txBody>
      </p:sp>
      <p:sp>
        <p:nvSpPr>
          <p:cNvPr id="41" name="TextBox 40"/>
          <p:cNvSpPr txBox="1"/>
          <p:nvPr/>
        </p:nvSpPr>
        <p:spPr>
          <a:xfrm rot="2424277">
            <a:off x="134652" y="435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1/15</a:t>
            </a:r>
          </a:p>
        </p:txBody>
      </p:sp>
      <p:cxnSp>
        <p:nvCxnSpPr>
          <p:cNvPr id="42" name="Curved Connector 41"/>
          <p:cNvCxnSpPr>
            <a:stCxn id="50" idx="4"/>
            <a:endCxn id="50" idx="2"/>
          </p:cNvCxnSpPr>
          <p:nvPr/>
        </p:nvCxnSpPr>
        <p:spPr>
          <a:xfrm rot="5400000" flipH="1">
            <a:off x="550459" y="3864982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2114" y="1321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7/15</a:t>
            </a:r>
          </a:p>
        </p:txBody>
      </p:sp>
      <p:sp>
        <p:nvSpPr>
          <p:cNvPr id="44" name="TextBox 43"/>
          <p:cNvSpPr txBox="1"/>
          <p:nvPr/>
        </p:nvSpPr>
        <p:spPr>
          <a:xfrm rot="18135060">
            <a:off x="1306275" y="27983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7/15</a:t>
            </a: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4987502" y="163066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4584277" y="1595735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1/2 1/2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1/2   0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0   1/2   1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7543800" y="163066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7251700" y="1595735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1/3 1/3 1/3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1/3 1/3 1/3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1/3 1/3 1/3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387975" y="2971800"/>
            <a:ext cx="2755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   7/15  7/15   1/15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  7/15  1/15   1/15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 1/15  7/15  13/15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431877" y="193546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0.8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689725" y="1898948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+ 0.2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9707" y="11013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0" y="1050943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[1/N]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NxN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6316" y="43084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00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utoUpdateAnimBg="0"/>
      <p:bldP spid="37920" grpId="0" autoUpdateAnimBg="0"/>
      <p:bldP spid="37921" grpId="0" autoUpdateAnimBg="0"/>
      <p:bldP spid="37922" grpId="0" autoUpdateAnimBg="0"/>
      <p:bldP spid="37923" grpId="0" autoUpdateAnimBg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PageRank 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7568581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Simplified PageRank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First, tackle the simple case: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No random jump factor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No dangling (dead-end) nodes</a:t>
            </a:r>
          </a:p>
        </p:txBody>
      </p:sp>
    </p:spTree>
    <p:extLst>
      <p:ext uri="{BB962C8B-B14F-4D97-AF65-F5344CB8AC3E}">
        <p14:creationId xmlns:p14="http://schemas.microsoft.com/office/powerpoint/2010/main" val="2705162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0.2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7532" y="2743200"/>
            <a:ext cx="2362200" cy="1905000"/>
            <a:chOff x="1457532" y="2743200"/>
            <a:chExt cx="2362200" cy="1905000"/>
          </a:xfrm>
        </p:grpSpPr>
        <p:sp>
          <p:nvSpPr>
            <p:cNvPr id="5" name="Oval 4"/>
            <p:cNvSpPr/>
            <p:nvPr/>
          </p:nvSpPr>
          <p:spPr>
            <a:xfrm>
              <a:off x="1457532" y="31242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05332" y="27432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09932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67332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8132" y="3733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 flipV="1">
              <a:off x="1609932" y="28194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1"/>
              <a:endCxn id="5" idx="5"/>
            </p:cNvCxnSpPr>
            <p:nvPr/>
          </p:nvCxnSpPr>
          <p:spPr>
            <a:xfrm rot="16200000" flipV="1">
              <a:off x="1778114" y="30637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4"/>
              <a:endCxn id="7" idx="0"/>
            </p:cNvCxnSpPr>
            <p:nvPr/>
          </p:nvCxnSpPr>
          <p:spPr>
            <a:xfrm rot="16200000" flipH="1">
              <a:off x="1000332" y="38100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7"/>
              <a:endCxn id="9" idx="3"/>
            </p:cNvCxnSpPr>
            <p:nvPr/>
          </p:nvCxnSpPr>
          <p:spPr>
            <a:xfrm rot="5400000" flipH="1" flipV="1">
              <a:off x="1778114" y="38257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7"/>
              <a:endCxn id="6" idx="4"/>
            </p:cNvCxnSpPr>
            <p:nvPr/>
          </p:nvCxnSpPr>
          <p:spPr>
            <a:xfrm rot="5400000" flipH="1" flipV="1">
              <a:off x="2349614" y="31242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5"/>
              <a:endCxn id="8" idx="1"/>
            </p:cNvCxnSpPr>
            <p:nvPr/>
          </p:nvCxnSpPr>
          <p:spPr>
            <a:xfrm rot="16200000" flipH="1">
              <a:off x="2806814" y="31018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6"/>
              <a:endCxn id="8" idx="2"/>
            </p:cNvCxnSpPr>
            <p:nvPr/>
          </p:nvCxnSpPr>
          <p:spPr>
            <a:xfrm>
              <a:off x="2600532" y="38100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3"/>
              <a:endCxn id="7" idx="6"/>
            </p:cNvCxnSpPr>
            <p:nvPr/>
          </p:nvCxnSpPr>
          <p:spPr>
            <a:xfrm rot="5400000">
              <a:off x="2486232" y="33685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9" idx="0"/>
            </p:cNvCxnSpPr>
            <p:nvPr/>
          </p:nvCxnSpPr>
          <p:spPr>
            <a:xfrm rot="5400000">
              <a:off x="2295732" y="31018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724400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(0.066)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1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Sample PageRank Iteration (1)</a:t>
            </a:r>
          </a:p>
        </p:txBody>
      </p:sp>
    </p:spTree>
    <p:extLst>
      <p:ext uri="{BB962C8B-B14F-4D97-AF65-F5344CB8AC3E}">
        <p14:creationId xmlns:p14="http://schemas.microsoft.com/office/powerpoint/2010/main" val="18091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457532" y="2743200"/>
            <a:ext cx="2362200" cy="1905000"/>
            <a:chOff x="1457532" y="2743200"/>
            <a:chExt cx="2362200" cy="1905000"/>
          </a:xfrm>
        </p:grpSpPr>
        <p:sp>
          <p:nvSpPr>
            <p:cNvPr id="55" name="Oval 54"/>
            <p:cNvSpPr/>
            <p:nvPr/>
          </p:nvSpPr>
          <p:spPr>
            <a:xfrm>
              <a:off x="1457532" y="31242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05332" y="27432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609932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667332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48132" y="3733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7" idx="6"/>
              <a:endCxn id="58" idx="2"/>
            </p:cNvCxnSpPr>
            <p:nvPr/>
          </p:nvCxnSpPr>
          <p:spPr>
            <a:xfrm flipV="1">
              <a:off x="1609932" y="28194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1" idx="1"/>
              <a:endCxn id="57" idx="5"/>
            </p:cNvCxnSpPr>
            <p:nvPr/>
          </p:nvCxnSpPr>
          <p:spPr>
            <a:xfrm rot="16200000" flipV="1">
              <a:off x="1778114" y="30637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4"/>
              <a:endCxn id="59" idx="0"/>
            </p:cNvCxnSpPr>
            <p:nvPr/>
          </p:nvCxnSpPr>
          <p:spPr>
            <a:xfrm rot="16200000" flipH="1">
              <a:off x="1000332" y="38100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9" idx="7"/>
              <a:endCxn id="61" idx="3"/>
            </p:cNvCxnSpPr>
            <p:nvPr/>
          </p:nvCxnSpPr>
          <p:spPr>
            <a:xfrm rot="5400000" flipH="1" flipV="1">
              <a:off x="1778114" y="38257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7"/>
              <a:endCxn id="58" idx="4"/>
            </p:cNvCxnSpPr>
            <p:nvPr/>
          </p:nvCxnSpPr>
          <p:spPr>
            <a:xfrm rot="5400000" flipH="1" flipV="1">
              <a:off x="2349614" y="31242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8" idx="5"/>
              <a:endCxn id="60" idx="1"/>
            </p:cNvCxnSpPr>
            <p:nvPr/>
          </p:nvCxnSpPr>
          <p:spPr>
            <a:xfrm rot="16200000" flipH="1">
              <a:off x="2806814" y="31018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1" idx="6"/>
              <a:endCxn id="60" idx="2"/>
            </p:cNvCxnSpPr>
            <p:nvPr/>
          </p:nvCxnSpPr>
          <p:spPr>
            <a:xfrm>
              <a:off x="2600532" y="38100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0" idx="3"/>
              <a:endCxn id="59" idx="6"/>
            </p:cNvCxnSpPr>
            <p:nvPr/>
          </p:nvCxnSpPr>
          <p:spPr>
            <a:xfrm rot="5400000">
              <a:off x="2486232" y="33685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3"/>
              <a:endCxn id="61" idx="0"/>
            </p:cNvCxnSpPr>
            <p:nvPr/>
          </p:nvCxnSpPr>
          <p:spPr>
            <a:xfrm rot="5400000">
              <a:off x="2295732" y="31018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70727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(0.066)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8661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7727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6127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2052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6527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0.033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0.033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1095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0.3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0527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0.166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0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0.083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2695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0.083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5127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0800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724400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(0.2)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(0.183)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(0.383)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(0.133)</a:t>
              </a: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41248" y="2450592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2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Sample PageRank Iteration (2)</a:t>
            </a:r>
          </a:p>
        </p:txBody>
      </p:sp>
    </p:spTree>
    <p:extLst>
      <p:ext uri="{BB962C8B-B14F-4D97-AF65-F5344CB8AC3E}">
        <p14:creationId xmlns:p14="http://schemas.microsoft.com/office/powerpoint/2010/main" val="408985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in MapReduce</a:t>
            </a:r>
          </a:p>
        </p:txBody>
      </p:sp>
    </p:spTree>
    <p:extLst>
      <p:ext uri="{BB962C8B-B14F-4D97-AF65-F5344CB8AC3E}">
        <p14:creationId xmlns:p14="http://schemas.microsoft.com/office/powerpoint/2010/main" val="3942949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366421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map(id: Long, n: Node)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n.PageRank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/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n.adjacenyList.length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(m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reduce(id: Long, objects: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[Object])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s = 0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n = null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(p &lt;- objects)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isNode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(p))    n = p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else              s += p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n.PageRank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90632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8051" y="2981980"/>
            <a:ext cx="7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896380"/>
            <a:ext cx="126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213" y="20574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375" y="20574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166" y="2971800"/>
            <a:ext cx="96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PR/N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790" y="2971800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d+1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9441" y="3886200"/>
            <a:ext cx="77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9375" y="38862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min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vs. BFS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</p:spTree>
    <p:extLst>
      <p:ext uri="{BB962C8B-B14F-4D97-AF65-F5344CB8AC3E}">
        <p14:creationId xmlns:p14="http://schemas.microsoft.com/office/powerpoint/2010/main" val="410725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Complete PageRank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additional complexities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is the proper treatment of dangling nodes?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factor in the random jump factor?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 second pass to redistribute “missing PageRank mass”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and account for random jumps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One final optimization: fold into a single MR job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19F1FC-AA68-4101-BFD0-FFB60C4C6B4A}"/>
                  </a:ext>
                </a:extLst>
              </p:cNvPr>
              <p:cNvSpPr/>
              <p:nvPr/>
            </p:nvSpPr>
            <p:spPr>
              <a:xfrm>
                <a:off x="2503421" y="3962400"/>
                <a:ext cx="4137158" cy="11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dirty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1" dirty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+(1−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2800" b="0" i="1" dirty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19F1FC-AA68-4101-BFD0-FFB60C4C6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21" y="3962400"/>
                <a:ext cx="4137158" cy="118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2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32004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6576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581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524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2860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41910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5052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32004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891959">
            <a:off x="4346265" y="5873893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What’s the optimization?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40714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Broad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</a:rPr>
              <a:t>How to organize the Web?</a:t>
            </a:r>
            <a:endParaRPr lang="en-US" b="1" dirty="0">
              <a:solidFill>
                <a:srgbClr val="CC0066"/>
              </a:solidFill>
            </a:endParaRPr>
          </a:p>
          <a:p>
            <a:r>
              <a:rPr lang="en-US" b="1" dirty="0"/>
              <a:t>First try:</a:t>
            </a:r>
            <a:r>
              <a:rPr lang="en-US" dirty="0"/>
              <a:t> Human curated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Web directories</a:t>
            </a:r>
          </a:p>
          <a:p>
            <a:pPr lvl="1"/>
            <a:r>
              <a:rPr lang="en-US" dirty="0"/>
              <a:t>Yahoo, DMOZ, </a:t>
            </a:r>
            <a:r>
              <a:rPr lang="en-US" dirty="0" err="1"/>
              <a:t>LookSmart</a:t>
            </a:r>
            <a:endParaRPr lang="en-US" dirty="0"/>
          </a:p>
          <a:p>
            <a:r>
              <a:rPr lang="en-US" b="1" dirty="0"/>
              <a:t>Second try: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Web Search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Information Retrieval </a:t>
            </a:r>
            <a:r>
              <a:rPr lang="en-US" dirty="0"/>
              <a:t>investigates: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Find relevant docs in a small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and trusted set</a:t>
            </a:r>
          </a:p>
          <a:p>
            <a:pPr lvl="2"/>
            <a:r>
              <a:rPr lang="en-US" dirty="0"/>
              <a:t>Newspaper articles, Patents, etc.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But:</a:t>
            </a:r>
            <a:r>
              <a:rPr lang="en-US" dirty="0"/>
              <a:t> Web is </a:t>
            </a:r>
            <a:r>
              <a:rPr lang="en-US" b="1" dirty="0"/>
              <a:t>huge</a:t>
            </a:r>
            <a:r>
              <a:rPr lang="en-US" dirty="0"/>
              <a:t>, full of untrusted documents, random things, web spam, etc.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9825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Convergence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0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Alternative convergence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1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PageRank values don’t change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PageRank rankings don’t change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Fixed number of iterations</a:t>
            </a:r>
          </a:p>
        </p:txBody>
      </p:sp>
    </p:spTree>
    <p:extLst>
      <p:ext uri="{BB962C8B-B14F-4D97-AF65-F5344CB8AC3E}">
        <p14:creationId xmlns:p14="http://schemas.microsoft.com/office/powerpoint/2010/main" val="71203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Probs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PageRank values are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really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small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264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Product of probabilities = Addition of log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probs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05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 of probabilities?</a:t>
            </a:r>
          </a:p>
        </p:txBody>
      </p:sp>
      <p:pic>
        <p:nvPicPr>
          <p:cNvPr id="3" name="Picture 2" descr="Screen Shot 2017-02-01 at 9.5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33703"/>
            <a:ext cx="4114800" cy="795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1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383709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Beyond PageRank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15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Variations of PageRank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67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Weighted edges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Personalized PageRank (A4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Wingdings" panose="05000000000000000000" pitchFamily="2" charset="2"/>
              </a:rPr>
              <a:t>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11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Variants on graph random walks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Hubs and authorities (HITS)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SALSA</a:t>
            </a:r>
          </a:p>
        </p:txBody>
      </p:sp>
    </p:spTree>
    <p:extLst>
      <p:ext uri="{BB962C8B-B14F-4D97-AF65-F5344CB8AC3E}">
        <p14:creationId xmlns:p14="http://schemas.microsoft.com/office/powerpoint/2010/main" val="204739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32004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6576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581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524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2860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41910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5052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32004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03211166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Sucks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Java verbosity</a:t>
            </a:r>
          </a:p>
        </p:txBody>
      </p:sp>
      <p:sp>
        <p:nvSpPr>
          <p:cNvPr id="9" name="TextBox 8"/>
          <p:cNvSpPr txBox="1"/>
          <p:nvPr/>
        </p:nvSpPr>
        <p:spPr>
          <a:xfrm rot="21013891">
            <a:off x="5629959" y="5784466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Spark to the rescue?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05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task startup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62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Stragglers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198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Needless graph shuffling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770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Checkpointing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1902797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038600" y="20998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10100" y="1871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 bwMode="auto">
          <a:xfrm>
            <a:off x="4610100" y="2633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038600" y="37762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10100" y="3547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 bwMode="auto">
          <a:xfrm>
            <a:off x="4610100" y="4309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6" name="Can 35"/>
          <p:cNvSpPr/>
          <p:nvPr/>
        </p:nvSpPr>
        <p:spPr bwMode="auto">
          <a:xfrm>
            <a:off x="4038600" y="54526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610100" y="52240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28600" y="152400"/>
            <a:ext cx="2590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Let’s Spark!</a:t>
            </a:r>
          </a:p>
        </p:txBody>
      </p:sp>
    </p:spTree>
    <p:extLst>
      <p:ext uri="{BB962C8B-B14F-4D97-AF65-F5344CB8AC3E}">
        <p14:creationId xmlns:p14="http://schemas.microsoft.com/office/powerpoint/2010/main" val="11057338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18712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35476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8" idx="0"/>
          </p:cNvCxnSpPr>
          <p:nvPr/>
        </p:nvCxnSpPr>
        <p:spPr bwMode="auto">
          <a:xfrm>
            <a:off x="4610100" y="5224046"/>
            <a:ext cx="4425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079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914924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6491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1022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2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2 challenges of web search:</a:t>
            </a:r>
          </a:p>
          <a:p>
            <a:r>
              <a:rPr lang="en-US" b="1" dirty="0">
                <a:solidFill>
                  <a:srgbClr val="D60093"/>
                </a:solidFill>
              </a:rPr>
              <a:t>(1) Web contains many sources of information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Who to “trust”?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other!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(2) What is the “best” answer to query “newspaper”?</a:t>
            </a:r>
          </a:p>
          <a:p>
            <a:pPr lvl="1"/>
            <a:r>
              <a:rPr lang="en-US" dirty="0"/>
              <a:t>No single right answer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newspapers might all be pointing to many newspapers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605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</p:spTree>
    <p:extLst>
      <p:ext uri="{BB962C8B-B14F-4D97-AF65-F5344CB8AC3E}">
        <p14:creationId xmlns:p14="http://schemas.microsoft.com/office/powerpoint/2010/main" val="15281632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Rank-Spark-vs-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400800" cy="4457700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6611938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ampcamp.berkeley.edu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wp</a:t>
            </a:r>
            <a:r>
              <a:rPr lang="en-US" sz="1000" b="0" dirty="0">
                <a:solidFill>
                  <a:schemeClr val="bg1"/>
                </a:solidFill>
              </a:rPr>
              <a:t>-content/uploads/2012/06/matei-zaharia-part-2-amp-camp-2012-standalone-programs.pdf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vs. Spark</a:t>
            </a:r>
          </a:p>
        </p:txBody>
      </p:sp>
    </p:spTree>
    <p:extLst>
      <p:ext uri="{BB962C8B-B14F-4D97-AF65-F5344CB8AC3E}">
        <p14:creationId xmlns:p14="http://schemas.microsoft.com/office/powerpoint/2010/main" val="1706475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515" y="2947986"/>
            <a:ext cx="4011485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All web pages are not equally “important”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www.joe-schmoe.com</a:t>
            </a:r>
            <a:r>
              <a:rPr lang="en-US" dirty="0"/>
              <a:t> vs. </a:t>
            </a:r>
            <a:r>
              <a:rPr lang="en-US" dirty="0">
                <a:hlinkClick r:id="rId4"/>
              </a:rPr>
              <a:t>www.stanford.edu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is large diversity </a:t>
            </a:r>
            <a:br>
              <a:rPr lang="en-US" dirty="0"/>
            </a:br>
            <a:r>
              <a:rPr lang="en-US" dirty="0"/>
              <a:t>in the web-graph </a:t>
            </a:r>
            <a:br>
              <a:rPr lang="en-US" dirty="0"/>
            </a:br>
            <a:r>
              <a:rPr lang="en-US" dirty="0"/>
              <a:t>node connectivity.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Let’s rank the pages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link structure!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73662" y="5135477"/>
            <a:ext cx="165947" cy="1782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12920" y="2895600"/>
            <a:ext cx="165947" cy="17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1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“Flow” Formulation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41950-2D1D-47A4-824F-E3834CC9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48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Links as Votes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sz="400" dirty="0"/>
          </a:p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r>
              <a:rPr lang="en-US" b="1" dirty="0">
                <a:solidFill>
                  <a:srgbClr val="008000"/>
                </a:solidFill>
              </a:rPr>
              <a:t>Think of in-links as votes:</a:t>
            </a:r>
          </a:p>
          <a:p>
            <a:pPr lvl="1"/>
            <a:r>
              <a:rPr lang="en-US" sz="2000" dirty="0">
                <a:hlinkClick r:id="rId2"/>
              </a:rPr>
              <a:t>www.stanford.edu</a:t>
            </a:r>
            <a:r>
              <a:rPr lang="en-US" sz="2000" dirty="0"/>
              <a:t> has 23,400 in-links</a:t>
            </a:r>
          </a:p>
          <a:p>
            <a:pPr lvl="1"/>
            <a:r>
              <a:rPr lang="en-US" sz="2000" dirty="0">
                <a:hlinkClick r:id="rId3"/>
              </a:rPr>
              <a:t>www.joe-schmoe.com</a:t>
            </a:r>
            <a:r>
              <a:rPr lang="en-US" sz="2000" dirty="0"/>
              <a:t> has 1 in-link</a:t>
            </a:r>
          </a:p>
          <a:p>
            <a:pPr lvl="8"/>
            <a:endParaRPr lang="en-US" sz="1000" dirty="0"/>
          </a:p>
          <a:p>
            <a:r>
              <a:rPr lang="en-US" b="1" dirty="0">
                <a:solidFill>
                  <a:srgbClr val="D60093"/>
                </a:solidFill>
              </a:rPr>
              <a:t>Are all in-links are equal?</a:t>
            </a:r>
          </a:p>
          <a:p>
            <a:pPr lvl="1"/>
            <a:r>
              <a:rPr lang="en-US" b="1" dirty="0"/>
              <a:t>Links from important pages count more</a:t>
            </a:r>
          </a:p>
          <a:p>
            <a:pPr lvl="1"/>
            <a:r>
              <a:rPr lang="en-US" dirty="0"/>
              <a:t>Recursive question!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45629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 Scores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03619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31327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5" idx="5"/>
          </p:cNvCxnSpPr>
          <p:nvPr/>
        </p:nvCxnSpPr>
        <p:spPr>
          <a:xfrm flipH="1" flipV="1">
            <a:off x="4333827" y="3571827"/>
            <a:ext cx="627466" cy="7798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37054" y="3578754"/>
            <a:ext cx="597065" cy="73969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127760" y="2731174"/>
            <a:ext cx="243840" cy="1480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0"/>
          </p:cNvCxnSpPr>
          <p:nvPr/>
        </p:nvCxnSpPr>
        <p:spPr>
          <a:xfrm flipV="1">
            <a:off x="2788920" y="3962400"/>
            <a:ext cx="274320" cy="16002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7"/>
          </p:cNvCxnSpPr>
          <p:nvPr/>
        </p:nvCxnSpPr>
        <p:spPr>
          <a:xfrm flipV="1">
            <a:off x="2982894" y="4953000"/>
            <a:ext cx="1817706" cy="6900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999136" y="4602480"/>
            <a:ext cx="2829172" cy="1371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90900" y="3990108"/>
            <a:ext cx="236220" cy="18745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00313" y="5134514"/>
            <a:ext cx="1140199" cy="7897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</p:cNvCxnSpPr>
          <p:nvPr/>
        </p:nvCxnSpPr>
        <p:spPr>
          <a:xfrm flipV="1">
            <a:off x="4720254" y="5288280"/>
            <a:ext cx="461346" cy="72042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962400" y="3858489"/>
            <a:ext cx="563880" cy="21183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49967" y="5195198"/>
            <a:ext cx="299522" cy="7307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1"/>
          </p:cNvCxnSpPr>
          <p:nvPr/>
        </p:nvCxnSpPr>
        <p:spPr>
          <a:xfrm flipH="1" flipV="1">
            <a:off x="7315200" y="5182971"/>
            <a:ext cx="369906" cy="688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1"/>
          </p:cNvCxnSpPr>
          <p:nvPr/>
        </p:nvCxnSpPr>
        <p:spPr>
          <a:xfrm flipH="1" flipV="1">
            <a:off x="4647560" y="3200400"/>
            <a:ext cx="2229282" cy="128013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897880" y="4899689"/>
            <a:ext cx="872868" cy="533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08" name="Straight Arrow Connector 43007"/>
          <p:cNvCxnSpPr/>
          <p:nvPr/>
        </p:nvCxnSpPr>
        <p:spPr>
          <a:xfrm>
            <a:off x="5877099" y="4602480"/>
            <a:ext cx="872868" cy="685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38.4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34.3</a:t>
            </a:r>
          </a:p>
        </p:txBody>
      </p:sp>
      <p:sp>
        <p:nvSpPr>
          <p:cNvPr id="13" name="Oval 12"/>
          <p:cNvSpPr/>
          <p:nvPr/>
        </p:nvSpPr>
        <p:spPr>
          <a:xfrm>
            <a:off x="4800600" y="4191000"/>
            <a:ext cx="1097280" cy="109728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8.1</a:t>
            </a:r>
          </a:p>
        </p:txBody>
      </p:sp>
      <p:sp>
        <p:nvSpPr>
          <p:cNvPr id="16" name="Oval 15"/>
          <p:cNvSpPr/>
          <p:nvPr/>
        </p:nvSpPr>
        <p:spPr>
          <a:xfrm>
            <a:off x="6756322" y="4360011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3.9</a:t>
            </a:r>
          </a:p>
        </p:txBody>
      </p:sp>
      <p:sp>
        <p:nvSpPr>
          <p:cNvPr id="18" name="Oval 17"/>
          <p:cNvSpPr/>
          <p:nvPr/>
        </p:nvSpPr>
        <p:spPr>
          <a:xfrm>
            <a:off x="1148468" y="4191000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3.9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978873"/>
            <a:ext cx="731520" cy="73152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3.3</a:t>
            </a:r>
          </a:p>
        </p:txBody>
      </p:sp>
      <p:sp>
        <p:nvSpPr>
          <p:cNvPr id="20" name="Oval 19"/>
          <p:cNvSpPr/>
          <p:nvPr/>
        </p:nvSpPr>
        <p:spPr>
          <a:xfrm>
            <a:off x="2514600" y="556265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583697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</a:t>
            </a:r>
          </a:p>
        </p:txBody>
      </p:sp>
      <p:sp>
        <p:nvSpPr>
          <p:cNvPr id="23" name="Oval 22"/>
          <p:cNvSpPr/>
          <p:nvPr/>
        </p:nvSpPr>
        <p:spPr>
          <a:xfrm>
            <a:off x="4251960" y="592836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</a:t>
            </a:r>
          </a:p>
        </p:txBody>
      </p:sp>
      <p:sp>
        <p:nvSpPr>
          <p:cNvPr id="24" name="Oval 23"/>
          <p:cNvSpPr/>
          <p:nvPr/>
        </p:nvSpPr>
        <p:spPr>
          <a:xfrm>
            <a:off x="6385560" y="5879107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</a:t>
            </a:r>
          </a:p>
        </p:txBody>
      </p:sp>
      <p:sp>
        <p:nvSpPr>
          <p:cNvPr id="25" name="Oval 24"/>
          <p:cNvSpPr/>
          <p:nvPr/>
        </p:nvSpPr>
        <p:spPr>
          <a:xfrm>
            <a:off x="7604760" y="579120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1092820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50686</TotalTime>
  <Words>2597</Words>
  <Application>Microsoft Office PowerPoint</Application>
  <PresentationFormat>On-screen Show (4:3)</PresentationFormat>
  <Paragraphs>738</Paragraphs>
  <Slides>51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Andale Mono</vt:lpstr>
      <vt:lpstr>Arial</vt:lpstr>
      <vt:lpstr>Arial Black</vt:lpstr>
      <vt:lpstr>Calibri</vt:lpstr>
      <vt:lpstr>Cambria Math</vt:lpstr>
      <vt:lpstr>Corbel</vt:lpstr>
      <vt:lpstr>Gill Sans</vt:lpstr>
      <vt:lpstr>Helvetica Neue</vt:lpstr>
      <vt:lpstr>Monotype Sorts</vt:lpstr>
      <vt:lpstr>Symbol</vt:lpstr>
      <vt:lpstr>Times New Roman</vt:lpstr>
      <vt:lpstr>Wingdings</vt:lpstr>
      <vt:lpstr>Wingdings 2</vt:lpstr>
      <vt:lpstr>Default Design</vt:lpstr>
      <vt:lpstr>Module</vt:lpstr>
      <vt:lpstr>Equation</vt:lpstr>
      <vt:lpstr>PowerPoint Presentation</vt:lpstr>
      <vt:lpstr>PowerPoint Presentation</vt:lpstr>
      <vt:lpstr>Web as a Directed Graph</vt:lpstr>
      <vt:lpstr>Broad Question</vt:lpstr>
      <vt:lpstr>Web Search: 2 Challenges</vt:lpstr>
      <vt:lpstr>Ranking Nodes on the Graph</vt:lpstr>
      <vt:lpstr>PageRank:  The “Flow” Formulation</vt:lpstr>
      <vt:lpstr>Links as Votes</vt:lpstr>
      <vt:lpstr>Example: PageRank Scores</vt:lpstr>
      <vt:lpstr>Simple Recursive Formulation</vt:lpstr>
      <vt:lpstr>PageRank: The “Flow” Model</vt:lpstr>
      <vt:lpstr>Solving the Flow Equations</vt:lpstr>
      <vt:lpstr>PageRank: Matrix Formulation</vt:lpstr>
      <vt:lpstr>PageRank: How to solve?</vt:lpstr>
      <vt:lpstr>PageRank: How to solve?</vt:lpstr>
      <vt:lpstr>Random Walk Interpretation</vt:lpstr>
      <vt:lpstr>The Stationary Distribution</vt:lpstr>
      <vt:lpstr>Existence and Uniqueness</vt:lpstr>
      <vt:lpstr>PageRank:  The Google Formulation</vt:lpstr>
      <vt:lpstr>PageRank: Three Questions</vt:lpstr>
      <vt:lpstr>Does this converge?</vt:lpstr>
      <vt:lpstr>Does it converge to what we want?</vt:lpstr>
      <vt:lpstr>PageRank: Problems</vt:lpstr>
      <vt:lpstr>Problem: Spider Traps</vt:lpstr>
      <vt:lpstr>Solution: Teleports!</vt:lpstr>
      <vt:lpstr>Problem: Dead Ends</vt:lpstr>
      <vt:lpstr>Solution: Always Teleport!</vt:lpstr>
      <vt:lpstr>Why Teleports Solve the Problem?</vt:lpstr>
      <vt:lpstr>Solution: Random Teleports</vt:lpstr>
      <vt:lpstr>Random Teleports ( = 0.8)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9001</cp:revision>
  <dcterms:created xsi:type="dcterms:W3CDTF">2012-08-31T06:36:49Z</dcterms:created>
  <dcterms:modified xsi:type="dcterms:W3CDTF">2019-10-08T00:58:43Z</dcterms:modified>
  <cp:category/>
</cp:coreProperties>
</file>