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1541" r:id="rId2"/>
    <p:sldId id="1446" r:id="rId3"/>
    <p:sldId id="1487" r:id="rId4"/>
    <p:sldId id="1499" r:id="rId5"/>
    <p:sldId id="1488" r:id="rId6"/>
    <p:sldId id="1498" r:id="rId7"/>
    <p:sldId id="1489" r:id="rId8"/>
    <p:sldId id="1490" r:id="rId9"/>
    <p:sldId id="1491" r:id="rId10"/>
    <p:sldId id="1492" r:id="rId11"/>
    <p:sldId id="1509" r:id="rId12"/>
    <p:sldId id="1510" r:id="rId13"/>
    <p:sldId id="1495" r:id="rId14"/>
    <p:sldId id="1497" r:id="rId15"/>
    <p:sldId id="1448" r:id="rId16"/>
    <p:sldId id="1447" r:id="rId17"/>
    <p:sldId id="1515" r:id="rId18"/>
    <p:sldId id="1501" r:id="rId19"/>
    <p:sldId id="1508" r:id="rId20"/>
    <p:sldId id="1516" r:id="rId21"/>
    <p:sldId id="1345" r:id="rId22"/>
    <p:sldId id="1517" r:id="rId23"/>
    <p:sldId id="1511" r:id="rId24"/>
    <p:sldId id="1502" r:id="rId25"/>
    <p:sldId id="1354" r:id="rId26"/>
    <p:sldId id="1512" r:id="rId27"/>
    <p:sldId id="1513" r:id="rId28"/>
    <p:sldId id="1518" r:id="rId29"/>
    <p:sldId id="1535" r:id="rId30"/>
    <p:sldId id="1534" r:id="rId31"/>
    <p:sldId id="1519" r:id="rId32"/>
    <p:sldId id="1536" r:id="rId33"/>
    <p:sldId id="1520" r:id="rId34"/>
    <p:sldId id="1462" r:id="rId35"/>
    <p:sldId id="1539" r:id="rId36"/>
    <p:sldId id="1503" r:id="rId37"/>
    <p:sldId id="1458" r:id="rId38"/>
    <p:sldId id="1459" r:id="rId39"/>
    <p:sldId id="1400" r:id="rId40"/>
    <p:sldId id="1521" r:id="rId41"/>
    <p:sldId id="1465" r:id="rId42"/>
    <p:sldId id="1537" r:id="rId43"/>
    <p:sldId id="1522" r:id="rId44"/>
    <p:sldId id="1507" r:id="rId45"/>
    <p:sldId id="1393" r:id="rId46"/>
    <p:sldId id="1397" r:id="rId47"/>
    <p:sldId id="1523" r:id="rId48"/>
    <p:sldId id="1466" r:id="rId49"/>
    <p:sldId id="1478" r:id="rId50"/>
    <p:sldId id="1525" r:id="rId51"/>
    <p:sldId id="1526" r:id="rId52"/>
    <p:sldId id="1527" r:id="rId53"/>
    <p:sldId id="1474" r:id="rId54"/>
    <p:sldId id="1529" r:id="rId55"/>
    <p:sldId id="1540" r:id="rId56"/>
    <p:sldId id="1530" r:id="rId57"/>
    <p:sldId id="1531" r:id="rId58"/>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9000" autoAdjust="0"/>
  </p:normalViewPr>
  <p:slideViewPr>
    <p:cSldViewPr>
      <p:cViewPr varScale="1">
        <p:scale>
          <a:sx n="79" d="100"/>
          <a:sy n="79" d="100"/>
        </p:scale>
        <p:origin x="366" y="27"/>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6</a:t>
            </a:fld>
            <a:endParaRPr lang="en-US"/>
          </a:p>
        </p:txBody>
      </p:sp>
    </p:spTree>
    <p:extLst>
      <p:ext uri="{BB962C8B-B14F-4D97-AF65-F5344CB8AC3E}">
        <p14:creationId xmlns:p14="http://schemas.microsoft.com/office/powerpoint/2010/main" val="385112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22</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99907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But we have tools to deal with this, right?</a:t>
            </a:r>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27</a:t>
            </a:fld>
            <a:endParaRPr lang="en-US"/>
          </a:p>
        </p:txBody>
      </p:sp>
    </p:spTree>
    <p:extLst>
      <p:ext uri="{BB962C8B-B14F-4D97-AF65-F5344CB8AC3E}">
        <p14:creationId xmlns:p14="http://schemas.microsoft.com/office/powerpoint/2010/main" val="168630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29</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4455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30</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214021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32</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dirty="0"/>
          </a:p>
        </p:txBody>
      </p:sp>
    </p:spTree>
    <p:extLst>
      <p:ext uri="{BB962C8B-B14F-4D97-AF65-F5344CB8AC3E}">
        <p14:creationId xmlns:p14="http://schemas.microsoft.com/office/powerpoint/2010/main" val="993314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42</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207826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45</a:t>
            </a:fld>
            <a:endParaRPr lang="en-US"/>
          </a:p>
        </p:txBody>
      </p:sp>
    </p:spTree>
    <p:extLst>
      <p:ext uri="{BB962C8B-B14F-4D97-AF65-F5344CB8AC3E}">
        <p14:creationId xmlns:p14="http://schemas.microsoft.com/office/powerpoint/2010/main" val="56502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8</a:t>
            </a:fld>
            <a:endParaRPr lang="en-US"/>
          </a:p>
        </p:txBody>
      </p:sp>
    </p:spTree>
    <p:extLst>
      <p:ext uri="{BB962C8B-B14F-4D97-AF65-F5344CB8AC3E}">
        <p14:creationId xmlns:p14="http://schemas.microsoft.com/office/powerpoint/2010/main" val="151548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 Business intelligence</a:t>
            </a:r>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9</a:t>
            </a:fld>
            <a:endParaRPr lang="en-US"/>
          </a:p>
        </p:txBody>
      </p:sp>
    </p:spTree>
    <p:extLst>
      <p:ext uri="{BB962C8B-B14F-4D97-AF65-F5344CB8AC3E}">
        <p14:creationId xmlns:p14="http://schemas.microsoft.com/office/powerpoint/2010/main" val="327161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11</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61648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12</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82474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16</a:t>
            </a:fld>
            <a:endParaRPr lang="en-US"/>
          </a:p>
        </p:txBody>
      </p:sp>
    </p:spTree>
    <p:extLst>
      <p:ext uri="{BB962C8B-B14F-4D97-AF65-F5344CB8AC3E}">
        <p14:creationId xmlns:p14="http://schemas.microsoft.com/office/powerpoint/2010/main" val="389521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17</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50629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Interesting example</a:t>
            </a:r>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19</a:t>
            </a:fld>
            <a:endParaRPr lang="en-US"/>
          </a:p>
        </p:txBody>
      </p:sp>
    </p:spTree>
    <p:extLst>
      <p:ext uri="{BB962C8B-B14F-4D97-AF65-F5344CB8AC3E}">
        <p14:creationId xmlns:p14="http://schemas.microsoft.com/office/powerpoint/2010/main" val="1973753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20</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r>
              <a:rPr lang="en-US" dirty="0"/>
              <a:t>**</a:t>
            </a:r>
          </a:p>
        </p:txBody>
      </p:sp>
    </p:spTree>
    <p:extLst>
      <p:ext uri="{BB962C8B-B14F-4D97-AF65-F5344CB8AC3E}">
        <p14:creationId xmlns:p14="http://schemas.microsoft.com/office/powerpoint/2010/main" val="111047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D61A0EF-2154-45F4-8EAE-4CA6F89FB4CA}"/>
              </a:ext>
            </a:extLst>
          </p:cNvPr>
          <p:cNvSpPr>
            <a:spLocks noGrp="1"/>
          </p:cNvSpPr>
          <p:nvPr>
            <p:ph type="sldNum" sz="quarter" idx="4"/>
          </p:nvPr>
        </p:nvSpPr>
        <p:spPr>
          <a:xfrm>
            <a:off x="8534400" y="6400800"/>
            <a:ext cx="533400" cy="365125"/>
          </a:xfrm>
          <a:prstGeom prst="rect">
            <a:avLst/>
          </a:prstGeom>
        </p:spPr>
        <p:txBody>
          <a:bodyPr/>
          <a:lstStyle>
            <a:lvl1pPr>
              <a:defRPr>
                <a:solidFill>
                  <a:schemeClr val="bg1"/>
                </a:solidFill>
              </a:defRPr>
            </a:lvl1pPr>
          </a:lstStyle>
          <a:p>
            <a:fld id="{019B477D-1CC2-40BF-9D66-7293E2A0052B}" type="slidenum">
              <a:rPr lang="en-CA" smtClean="0"/>
              <a:pPr/>
              <a:t>‹#›</a:t>
            </a:fld>
            <a:endParaRPr lang="en-CA"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FE8DDA4-AA5A-4464-9DC9-D16854826800}"/>
              </a:ext>
            </a:extLst>
          </p:cNvPr>
          <p:cNvSpPr>
            <a:spLocks noGrp="1"/>
          </p:cNvSpPr>
          <p:nvPr>
            <p:ph type="sldNum" sz="quarter" idx="4"/>
          </p:nvPr>
        </p:nvSpPr>
        <p:spPr>
          <a:xfrm>
            <a:off x="8458200" y="6400800"/>
            <a:ext cx="533400" cy="365125"/>
          </a:xfrm>
          <a:prstGeom prst="rect">
            <a:avLst/>
          </a:prstGeom>
        </p:spPr>
        <p:txBody>
          <a:bodyPr/>
          <a:lstStyle>
            <a:lvl1pPr>
              <a:defRPr>
                <a:solidFill>
                  <a:schemeClr val="bg1"/>
                </a:solidFill>
              </a:defRPr>
            </a:lvl1pPr>
          </a:lstStyle>
          <a:p>
            <a:fld id="{019B477D-1CC2-40BF-9D66-7293E2A0052B}" type="slidenum">
              <a:rPr lang="en-CA" smtClean="0"/>
              <a:pPr/>
              <a:t>‹#›</a:t>
            </a:fld>
            <a:endParaRPr lang="en-CA" dirty="0"/>
          </a:p>
        </p:txBody>
      </p:sp>
    </p:spTree>
  </p:cSld>
  <p:clrMap bg1="dk1" tx1="lt1" bg2="dk2" tx2="lt2" accent1="accent1" accent2="accent2" accent3="accent3" accent4="accent4" accent5="accent5" accent6="accent6" hlink="hlink" folHlink="folHlink"/>
  <p:sldLayoutIdLst>
    <p:sldLayoutId id="2147483653" r:id="rId1"/>
    <p:sldLayoutId id="2147483657" r:id="rId2"/>
  </p:sldLayoutIdLst>
  <p:transition/>
  <p:hf hdr="0" ftr="0" dt="0"/>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a:solidFill>
                  <a:schemeClr val="bg2"/>
                </a:solidFill>
                <a:latin typeface="Gill Sans"/>
                <a:cs typeface="Gill Sans"/>
              </a:rPr>
              <a:t>Data-Intensive Distributed Computing</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dirty="0">
                <a:solidFill>
                  <a:schemeClr val="bg2"/>
                </a:solidFill>
                <a:latin typeface="Gill Sans"/>
                <a:cs typeface="Gill Sans"/>
              </a:rPr>
              <a:t>Part 5: Analyzing Relational Data (1/3)</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431/631 451/651 (Fall 2019)</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Ali Abedi</a:t>
            </a:r>
            <a:endParaRPr lang="en-US" sz="2000" b="0" dirty="0">
              <a:solidFill>
                <a:schemeClr val="bg2"/>
              </a:solidFill>
              <a:latin typeface="Gill Sans"/>
              <a:cs typeface="Gill Sans"/>
            </a:endParaRP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October 10, 2019</a:t>
            </a:r>
          </a:p>
        </p:txBody>
      </p:sp>
      <p:sp>
        <p:nvSpPr>
          <p:cNvPr id="14" name="TextBox 13"/>
          <p:cNvSpPr txBox="1">
            <a:spLocks noChangeArrowheads="1"/>
          </p:cNvSpPr>
          <p:nvPr/>
        </p:nvSpPr>
        <p:spPr bwMode="auto">
          <a:xfrm>
            <a:off x="1371600" y="5943600"/>
            <a:ext cx="7321748"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These slides are available at </a:t>
            </a:r>
            <a:r>
              <a:rPr lang="en-CA" sz="1800" b="0" dirty="0">
                <a:solidFill>
                  <a:schemeClr val="bg1"/>
                </a:solidFill>
              </a:rPr>
              <a:t>https://www.student.cs.uwaterloo.ca/~cs451</a:t>
            </a:r>
            <a:endParaRPr lang="en-US" sz="1800" b="0" dirty="0">
              <a:solidFill>
                <a:schemeClr val="bg1"/>
              </a:solidFill>
              <a:latin typeface="Gill Sans"/>
              <a:cs typeface="Gill Sans"/>
            </a:endParaRPr>
          </a:p>
        </p:txBody>
      </p:sp>
      <p:pic>
        <p:nvPicPr>
          <p:cNvPr id="2" name="Picture 1" descr="waterloo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
        <p:nvSpPr>
          <p:cNvPr id="4" name="Slide Number Placeholder 3">
            <a:extLst>
              <a:ext uri="{FF2B5EF4-FFF2-40B4-BE49-F238E27FC236}">
                <a16:creationId xmlns:a16="http://schemas.microsoft.com/office/drawing/2014/main" id="{5F203DCC-5C43-4F5D-BAA5-2E2324461C35}"/>
              </a:ext>
            </a:extLst>
          </p:cNvPr>
          <p:cNvSpPr>
            <a:spLocks noGrp="1"/>
          </p:cNvSpPr>
          <p:nvPr>
            <p:ph type="sldNum" sz="quarter" idx="4"/>
          </p:nvPr>
        </p:nvSpPr>
        <p:spPr/>
        <p:txBody>
          <a:bodyPr/>
          <a:lstStyle/>
          <a:p>
            <a:fld id="{019B477D-1CC2-40BF-9D66-7293E2A0052B}" type="slidenum">
              <a:rPr lang="en-CA" smtClean="0"/>
              <a:pPr/>
              <a:t>1</a:t>
            </a:fld>
            <a:endParaRPr lang="en-CA" dirty="0"/>
          </a:p>
        </p:txBody>
      </p:sp>
    </p:spTree>
    <p:extLst>
      <p:ext uri="{BB962C8B-B14F-4D97-AF65-F5344CB8AC3E}">
        <p14:creationId xmlns:p14="http://schemas.microsoft.com/office/powerpoint/2010/main" val="1877961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281535"/>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8" name="Rectangle 7"/>
          <p:cNvSpPr/>
          <p:nvPr/>
        </p:nvSpPr>
        <p:spPr bwMode="auto">
          <a:xfrm>
            <a:off x="3543300" y="31242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3653135"/>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3" name="Oval Callout 2"/>
          <p:cNvSpPr/>
          <p:nvPr/>
        </p:nvSpPr>
        <p:spPr bwMode="auto">
          <a:xfrm>
            <a:off x="5105400" y="576163"/>
            <a:ext cx="3352800" cy="1066800"/>
          </a:xfrm>
          <a:prstGeom prst="wedgeEllipseCallout">
            <a:avLst>
              <a:gd name="adj1" fmla="val -54184"/>
              <a:gd name="adj2" fmla="val -60314"/>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charset="0"/>
                <a:ea typeface="Gill Sans" charset="0"/>
                <a:cs typeface="Gill Sans" charset="0"/>
              </a:rPr>
              <a:t>Why is my</a:t>
            </a:r>
            <a:br>
              <a:rPr kumimoji="0" lang="en-US" sz="2000" b="0" i="0" u="none" strike="noStrike" cap="none" normalizeH="0" baseline="0" dirty="0">
                <a:ln>
                  <a:noFill/>
                </a:ln>
                <a:solidFill>
                  <a:schemeClr val="bg1"/>
                </a:solidFill>
                <a:effectLst/>
                <a:latin typeface="Gill Sans" charset="0"/>
                <a:ea typeface="Gill Sans" charset="0"/>
                <a:cs typeface="Gill Sans" charset="0"/>
              </a:rPr>
            </a:br>
            <a:r>
              <a:rPr kumimoji="0" lang="en-US" sz="2000" b="0" i="0" u="none" strike="noStrike" cap="none" normalizeH="0" dirty="0">
                <a:ln>
                  <a:noFill/>
                </a:ln>
                <a:solidFill>
                  <a:schemeClr val="bg1"/>
                </a:solidFill>
                <a:effectLst/>
                <a:latin typeface="Gill Sans" charset="0"/>
                <a:ea typeface="Gill Sans" charset="0"/>
                <a:cs typeface="Gill Sans" charset="0"/>
              </a:rPr>
              <a:t> application so slow?</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sp>
        <p:nvSpPr>
          <p:cNvPr id="13" name="Oval Callout 12"/>
          <p:cNvSpPr/>
          <p:nvPr/>
        </p:nvSpPr>
        <p:spPr bwMode="auto">
          <a:xfrm>
            <a:off x="457200" y="2819400"/>
            <a:ext cx="3352800" cy="1066800"/>
          </a:xfrm>
          <a:prstGeom prst="wedgeEllipseCallout">
            <a:avLst>
              <a:gd name="adj1" fmla="val 52465"/>
              <a:gd name="adj2" fmla="val 4586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Gill Sans" charset="0"/>
                <a:ea typeface="Gill Sans" charset="0"/>
                <a:cs typeface="Gill Sans" charset="0"/>
              </a:rPr>
              <a:t>Why</a:t>
            </a:r>
            <a:r>
              <a:rPr kumimoji="0" lang="en-US" sz="2000" b="0" i="0" u="none" strike="noStrike" cap="none" normalizeH="0">
                <a:ln>
                  <a:noFill/>
                </a:ln>
                <a:solidFill>
                  <a:schemeClr val="bg1"/>
                </a:solidFill>
                <a:effectLst/>
                <a:latin typeface="Gill Sans" charset="0"/>
                <a:ea typeface="Gill Sans" charset="0"/>
                <a:cs typeface="Gill Sans" charset="0"/>
              </a:rPr>
              <a:t> does my analysis take so long?</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45319"/>
            <a:ext cx="728870" cy="762000"/>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572074"/>
            <a:ext cx="728870" cy="762000"/>
          </a:xfrm>
          <a:prstGeom prst="rect">
            <a:avLst/>
          </a:prstGeom>
        </p:spPr>
      </p:pic>
      <p:sp>
        <p:nvSpPr>
          <p:cNvPr id="5" name="Slide Number Placeholder 4">
            <a:extLst>
              <a:ext uri="{FF2B5EF4-FFF2-40B4-BE49-F238E27FC236}">
                <a16:creationId xmlns:a16="http://schemas.microsoft.com/office/drawing/2014/main" id="{0D596830-DD62-49D8-9537-8EBE109FA6DB}"/>
              </a:ext>
            </a:extLst>
          </p:cNvPr>
          <p:cNvSpPr>
            <a:spLocks noGrp="1"/>
          </p:cNvSpPr>
          <p:nvPr>
            <p:ph type="sldNum" sz="quarter" idx="4"/>
          </p:nvPr>
        </p:nvSpPr>
        <p:spPr/>
        <p:txBody>
          <a:bodyPr/>
          <a:lstStyle/>
          <a:p>
            <a:fld id="{019B477D-1CC2-40BF-9D66-7293E2A0052B}" type="slidenum">
              <a:rPr lang="en-CA" smtClean="0"/>
              <a:pPr/>
              <a:t>10</a:t>
            </a:fld>
            <a:endParaRPr lang="en-CA" dirty="0"/>
          </a:p>
        </p:txBody>
      </p:sp>
    </p:spTree>
    <p:extLst>
      <p:ext uri="{BB962C8B-B14F-4D97-AF65-F5344CB8AC3E}">
        <p14:creationId xmlns:p14="http://schemas.microsoft.com/office/powerpoint/2010/main" val="1729654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Database Workloads</a:t>
            </a:r>
          </a:p>
        </p:txBody>
      </p:sp>
      <p:sp>
        <p:nvSpPr>
          <p:cNvPr id="6" name="TextBox 5"/>
          <p:cNvSpPr txBox="1"/>
          <p:nvPr/>
        </p:nvSpPr>
        <p:spPr>
          <a:xfrm>
            <a:off x="0" y="170545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OLTP (online transaction processing)</a:t>
            </a:r>
          </a:p>
        </p:txBody>
      </p:sp>
      <p:sp>
        <p:nvSpPr>
          <p:cNvPr id="7" name="TextBox 6"/>
          <p:cNvSpPr txBox="1"/>
          <p:nvPr/>
        </p:nvSpPr>
        <p:spPr>
          <a:xfrm>
            <a:off x="0" y="208645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Typical applications: e-commerce, banking, airline reservations</a:t>
            </a:r>
          </a:p>
          <a:p>
            <a:pPr lvl="0" algn="ctr">
              <a:defRPr/>
            </a:pPr>
            <a:r>
              <a:rPr lang="en-US" sz="2000" b="0" kern="0" dirty="0">
                <a:solidFill>
                  <a:srgbClr val="0070C0"/>
                </a:solidFill>
                <a:latin typeface="Gill Sans"/>
                <a:cs typeface="Gill Sans"/>
              </a:rPr>
              <a:t>User facing: real-time, low latency, highly-concurrent</a:t>
            </a:r>
          </a:p>
          <a:p>
            <a:pPr lvl="0" algn="ctr">
              <a:defRPr/>
            </a:pPr>
            <a:r>
              <a:rPr lang="en-US" sz="2000" b="0" kern="0" dirty="0">
                <a:solidFill>
                  <a:srgbClr val="0070C0"/>
                </a:solidFill>
                <a:latin typeface="Gill Sans"/>
                <a:cs typeface="Gill Sans"/>
              </a:rPr>
              <a:t>Tasks: relatively small set of “standard” transactional queries</a:t>
            </a:r>
          </a:p>
          <a:p>
            <a:pPr lvl="0" algn="ctr">
              <a:defRPr/>
            </a:pPr>
            <a:r>
              <a:rPr lang="en-US" sz="2000" b="0" kern="0" dirty="0">
                <a:solidFill>
                  <a:srgbClr val="0070C0"/>
                </a:solidFill>
                <a:latin typeface="Gill Sans"/>
                <a:cs typeface="Gill Sans"/>
              </a:rPr>
              <a:t>Data access pattern: random reads, updates, writes (small amounts of data)</a:t>
            </a:r>
          </a:p>
        </p:txBody>
      </p:sp>
      <p:sp>
        <p:nvSpPr>
          <p:cNvPr id="11" name="TextBox 10"/>
          <p:cNvSpPr txBox="1"/>
          <p:nvPr/>
        </p:nvSpPr>
        <p:spPr>
          <a:xfrm>
            <a:off x="0" y="385816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OLAP (online analytical processing)</a:t>
            </a:r>
          </a:p>
        </p:txBody>
      </p:sp>
      <p:sp>
        <p:nvSpPr>
          <p:cNvPr id="12" name="TextBox 11"/>
          <p:cNvSpPr txBox="1"/>
          <p:nvPr/>
        </p:nvSpPr>
        <p:spPr>
          <a:xfrm>
            <a:off x="0" y="423916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Typical applications: business intelligence, data mining</a:t>
            </a:r>
          </a:p>
          <a:p>
            <a:pPr lvl="0" algn="ctr">
              <a:defRPr/>
            </a:pPr>
            <a:r>
              <a:rPr lang="en-US" sz="2000" b="0" kern="0" dirty="0">
                <a:solidFill>
                  <a:srgbClr val="0070C0"/>
                </a:solidFill>
                <a:latin typeface="Gill Sans"/>
                <a:cs typeface="Gill Sans"/>
              </a:rPr>
              <a:t>Back-end processing: batch workloads, less concurrency</a:t>
            </a:r>
          </a:p>
          <a:p>
            <a:pPr lvl="0" algn="ctr">
              <a:defRPr/>
            </a:pPr>
            <a:r>
              <a:rPr lang="en-US" sz="2000" b="0" kern="0" dirty="0">
                <a:solidFill>
                  <a:srgbClr val="0070C0"/>
                </a:solidFill>
                <a:latin typeface="Gill Sans"/>
                <a:cs typeface="Gill Sans"/>
              </a:rPr>
              <a:t>Tasks: complex analytical queries, often ad hoc</a:t>
            </a:r>
          </a:p>
          <a:p>
            <a:pPr lvl="0" algn="ctr">
              <a:defRPr/>
            </a:pPr>
            <a:r>
              <a:rPr lang="en-US" sz="2000" b="0" kern="0" dirty="0">
                <a:solidFill>
                  <a:srgbClr val="0070C0"/>
                </a:solidFill>
                <a:latin typeface="Gill Sans"/>
                <a:cs typeface="Gill Sans"/>
              </a:rPr>
              <a:t>Data access pattern: table scans, large amounts of data per query</a:t>
            </a:r>
          </a:p>
        </p:txBody>
      </p:sp>
      <p:sp>
        <p:nvSpPr>
          <p:cNvPr id="3" name="Slide Number Placeholder 2">
            <a:extLst>
              <a:ext uri="{FF2B5EF4-FFF2-40B4-BE49-F238E27FC236}">
                <a16:creationId xmlns:a16="http://schemas.microsoft.com/office/drawing/2014/main" id="{BB788C14-FDDA-4DCA-8F9C-B1F76989F028}"/>
              </a:ext>
            </a:extLst>
          </p:cNvPr>
          <p:cNvSpPr>
            <a:spLocks noGrp="1"/>
          </p:cNvSpPr>
          <p:nvPr>
            <p:ph type="sldNum" sz="quarter" idx="4"/>
          </p:nvPr>
        </p:nvSpPr>
        <p:spPr/>
        <p:txBody>
          <a:bodyPr/>
          <a:lstStyle/>
          <a:p>
            <a:fld id="{019B477D-1CC2-40BF-9D66-7293E2A0052B}" type="slidenum">
              <a:rPr lang="en-CA" smtClean="0"/>
              <a:pPr/>
              <a:t>11</a:t>
            </a:fld>
            <a:endParaRPr lang="en-CA" dirty="0"/>
          </a:p>
        </p:txBody>
      </p:sp>
    </p:spTree>
    <p:extLst>
      <p:ext uri="{BB962C8B-B14F-4D97-AF65-F5344CB8AC3E}">
        <p14:creationId xmlns:p14="http://schemas.microsoft.com/office/powerpoint/2010/main" val="1763636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OLTP and OLAP Together?</a:t>
            </a:r>
          </a:p>
        </p:txBody>
      </p:sp>
      <p:sp>
        <p:nvSpPr>
          <p:cNvPr id="6" name="TextBox 5"/>
          <p:cNvSpPr txBox="1"/>
          <p:nvPr/>
        </p:nvSpPr>
        <p:spPr>
          <a:xfrm>
            <a:off x="0" y="189607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Downsides of co-existing OLTP and OLAP workloads</a:t>
            </a:r>
          </a:p>
        </p:txBody>
      </p:sp>
      <p:sp>
        <p:nvSpPr>
          <p:cNvPr id="7" name="TextBox 6"/>
          <p:cNvSpPr txBox="1"/>
          <p:nvPr/>
        </p:nvSpPr>
        <p:spPr>
          <a:xfrm>
            <a:off x="0" y="227707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Poor memory management</a:t>
            </a:r>
          </a:p>
          <a:p>
            <a:pPr lvl="0" algn="ctr">
              <a:defRPr/>
            </a:pPr>
            <a:r>
              <a:rPr lang="en-US" sz="2000" b="0" kern="0" dirty="0">
                <a:solidFill>
                  <a:srgbClr val="0070C0"/>
                </a:solidFill>
                <a:latin typeface="Gill Sans"/>
                <a:cs typeface="Gill Sans"/>
              </a:rPr>
              <a:t>Conflicting data access patterns</a:t>
            </a:r>
          </a:p>
          <a:p>
            <a:pPr lvl="0" algn="ctr">
              <a:defRPr/>
            </a:pPr>
            <a:r>
              <a:rPr lang="en-US" sz="2000" b="0" kern="0" dirty="0">
                <a:solidFill>
                  <a:srgbClr val="0070C0"/>
                </a:solidFill>
                <a:latin typeface="Gill Sans"/>
                <a:cs typeface="Gill Sans"/>
              </a:rPr>
              <a:t>Variable latency</a:t>
            </a:r>
          </a:p>
        </p:txBody>
      </p:sp>
      <p:sp>
        <p:nvSpPr>
          <p:cNvPr id="11" name="TextBox 10"/>
          <p:cNvSpPr txBox="1"/>
          <p:nvPr/>
        </p:nvSpPr>
        <p:spPr>
          <a:xfrm>
            <a:off x="0" y="4810780"/>
            <a:ext cx="9144000" cy="523220"/>
          </a:xfrm>
          <a:prstGeom prst="rect">
            <a:avLst/>
          </a:prstGeom>
          <a:noFill/>
        </p:spPr>
        <p:txBody>
          <a:bodyPr wrap="square" rtlCol="0">
            <a:spAutoFit/>
          </a:bodyPr>
          <a:lstStyle/>
          <a:p>
            <a:pPr lvl="0" algn="ctr">
              <a:defRPr/>
            </a:pPr>
            <a:r>
              <a:rPr lang="en-US" sz="2800" b="0" kern="0" dirty="0">
                <a:solidFill>
                  <a:srgbClr val="FF0000"/>
                </a:solidFill>
                <a:latin typeface="Gill Sans"/>
                <a:cs typeface="Gill Sans"/>
              </a:rPr>
              <a:t>Solution?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572074"/>
            <a:ext cx="728870" cy="762000"/>
          </a:xfrm>
          <a:prstGeom prst="rect">
            <a:avLst/>
          </a:prstGeom>
        </p:spPr>
      </p:pic>
      <p:sp>
        <p:nvSpPr>
          <p:cNvPr id="13" name="TextBox 12"/>
          <p:cNvSpPr txBox="1"/>
          <p:nvPr/>
        </p:nvSpPr>
        <p:spPr>
          <a:xfrm>
            <a:off x="3657600" y="3722242"/>
            <a:ext cx="27432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 and analysts</a:t>
            </a:r>
          </a:p>
        </p:txBody>
      </p:sp>
      <p:sp>
        <p:nvSpPr>
          <p:cNvPr id="3" name="Slide Number Placeholder 2">
            <a:extLst>
              <a:ext uri="{FF2B5EF4-FFF2-40B4-BE49-F238E27FC236}">
                <a16:creationId xmlns:a16="http://schemas.microsoft.com/office/drawing/2014/main" id="{670007D5-1C97-4734-AC69-F155D85804A6}"/>
              </a:ext>
            </a:extLst>
          </p:cNvPr>
          <p:cNvSpPr>
            <a:spLocks noGrp="1"/>
          </p:cNvSpPr>
          <p:nvPr>
            <p:ph type="sldNum" sz="quarter" idx="4"/>
          </p:nvPr>
        </p:nvSpPr>
        <p:spPr/>
        <p:txBody>
          <a:bodyPr/>
          <a:lstStyle/>
          <a:p>
            <a:fld id="{019B477D-1CC2-40BF-9D66-7293E2A0052B}" type="slidenum">
              <a:rPr lang="en-CA" smtClean="0"/>
              <a:pPr/>
              <a:t>12</a:t>
            </a:fld>
            <a:endParaRPr lang="en-CA" dirty="0"/>
          </a:p>
        </p:txBody>
      </p:sp>
    </p:spTree>
    <p:extLst>
      <p:ext uri="{BB962C8B-B14F-4D97-AF65-F5344CB8AC3E}">
        <p14:creationId xmlns:p14="http://schemas.microsoft.com/office/powerpoint/2010/main" val="10353950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ehouse_md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(Warehouse)</a:t>
            </a:r>
          </a:p>
        </p:txBody>
      </p:sp>
      <p:sp>
        <p:nvSpPr>
          <p:cNvPr id="6" name="Title 1"/>
          <p:cNvSpPr txBox="1">
            <a:spLocks/>
          </p:cNvSpPr>
          <p:nvPr/>
        </p:nvSpPr>
        <p:spPr>
          <a:xfrm>
            <a:off x="0" y="5105400"/>
            <a:ext cx="9144000" cy="685800"/>
          </a:xfrm>
          <a:prstGeom prst="rect">
            <a:avLst/>
          </a:prstGeom>
        </p:spPr>
        <p:txBody>
          <a:bodyPr/>
          <a:lstStyle/>
          <a:p>
            <a:pPr lvl="0" algn="ctr">
              <a:defRPr/>
            </a:pPr>
            <a:r>
              <a:rPr lang="en-US" sz="3200" b="0" kern="0" dirty="0">
                <a:latin typeface="Gill Sans"/>
                <a:cs typeface="Gill Sans"/>
              </a:rPr>
              <a:t>Build a data warehouse!</a:t>
            </a:r>
          </a:p>
        </p:txBody>
      </p:sp>
      <p:sp>
        <p:nvSpPr>
          <p:cNvPr id="3" name="Slide Number Placeholder 2">
            <a:extLst>
              <a:ext uri="{FF2B5EF4-FFF2-40B4-BE49-F238E27FC236}">
                <a16:creationId xmlns:a16="http://schemas.microsoft.com/office/drawing/2014/main" id="{245678B3-5925-4BEF-9ABF-1E0293E7ACF0}"/>
              </a:ext>
            </a:extLst>
          </p:cNvPr>
          <p:cNvSpPr>
            <a:spLocks noGrp="1"/>
          </p:cNvSpPr>
          <p:nvPr>
            <p:ph type="sldNum" sz="quarter" idx="4"/>
          </p:nvPr>
        </p:nvSpPr>
        <p:spPr/>
        <p:txBody>
          <a:bodyPr/>
          <a:lstStyle/>
          <a:p>
            <a:fld id="{019B477D-1CC2-40BF-9D66-7293E2A0052B}" type="slidenum">
              <a:rPr lang="en-CA" smtClean="0"/>
              <a:pPr/>
              <a:t>13</a:t>
            </a:fld>
            <a:endParaRPr lang="en-CA" dirty="0"/>
          </a:p>
        </p:txBody>
      </p:sp>
    </p:spTree>
    <p:extLst>
      <p:ext uri="{BB962C8B-B14F-4D97-AF65-F5344CB8AC3E}">
        <p14:creationId xmlns:p14="http://schemas.microsoft.com/office/powerpoint/2010/main" val="19096130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nvGrpSpPr>
          <p:cNvPr id="2" name="Group 1"/>
          <p:cNvGrpSpPr/>
          <p:nvPr/>
        </p:nvGrpSpPr>
        <p:grpSpPr>
          <a:xfrm>
            <a:off x="2743200" y="3084512"/>
            <a:ext cx="3657599" cy="1258888"/>
            <a:chOff x="2743200" y="3084512"/>
            <a:chExt cx="3657599" cy="1258888"/>
          </a:xfrm>
        </p:grpSpPr>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74" y="6072643"/>
            <a:ext cx="728870" cy="762000"/>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730" y="-56255"/>
            <a:ext cx="728870" cy="762000"/>
          </a:xfrm>
          <a:prstGeom prst="rect">
            <a:avLst/>
          </a:prstGeom>
        </p:spPr>
      </p:pic>
      <p:sp>
        <p:nvSpPr>
          <p:cNvPr id="17" name="TextBox 16"/>
          <p:cNvSpPr txBox="1"/>
          <p:nvPr/>
        </p:nvSpPr>
        <p:spPr>
          <a:xfrm>
            <a:off x="228600" y="1981200"/>
            <a:ext cx="3174242" cy="830997"/>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OLTP database for user-facing transactions</a:t>
            </a:r>
          </a:p>
        </p:txBody>
      </p:sp>
      <p:sp>
        <p:nvSpPr>
          <p:cNvPr id="23" name="TextBox 22"/>
          <p:cNvSpPr txBox="1"/>
          <p:nvPr/>
        </p:nvSpPr>
        <p:spPr>
          <a:xfrm>
            <a:off x="541930" y="4576267"/>
            <a:ext cx="2860912" cy="830997"/>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OLAP database for data warehousing</a:t>
            </a:r>
          </a:p>
        </p:txBody>
      </p:sp>
      <p:sp>
        <p:nvSpPr>
          <p:cNvPr id="4" name="Slide Number Placeholder 3">
            <a:extLst>
              <a:ext uri="{FF2B5EF4-FFF2-40B4-BE49-F238E27FC236}">
                <a16:creationId xmlns:a16="http://schemas.microsoft.com/office/drawing/2014/main" id="{AE3A31DB-4C51-466A-9C89-3331AC7C0E2F}"/>
              </a:ext>
            </a:extLst>
          </p:cNvPr>
          <p:cNvSpPr>
            <a:spLocks noGrp="1"/>
          </p:cNvSpPr>
          <p:nvPr>
            <p:ph type="sldNum" sz="quarter" idx="4"/>
          </p:nvPr>
        </p:nvSpPr>
        <p:spPr/>
        <p:txBody>
          <a:bodyPr/>
          <a:lstStyle/>
          <a:p>
            <a:fld id="{019B477D-1CC2-40BF-9D66-7293E2A0052B}" type="slidenum">
              <a:rPr lang="en-CA" smtClean="0"/>
              <a:pPr/>
              <a:t>14</a:t>
            </a:fld>
            <a:endParaRPr lang="en-CA" dirty="0"/>
          </a:p>
        </p:txBody>
      </p:sp>
    </p:spTree>
    <p:extLst>
      <p:ext uri="{BB962C8B-B14F-4D97-AF65-F5344CB8AC3E}">
        <p14:creationId xmlns:p14="http://schemas.microsoft.com/office/powerpoint/2010/main" val="280206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p:bldP spid="8" grpId="0" animBg="1"/>
      <p:bldP spid="10" grpId="0"/>
      <p:bldP spid="14" grpId="0" animBg="1"/>
      <p:bldP spid="16" grpId="0"/>
      <p:bldP spid="17"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581400" y="1752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a:ln>
                  <a:noFill/>
                </a:ln>
                <a:solidFill>
                  <a:schemeClr val="bg1"/>
                </a:solidFill>
                <a:effectLst/>
                <a:latin typeface="Gill Sans"/>
                <a:cs typeface="Gill Sans"/>
              </a:rPr>
              <a:t>Customer</a:t>
            </a:r>
          </a:p>
        </p:txBody>
      </p:sp>
      <p:sp>
        <p:nvSpPr>
          <p:cNvPr id="6" name="Rectangle 5"/>
          <p:cNvSpPr/>
          <p:nvPr/>
        </p:nvSpPr>
        <p:spPr bwMode="auto">
          <a:xfrm>
            <a:off x="6172200" y="1752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a:ln>
                  <a:noFill/>
                </a:ln>
                <a:solidFill>
                  <a:schemeClr val="bg1"/>
                </a:solidFill>
                <a:effectLst/>
                <a:latin typeface="Gill Sans"/>
                <a:cs typeface="Gill Sans"/>
              </a:rPr>
              <a:t>Billing</a:t>
            </a:r>
          </a:p>
        </p:txBody>
      </p:sp>
      <p:sp>
        <p:nvSpPr>
          <p:cNvPr id="7" name="Rectangle 6"/>
          <p:cNvSpPr/>
          <p:nvPr/>
        </p:nvSpPr>
        <p:spPr bwMode="auto">
          <a:xfrm>
            <a:off x="3581400" y="34290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a:ln>
                  <a:noFill/>
                </a:ln>
                <a:solidFill>
                  <a:schemeClr val="bg1"/>
                </a:solidFill>
                <a:effectLst/>
                <a:latin typeface="Gill Sans"/>
                <a:cs typeface="Gill Sans"/>
              </a:rPr>
              <a:t>Order</a:t>
            </a:r>
          </a:p>
        </p:txBody>
      </p:sp>
      <p:sp>
        <p:nvSpPr>
          <p:cNvPr id="8" name="Rectangle 7"/>
          <p:cNvSpPr/>
          <p:nvPr/>
        </p:nvSpPr>
        <p:spPr bwMode="auto">
          <a:xfrm>
            <a:off x="838200" y="34290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a:ln>
                  <a:noFill/>
                </a:ln>
                <a:solidFill>
                  <a:schemeClr val="bg1"/>
                </a:solidFill>
                <a:effectLst/>
                <a:latin typeface="Gill Sans"/>
                <a:cs typeface="Gill Sans"/>
              </a:rPr>
              <a:t>Inventory</a:t>
            </a:r>
          </a:p>
        </p:txBody>
      </p:sp>
      <p:sp>
        <p:nvSpPr>
          <p:cNvPr id="9" name="Rectangle 8"/>
          <p:cNvSpPr/>
          <p:nvPr/>
        </p:nvSpPr>
        <p:spPr bwMode="auto">
          <a:xfrm>
            <a:off x="2209800" y="52578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OrderLine</a:t>
            </a:r>
            <a:endParaRPr kumimoji="0" lang="en-US" sz="2000" b="0" i="0" strike="noStrike" cap="none" normalizeH="0" baseline="0" dirty="0">
              <a:ln>
                <a:noFill/>
              </a:ln>
              <a:solidFill>
                <a:schemeClr val="bg1"/>
              </a:solidFill>
              <a:effectLst/>
              <a:latin typeface="Gill Sans"/>
              <a:cs typeface="Gill Sans"/>
            </a:endParaRPr>
          </a:p>
        </p:txBody>
      </p:sp>
      <p:cxnSp>
        <p:nvCxnSpPr>
          <p:cNvPr id="11" name="Straight Arrow Connector 10"/>
          <p:cNvCxnSpPr>
            <a:stCxn id="5" idx="2"/>
            <a:endCxn id="7" idx="0"/>
          </p:cNvCxnSpPr>
          <p:nvPr/>
        </p:nvCxnSpPr>
        <p:spPr bwMode="auto">
          <a:xfrm>
            <a:off x="4495800" y="2895600"/>
            <a:ext cx="0" cy="533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6" idx="1"/>
            <a:endCxn id="5" idx="3"/>
          </p:cNvCxnSpPr>
          <p:nvPr/>
        </p:nvCxnSpPr>
        <p:spPr bwMode="auto">
          <a:xfrm flipH="1">
            <a:off x="5410200" y="2324100"/>
            <a:ext cx="7620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0" name="Elbow Connector 29"/>
          <p:cNvCxnSpPr>
            <a:stCxn id="8" idx="2"/>
            <a:endCxn id="9" idx="1"/>
          </p:cNvCxnSpPr>
          <p:nvPr/>
        </p:nvCxnSpPr>
        <p:spPr bwMode="auto">
          <a:xfrm rot="16200000" flipH="1">
            <a:off x="1352550" y="4972050"/>
            <a:ext cx="1257300" cy="4572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Elbow Connector 30"/>
          <p:cNvCxnSpPr>
            <a:stCxn id="7" idx="2"/>
            <a:endCxn id="9" idx="3"/>
          </p:cNvCxnSpPr>
          <p:nvPr/>
        </p:nvCxnSpPr>
        <p:spPr bwMode="auto">
          <a:xfrm rot="5400000">
            <a:off x="3638550" y="4972050"/>
            <a:ext cx="1257300" cy="4572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 Simple OLTP Schema</a:t>
            </a:r>
          </a:p>
        </p:txBody>
      </p:sp>
      <p:sp>
        <p:nvSpPr>
          <p:cNvPr id="3" name="Slide Number Placeholder 2">
            <a:extLst>
              <a:ext uri="{FF2B5EF4-FFF2-40B4-BE49-F238E27FC236}">
                <a16:creationId xmlns:a16="http://schemas.microsoft.com/office/drawing/2014/main" id="{04F5B9AB-D930-426D-ACFE-07314F837F33}"/>
              </a:ext>
            </a:extLst>
          </p:cNvPr>
          <p:cNvSpPr>
            <a:spLocks noGrp="1"/>
          </p:cNvSpPr>
          <p:nvPr>
            <p:ph type="sldNum" sz="quarter" idx="4"/>
          </p:nvPr>
        </p:nvSpPr>
        <p:spPr/>
        <p:txBody>
          <a:bodyPr/>
          <a:lstStyle/>
          <a:p>
            <a:fld id="{019B477D-1CC2-40BF-9D66-7293E2A0052B}" type="slidenum">
              <a:rPr lang="en-CA" smtClean="0"/>
              <a:pPr/>
              <a:t>15</a:t>
            </a:fld>
            <a:endParaRPr lang="en-CA" dirty="0"/>
          </a:p>
        </p:txBody>
      </p:sp>
    </p:spTree>
    <p:extLst>
      <p:ext uri="{BB962C8B-B14F-4D97-AF65-F5344CB8AC3E}">
        <p14:creationId xmlns:p14="http://schemas.microsoft.com/office/powerpoint/2010/main" val="21092627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800600" y="1371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Dim_Customer</a:t>
            </a:r>
            <a:endParaRPr kumimoji="0" lang="en-US" sz="2000" b="0" i="0" strike="noStrike" cap="none" normalizeH="0" baseline="0" dirty="0">
              <a:ln>
                <a:noFill/>
              </a:ln>
              <a:solidFill>
                <a:schemeClr val="bg1"/>
              </a:solidFill>
              <a:effectLst/>
              <a:latin typeface="Gill Sans"/>
              <a:cs typeface="Gill Sans"/>
            </a:endParaRPr>
          </a:p>
        </p:txBody>
      </p:sp>
      <p:sp>
        <p:nvSpPr>
          <p:cNvPr id="7" name="Rectangle 6"/>
          <p:cNvSpPr/>
          <p:nvPr/>
        </p:nvSpPr>
        <p:spPr bwMode="auto">
          <a:xfrm>
            <a:off x="6934200" y="2133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Dim_Date</a:t>
            </a:r>
            <a:endParaRPr kumimoji="0" lang="en-US" sz="2000" b="0" i="0" strike="noStrike" cap="none" normalizeH="0" baseline="0" dirty="0">
              <a:ln>
                <a:noFill/>
              </a:ln>
              <a:solidFill>
                <a:schemeClr val="bg1"/>
              </a:solidFill>
              <a:effectLst/>
              <a:latin typeface="Gill Sans"/>
              <a:cs typeface="Gill Sans"/>
            </a:endParaRPr>
          </a:p>
        </p:txBody>
      </p:sp>
      <p:sp>
        <p:nvSpPr>
          <p:cNvPr id="8" name="Rectangle 7"/>
          <p:cNvSpPr/>
          <p:nvPr/>
        </p:nvSpPr>
        <p:spPr bwMode="auto">
          <a:xfrm>
            <a:off x="533400" y="26670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Dim_Product</a:t>
            </a:r>
            <a:endParaRPr kumimoji="0" lang="en-US" sz="2000" b="0" i="0" strike="noStrike" cap="none" normalizeH="0" baseline="0" dirty="0">
              <a:ln>
                <a:noFill/>
              </a:ln>
              <a:solidFill>
                <a:schemeClr val="bg1"/>
              </a:solidFill>
              <a:effectLst/>
              <a:latin typeface="Gill Sans"/>
              <a:cs typeface="Gill Sans"/>
            </a:endParaRPr>
          </a:p>
        </p:txBody>
      </p:sp>
      <p:sp>
        <p:nvSpPr>
          <p:cNvPr id="9" name="Rectangle 8"/>
          <p:cNvSpPr/>
          <p:nvPr/>
        </p:nvSpPr>
        <p:spPr bwMode="auto">
          <a:xfrm>
            <a:off x="3276600" y="2895600"/>
            <a:ext cx="1828800" cy="2743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Fact_Sales</a:t>
            </a:r>
            <a:endParaRPr kumimoji="0" lang="en-US" sz="2000" b="0" i="0" strike="noStrike" cap="none" normalizeH="0" baseline="0" dirty="0">
              <a:ln>
                <a:noFill/>
              </a:ln>
              <a:solidFill>
                <a:schemeClr val="bg1"/>
              </a:solidFill>
              <a:effectLst/>
              <a:latin typeface="Gill Sans"/>
              <a:cs typeface="Gill Sans"/>
            </a:endParaRPr>
          </a:p>
        </p:txBody>
      </p:sp>
      <p:cxnSp>
        <p:nvCxnSpPr>
          <p:cNvPr id="30" name="Elbow Connector 29"/>
          <p:cNvCxnSpPr>
            <a:stCxn id="8" idx="2"/>
            <a:endCxn id="9" idx="1"/>
          </p:cNvCxnSpPr>
          <p:nvPr/>
        </p:nvCxnSpPr>
        <p:spPr bwMode="auto">
          <a:xfrm rot="16200000" flipH="1">
            <a:off x="2133600" y="3124200"/>
            <a:ext cx="457200" cy="18288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Elbow Connector 30"/>
          <p:cNvCxnSpPr>
            <a:stCxn id="7" idx="2"/>
            <a:endCxn id="9" idx="3"/>
          </p:cNvCxnSpPr>
          <p:nvPr/>
        </p:nvCxnSpPr>
        <p:spPr bwMode="auto">
          <a:xfrm rot="5400000">
            <a:off x="5981700" y="2400300"/>
            <a:ext cx="990600" cy="27432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bwMode="auto">
          <a:xfrm>
            <a:off x="5791200" y="54864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Dim_Store</a:t>
            </a:r>
            <a:endParaRPr kumimoji="0" lang="en-US" sz="2000" b="0" i="0" strike="noStrike" cap="none" normalizeH="0" baseline="0" dirty="0">
              <a:ln>
                <a:noFill/>
              </a:ln>
              <a:solidFill>
                <a:schemeClr val="bg1"/>
              </a:solidFill>
              <a:effectLst/>
              <a:latin typeface="Gill Sans"/>
              <a:cs typeface="Gill Sans"/>
            </a:endParaRPr>
          </a:p>
        </p:txBody>
      </p:sp>
      <p:cxnSp>
        <p:nvCxnSpPr>
          <p:cNvPr id="19" name="Elbow Connector 18"/>
          <p:cNvCxnSpPr>
            <a:stCxn id="16" idx="1"/>
            <a:endCxn id="9" idx="2"/>
          </p:cNvCxnSpPr>
          <p:nvPr/>
        </p:nvCxnSpPr>
        <p:spPr bwMode="auto">
          <a:xfrm rot="10800000">
            <a:off x="4191000" y="5638800"/>
            <a:ext cx="1600200" cy="4191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Elbow Connector 21"/>
          <p:cNvCxnSpPr>
            <a:stCxn id="5" idx="1"/>
            <a:endCxn id="9" idx="0"/>
          </p:cNvCxnSpPr>
          <p:nvPr/>
        </p:nvCxnSpPr>
        <p:spPr bwMode="auto">
          <a:xfrm rot="10800000" flipV="1">
            <a:off x="4191000" y="1943100"/>
            <a:ext cx="609600" cy="9525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 Simple OLAP Schema</a:t>
            </a:r>
          </a:p>
        </p:txBody>
      </p:sp>
      <p:sp>
        <p:nvSpPr>
          <p:cNvPr id="3" name="Slide Number Placeholder 2">
            <a:extLst>
              <a:ext uri="{FF2B5EF4-FFF2-40B4-BE49-F238E27FC236}">
                <a16:creationId xmlns:a16="http://schemas.microsoft.com/office/drawing/2014/main" id="{DD1EE81C-D7F7-4AFB-8C78-9E06C31939AE}"/>
              </a:ext>
            </a:extLst>
          </p:cNvPr>
          <p:cNvSpPr>
            <a:spLocks noGrp="1"/>
          </p:cNvSpPr>
          <p:nvPr>
            <p:ph type="sldNum" sz="quarter" idx="4"/>
          </p:nvPr>
        </p:nvSpPr>
        <p:spPr/>
        <p:txBody>
          <a:bodyPr/>
          <a:lstStyle/>
          <a:p>
            <a:fld id="{019B477D-1CC2-40BF-9D66-7293E2A0052B}" type="slidenum">
              <a:rPr lang="en-CA" smtClean="0"/>
              <a:pPr/>
              <a:t>16</a:t>
            </a:fld>
            <a:endParaRPr lang="en-CA" dirty="0"/>
          </a:p>
        </p:txBody>
      </p:sp>
    </p:spTree>
    <p:extLst>
      <p:ext uri="{BB962C8B-B14F-4D97-AF65-F5344CB8AC3E}">
        <p14:creationId xmlns:p14="http://schemas.microsoft.com/office/powerpoint/2010/main" val="16799027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ETL</a:t>
            </a:r>
          </a:p>
        </p:txBody>
      </p:sp>
      <p:sp>
        <p:nvSpPr>
          <p:cNvPr id="6" name="TextBox 5"/>
          <p:cNvSpPr txBox="1"/>
          <p:nvPr/>
        </p:nvSpPr>
        <p:spPr>
          <a:xfrm>
            <a:off x="0" y="258187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Transform</a:t>
            </a:r>
          </a:p>
        </p:txBody>
      </p:sp>
      <p:sp>
        <p:nvSpPr>
          <p:cNvPr id="7" name="TextBox 6"/>
          <p:cNvSpPr txBox="1"/>
          <p:nvPr/>
        </p:nvSpPr>
        <p:spPr>
          <a:xfrm>
            <a:off x="0" y="296287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Data cleaning and integrity checking</a:t>
            </a:r>
          </a:p>
          <a:p>
            <a:pPr lvl="0" algn="ctr">
              <a:defRPr/>
            </a:pPr>
            <a:r>
              <a:rPr lang="en-US" sz="2000" b="0" kern="0" dirty="0">
                <a:solidFill>
                  <a:srgbClr val="0070C0"/>
                </a:solidFill>
                <a:latin typeface="Gill Sans"/>
                <a:cs typeface="Gill Sans"/>
              </a:rPr>
              <a:t>Schema conversion</a:t>
            </a:r>
          </a:p>
          <a:p>
            <a:pPr lvl="0" algn="ctr">
              <a:defRPr/>
            </a:pPr>
            <a:r>
              <a:rPr lang="en-US" sz="2000" b="0" kern="0" dirty="0">
                <a:solidFill>
                  <a:srgbClr val="0070C0"/>
                </a:solidFill>
                <a:latin typeface="Gill Sans"/>
                <a:cs typeface="Gill Sans"/>
              </a:rPr>
              <a:t>Field transformations</a:t>
            </a:r>
          </a:p>
        </p:txBody>
      </p:sp>
      <p:sp>
        <p:nvSpPr>
          <p:cNvPr id="11" name="TextBox 10"/>
          <p:cNvSpPr txBox="1"/>
          <p:nvPr/>
        </p:nvSpPr>
        <p:spPr>
          <a:xfrm>
            <a:off x="0" y="5953780"/>
            <a:ext cx="9144000" cy="523220"/>
          </a:xfrm>
          <a:prstGeom prst="rect">
            <a:avLst/>
          </a:prstGeom>
          <a:noFill/>
        </p:spPr>
        <p:txBody>
          <a:bodyPr wrap="square" rtlCol="0">
            <a:spAutoFit/>
          </a:bodyPr>
          <a:lstStyle/>
          <a:p>
            <a:pPr lvl="0" algn="ctr">
              <a:defRPr/>
            </a:pPr>
            <a:r>
              <a:rPr lang="en-US" sz="2800" b="0" kern="0" dirty="0">
                <a:solidFill>
                  <a:srgbClr val="FF0000"/>
                </a:solidFill>
                <a:latin typeface="Gill Sans"/>
                <a:cs typeface="Gill Sans"/>
              </a:rPr>
              <a:t>When does ETL happen?</a:t>
            </a:r>
          </a:p>
        </p:txBody>
      </p:sp>
      <p:sp>
        <p:nvSpPr>
          <p:cNvPr id="8" name="TextBox 7"/>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Extract</a:t>
            </a:r>
          </a:p>
        </p:txBody>
      </p:sp>
      <p:sp>
        <p:nvSpPr>
          <p:cNvPr id="9" name="TextBox 8"/>
          <p:cNvSpPr txBox="1"/>
          <p:nvPr/>
        </p:nvSpPr>
        <p:spPr>
          <a:xfrm>
            <a:off x="0" y="4191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Load</a:t>
            </a:r>
          </a:p>
        </p:txBody>
      </p:sp>
      <p:sp>
        <p:nvSpPr>
          <p:cNvPr id="3" name="Slide Number Placeholder 2">
            <a:extLst>
              <a:ext uri="{FF2B5EF4-FFF2-40B4-BE49-F238E27FC236}">
                <a16:creationId xmlns:a16="http://schemas.microsoft.com/office/drawing/2014/main" id="{6DC9055E-7765-4C4D-879D-41AB0D28CDF8}"/>
              </a:ext>
            </a:extLst>
          </p:cNvPr>
          <p:cNvSpPr>
            <a:spLocks noGrp="1"/>
          </p:cNvSpPr>
          <p:nvPr>
            <p:ph type="sldNum" sz="quarter" idx="4"/>
          </p:nvPr>
        </p:nvSpPr>
        <p:spPr/>
        <p:txBody>
          <a:bodyPr/>
          <a:lstStyle/>
          <a:p>
            <a:fld id="{019B477D-1CC2-40BF-9D66-7293E2A0052B}" type="slidenum">
              <a:rPr lang="en-CA" smtClean="0"/>
              <a:pPr/>
              <a:t>17</a:t>
            </a:fld>
            <a:endParaRPr lang="en-CA" dirty="0"/>
          </a:p>
        </p:txBody>
      </p:sp>
    </p:spTree>
    <p:extLst>
      <p:ext uri="{BB962C8B-B14F-4D97-AF65-F5344CB8AC3E}">
        <p14:creationId xmlns:p14="http://schemas.microsoft.com/office/powerpoint/2010/main" val="423853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730" y="-56255"/>
            <a:ext cx="728870" cy="762000"/>
          </a:xfrm>
          <a:prstGeom prst="rect">
            <a:avLst/>
          </a:prstGeom>
        </p:spPr>
      </p:pic>
      <p:sp>
        <p:nvSpPr>
          <p:cNvPr id="17" name="Oval Callout 16"/>
          <p:cNvSpPr/>
          <p:nvPr/>
        </p:nvSpPr>
        <p:spPr bwMode="auto">
          <a:xfrm>
            <a:off x="522880" y="5310706"/>
            <a:ext cx="3352800" cy="1066800"/>
          </a:xfrm>
          <a:prstGeom prst="wedgeEllipseCallout">
            <a:avLst>
              <a:gd name="adj1" fmla="val 52465"/>
              <a:gd name="adj2" fmla="val 4586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charset="0"/>
                <a:ea typeface="Gill Sans" charset="0"/>
                <a:cs typeface="Gill Sans" charset="0"/>
              </a:rPr>
              <a:t>My data is a </a:t>
            </a:r>
          </a:p>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charset="0"/>
                <a:ea typeface="Gill Sans" charset="0"/>
                <a:cs typeface="Gill Sans" charset="0"/>
              </a:rPr>
              <a:t>day old</a:t>
            </a:r>
            <a:r>
              <a:rPr lang="mr-IN" sz="2000" b="0" dirty="0">
                <a:solidFill>
                  <a:schemeClr val="bg1"/>
                </a:solidFill>
                <a:latin typeface="Gill Sans" charset="0"/>
                <a:ea typeface="Gill Sans" charset="0"/>
                <a:cs typeface="Gill Sans" charset="0"/>
              </a:rPr>
              <a:t>…</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sp>
        <p:nvSpPr>
          <p:cNvPr id="23" name="Oval Callout 22"/>
          <p:cNvSpPr/>
          <p:nvPr/>
        </p:nvSpPr>
        <p:spPr bwMode="auto">
          <a:xfrm>
            <a:off x="5334000" y="5562600"/>
            <a:ext cx="1461837" cy="1066800"/>
          </a:xfrm>
          <a:prstGeom prst="wedgeEllipseCallout">
            <a:avLst>
              <a:gd name="adj1" fmla="val -67036"/>
              <a:gd name="adj2" fmla="val 2412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1"/>
                </a:solidFill>
                <a:latin typeface="Gill Sans" charset="0"/>
                <a:ea typeface="Gill Sans" charset="0"/>
                <a:cs typeface="Gill Sans" charset="0"/>
              </a:rPr>
              <a:t>Meh.</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sp>
        <p:nvSpPr>
          <p:cNvPr id="3" name="Slide Number Placeholder 2">
            <a:extLst>
              <a:ext uri="{FF2B5EF4-FFF2-40B4-BE49-F238E27FC236}">
                <a16:creationId xmlns:a16="http://schemas.microsoft.com/office/drawing/2014/main" id="{5587C927-2B1B-444C-B6B1-66371AF15DA4}"/>
              </a:ext>
            </a:extLst>
          </p:cNvPr>
          <p:cNvSpPr>
            <a:spLocks noGrp="1"/>
          </p:cNvSpPr>
          <p:nvPr>
            <p:ph type="sldNum" sz="quarter" idx="4"/>
          </p:nvPr>
        </p:nvSpPr>
        <p:spPr/>
        <p:txBody>
          <a:bodyPr/>
          <a:lstStyle/>
          <a:p>
            <a:fld id="{019B477D-1CC2-40BF-9D66-7293E2A0052B}" type="slidenum">
              <a:rPr lang="en-CA" smtClean="0"/>
              <a:pPr/>
              <a:t>18</a:t>
            </a:fld>
            <a:endParaRPr lang="en-CA" dirty="0"/>
          </a:p>
        </p:txBody>
      </p:sp>
    </p:spTree>
    <p:extLst>
      <p:ext uri="{BB962C8B-B14F-4D97-AF65-F5344CB8AC3E}">
        <p14:creationId xmlns:p14="http://schemas.microsoft.com/office/powerpoint/2010/main" val="1778153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wn Arrow 33"/>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Down Arrow 34"/>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17" name="Rectangle 16"/>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3" name="Rectangle 22"/>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4" name="TextBox 23"/>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25" name="Rectangle 24"/>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6" name="Rectangle 25"/>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7" name="TextBox 26"/>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grpSp>
        <p:nvGrpSpPr>
          <p:cNvPr id="28" name="Group 27"/>
          <p:cNvGrpSpPr/>
          <p:nvPr/>
        </p:nvGrpSpPr>
        <p:grpSpPr>
          <a:xfrm>
            <a:off x="5715000" y="1838126"/>
            <a:ext cx="2057400" cy="1133674"/>
            <a:chOff x="3543300" y="1838126"/>
            <a:chExt cx="2057400" cy="1133674"/>
          </a:xfrm>
        </p:grpSpPr>
        <p:sp>
          <p:nvSpPr>
            <p:cNvPr id="29" name="Can 2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0" name="TextBox 2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31" name="Group 30"/>
          <p:cNvGrpSpPr/>
          <p:nvPr/>
        </p:nvGrpSpPr>
        <p:grpSpPr>
          <a:xfrm>
            <a:off x="1333500" y="1838126"/>
            <a:ext cx="2057400" cy="1133674"/>
            <a:chOff x="3543300" y="1838126"/>
            <a:chExt cx="2057400" cy="1133674"/>
          </a:xfrm>
        </p:grpSpPr>
        <p:sp>
          <p:nvSpPr>
            <p:cNvPr id="32" name="Can 3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3" name="TextBox 32"/>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 name="Slide Number Placeholder 2">
            <a:extLst>
              <a:ext uri="{FF2B5EF4-FFF2-40B4-BE49-F238E27FC236}">
                <a16:creationId xmlns:a16="http://schemas.microsoft.com/office/drawing/2014/main" id="{2B5AA797-C96B-4B49-BC0D-C3125FAAC121}"/>
              </a:ext>
            </a:extLst>
          </p:cNvPr>
          <p:cNvSpPr>
            <a:spLocks noGrp="1"/>
          </p:cNvSpPr>
          <p:nvPr>
            <p:ph type="sldNum" sz="quarter" idx="4"/>
          </p:nvPr>
        </p:nvSpPr>
        <p:spPr/>
        <p:txBody>
          <a:bodyPr/>
          <a:lstStyle/>
          <a:p>
            <a:fld id="{019B477D-1CC2-40BF-9D66-7293E2A0052B}" type="slidenum">
              <a:rPr lang="en-CA" smtClean="0"/>
              <a:pPr/>
              <a:t>19</a:t>
            </a:fld>
            <a:endParaRPr lang="en-CA" dirty="0"/>
          </a:p>
        </p:txBody>
      </p:sp>
    </p:spTree>
    <p:extLst>
      <p:ext uri="{BB962C8B-B14F-4D97-AF65-F5344CB8AC3E}">
        <p14:creationId xmlns:p14="http://schemas.microsoft.com/office/powerpoint/2010/main" val="3406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17" grpId="0" animBg="1"/>
      <p:bldP spid="23" grpId="0" animBg="1"/>
      <p:bldP spid="24" grpId="0"/>
      <p:bldP spid="25" grpId="0" animBg="1"/>
      <p:bldP spid="26"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Structure of the Course</a:t>
            </a: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a:solidFill>
                  <a:sysClr val="windowText" lastClr="000000"/>
                </a:solidFill>
                <a:latin typeface="Helvetica Neue"/>
                <a:cs typeface="Helvetica Neue"/>
              </a:rPr>
              <a:t>“Core” framework features </a:t>
            </a:r>
            <a:br>
              <a:rPr lang="en-US" sz="2400" b="0" kern="0" dirty="0">
                <a:solidFill>
                  <a:sysClr val="windowText" lastClr="000000"/>
                </a:solidFill>
                <a:latin typeface="Helvetica Neue"/>
                <a:cs typeface="Helvetica Neue"/>
              </a:rPr>
            </a:br>
            <a:r>
              <a:rPr lang="en-US" sz="2400" b="0" kern="0" dirty="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
        <p:nvSpPr>
          <p:cNvPr id="10" name="Rounded Rectangle 9"/>
          <p:cNvSpPr/>
          <p:nvPr/>
        </p:nvSpPr>
        <p:spPr>
          <a:xfrm rot="16200000">
            <a:off x="18127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Text</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3" name="Rounded Rectangle 12"/>
          <p:cNvSpPr/>
          <p:nvPr/>
        </p:nvSpPr>
        <p:spPr>
          <a:xfrm rot="16200000">
            <a:off x="2879548" y="2606854"/>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Graphs</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4" name="Rounded Rectangle 13"/>
          <p:cNvSpPr/>
          <p:nvPr/>
        </p:nvSpPr>
        <p:spPr>
          <a:xfrm rot="16200000">
            <a:off x="39463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Relational Data</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5" name="Rounded Rectangle 14"/>
          <p:cNvSpPr/>
          <p:nvPr/>
        </p:nvSpPr>
        <p:spPr>
          <a:xfrm rot="16200000">
            <a:off x="50131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Data Mining</a:t>
            </a:r>
          </a:p>
        </p:txBody>
      </p:sp>
      <p:sp>
        <p:nvSpPr>
          <p:cNvPr id="9" name="Arrow: Down 8">
            <a:extLst>
              <a:ext uri="{FF2B5EF4-FFF2-40B4-BE49-F238E27FC236}">
                <a16:creationId xmlns:a16="http://schemas.microsoft.com/office/drawing/2014/main" id="{D1D4B848-F5D0-4CA4-84EE-17FBE084CAB2}"/>
              </a:ext>
            </a:extLst>
          </p:cNvPr>
          <p:cNvSpPr/>
          <p:nvPr/>
        </p:nvSpPr>
        <p:spPr bwMode="auto">
          <a:xfrm>
            <a:off x="4859483" y="1447800"/>
            <a:ext cx="415636" cy="53339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600" b="1" i="0" u="none" strike="noStrike" cap="none" normalizeH="0" baseline="0">
              <a:ln>
                <a:noFill/>
              </a:ln>
              <a:solidFill>
                <a:schemeClr val="tx1"/>
              </a:solidFill>
              <a:effectLst/>
              <a:latin typeface="Arial" charset="0"/>
            </a:endParaRPr>
          </a:p>
        </p:txBody>
      </p:sp>
      <p:sp>
        <p:nvSpPr>
          <p:cNvPr id="3" name="Slide Number Placeholder 2">
            <a:extLst>
              <a:ext uri="{FF2B5EF4-FFF2-40B4-BE49-F238E27FC236}">
                <a16:creationId xmlns:a16="http://schemas.microsoft.com/office/drawing/2014/main" id="{A5C98C8C-A197-4175-9D5B-A139B79273DF}"/>
              </a:ext>
            </a:extLst>
          </p:cNvPr>
          <p:cNvSpPr>
            <a:spLocks noGrp="1"/>
          </p:cNvSpPr>
          <p:nvPr>
            <p:ph type="sldNum" sz="quarter" idx="4"/>
          </p:nvPr>
        </p:nvSpPr>
        <p:spPr/>
        <p:txBody>
          <a:bodyPr/>
          <a:lstStyle/>
          <a:p>
            <a:fld id="{019B477D-1CC2-40BF-9D66-7293E2A0052B}" type="slidenum">
              <a:rPr lang="en-CA" smtClean="0"/>
              <a:pPr/>
              <a:t>2</a:t>
            </a:fld>
            <a:endParaRPr lang="en-CA" dirty="0"/>
          </a:p>
        </p:txBody>
      </p:sp>
    </p:spTree>
    <p:extLst>
      <p:ext uri="{BB962C8B-B14F-4D97-AF65-F5344CB8AC3E}">
        <p14:creationId xmlns:p14="http://schemas.microsoft.com/office/powerpoint/2010/main" val="8878155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 do you actually do?</a:t>
            </a:r>
          </a:p>
        </p:txBody>
      </p:sp>
      <p:sp>
        <p:nvSpPr>
          <p:cNvPr id="6" name="TextBox 5"/>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Dashboards</a:t>
            </a:r>
          </a:p>
        </p:txBody>
      </p:sp>
      <p:sp>
        <p:nvSpPr>
          <p:cNvPr id="8" name="TextBox 7"/>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Report generation</a:t>
            </a:r>
          </a:p>
        </p:txBody>
      </p:sp>
      <p:sp>
        <p:nvSpPr>
          <p:cNvPr id="9" name="TextBox 8"/>
          <p:cNvSpPr txBox="1"/>
          <p:nvPr/>
        </p:nvSpPr>
        <p:spPr>
          <a:xfrm>
            <a:off x="0" y="3128665"/>
            <a:ext cx="9144000" cy="461665"/>
          </a:xfrm>
          <a:prstGeom prst="rect">
            <a:avLst/>
          </a:prstGeom>
          <a:noFill/>
        </p:spPr>
        <p:txBody>
          <a:bodyPr wrap="square" rtlCol="0">
            <a:spAutoFit/>
          </a:bodyPr>
          <a:lstStyle/>
          <a:p>
            <a:pPr lvl="0" algn="ctr">
              <a:defRPr/>
            </a:pPr>
            <a:r>
              <a:rPr lang="en-US" sz="2400" b="0" i="1" kern="0" dirty="0">
                <a:solidFill>
                  <a:srgbClr val="000000"/>
                </a:solidFill>
                <a:latin typeface="Gill Sans"/>
                <a:cs typeface="Gill Sans"/>
              </a:rPr>
              <a:t>Ad hoc</a:t>
            </a:r>
            <a:r>
              <a:rPr lang="en-US" sz="2400" b="0" kern="0" dirty="0">
                <a:solidFill>
                  <a:srgbClr val="000000"/>
                </a:solidFill>
                <a:latin typeface="Gill Sans"/>
                <a:cs typeface="Gill Sans"/>
              </a:rPr>
              <a:t> analyses</a:t>
            </a:r>
          </a:p>
        </p:txBody>
      </p:sp>
      <p:sp>
        <p:nvSpPr>
          <p:cNvPr id="3" name="Slide Number Placeholder 2">
            <a:extLst>
              <a:ext uri="{FF2B5EF4-FFF2-40B4-BE49-F238E27FC236}">
                <a16:creationId xmlns:a16="http://schemas.microsoft.com/office/drawing/2014/main" id="{4933BBA6-0A3D-44D2-BE38-B0FA7233DDD6}"/>
              </a:ext>
            </a:extLst>
          </p:cNvPr>
          <p:cNvSpPr>
            <a:spLocks noGrp="1"/>
          </p:cNvSpPr>
          <p:nvPr>
            <p:ph type="sldNum" sz="quarter" idx="4"/>
          </p:nvPr>
        </p:nvSpPr>
        <p:spPr/>
        <p:txBody>
          <a:bodyPr/>
          <a:lstStyle/>
          <a:p>
            <a:fld id="{019B477D-1CC2-40BF-9D66-7293E2A0052B}" type="slidenum">
              <a:rPr lang="en-CA" smtClean="0"/>
              <a:pPr/>
              <a:t>20</a:t>
            </a:fld>
            <a:endParaRPr lang="en-CA" dirty="0"/>
          </a:p>
        </p:txBody>
      </p:sp>
    </p:spTree>
    <p:extLst>
      <p:ext uri="{BB962C8B-B14F-4D97-AF65-F5344CB8AC3E}">
        <p14:creationId xmlns:p14="http://schemas.microsoft.com/office/powerpoint/2010/main" val="711079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bwMode="auto">
          <a:xfrm>
            <a:off x="817262" y="1916668"/>
            <a:ext cx="4114800" cy="4114800"/>
          </a:xfrm>
          <a:prstGeom prst="cube">
            <a:avLst>
              <a:gd name="adj" fmla="val 29012"/>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 name="TextBox 4"/>
          <p:cNvSpPr txBox="1"/>
          <p:nvPr/>
        </p:nvSpPr>
        <p:spPr>
          <a:xfrm>
            <a:off x="817262" y="5955268"/>
            <a:ext cx="2895600" cy="369332"/>
          </a:xfrm>
          <a:prstGeom prst="rect">
            <a:avLst/>
          </a:prstGeom>
          <a:noFill/>
        </p:spPr>
        <p:txBody>
          <a:bodyPr wrap="square" rtlCol="0">
            <a:spAutoFit/>
          </a:bodyPr>
          <a:lstStyle/>
          <a:p>
            <a:pPr algn="ctr"/>
            <a:r>
              <a:rPr lang="en-US" sz="1800" b="0" dirty="0">
                <a:solidFill>
                  <a:schemeClr val="bg2"/>
                </a:solidFill>
                <a:latin typeface="Gill Sans"/>
                <a:cs typeface="Gill Sans"/>
              </a:rPr>
              <a:t>store</a:t>
            </a:r>
            <a:endParaRPr lang="en-US" sz="1100" b="0" dirty="0">
              <a:solidFill>
                <a:schemeClr val="bg2"/>
              </a:solidFill>
              <a:latin typeface="Gill Sans"/>
              <a:cs typeface="Gill Sans"/>
            </a:endParaRPr>
          </a:p>
        </p:txBody>
      </p:sp>
      <p:sp>
        <p:nvSpPr>
          <p:cNvPr id="6" name="TextBox 5"/>
          <p:cNvSpPr txBox="1"/>
          <p:nvPr/>
        </p:nvSpPr>
        <p:spPr>
          <a:xfrm rot="16200000">
            <a:off x="-826871" y="4399002"/>
            <a:ext cx="2895600" cy="369332"/>
          </a:xfrm>
          <a:prstGeom prst="rect">
            <a:avLst/>
          </a:prstGeom>
          <a:noFill/>
        </p:spPr>
        <p:txBody>
          <a:bodyPr wrap="square" rtlCol="0">
            <a:spAutoFit/>
          </a:bodyPr>
          <a:lstStyle/>
          <a:p>
            <a:pPr algn="ctr"/>
            <a:r>
              <a:rPr lang="en-US" sz="1800" b="0" dirty="0">
                <a:solidFill>
                  <a:schemeClr val="bg2"/>
                </a:solidFill>
                <a:latin typeface="Gill Sans"/>
                <a:cs typeface="Gill Sans"/>
              </a:rPr>
              <a:t>product</a:t>
            </a:r>
            <a:endParaRPr lang="en-US" sz="1100" b="0" dirty="0">
              <a:solidFill>
                <a:schemeClr val="bg2"/>
              </a:solidFill>
              <a:latin typeface="Gill Sans"/>
              <a:cs typeface="Gill Sans"/>
            </a:endParaRPr>
          </a:p>
        </p:txBody>
      </p:sp>
      <p:sp>
        <p:nvSpPr>
          <p:cNvPr id="7" name="TextBox 6"/>
          <p:cNvSpPr txBox="1"/>
          <p:nvPr/>
        </p:nvSpPr>
        <p:spPr>
          <a:xfrm rot="18900000">
            <a:off x="-217272" y="2276730"/>
            <a:ext cx="2895600" cy="369332"/>
          </a:xfrm>
          <a:prstGeom prst="rect">
            <a:avLst/>
          </a:prstGeom>
          <a:noFill/>
        </p:spPr>
        <p:txBody>
          <a:bodyPr wrap="square" rtlCol="0">
            <a:spAutoFit/>
          </a:bodyPr>
          <a:lstStyle/>
          <a:p>
            <a:pPr algn="ctr"/>
            <a:r>
              <a:rPr lang="en-US" sz="1800" b="0" dirty="0">
                <a:solidFill>
                  <a:schemeClr val="bg2"/>
                </a:solidFill>
                <a:latin typeface="Gill Sans"/>
                <a:cs typeface="Gill Sans"/>
              </a:rPr>
              <a:t>time</a:t>
            </a:r>
            <a:endParaRPr lang="en-US" sz="1100" b="0" dirty="0">
              <a:solidFill>
                <a:schemeClr val="bg2"/>
              </a:solidFill>
              <a:latin typeface="Gill Sans"/>
              <a:cs typeface="Gill Sans"/>
            </a:endParaRPr>
          </a:p>
        </p:txBody>
      </p:sp>
      <p:sp>
        <p:nvSpPr>
          <p:cNvPr id="8" name="TextBox 7"/>
          <p:cNvSpPr txBox="1"/>
          <p:nvPr/>
        </p:nvSpPr>
        <p:spPr>
          <a:xfrm>
            <a:off x="5715000" y="3291245"/>
            <a:ext cx="2133600" cy="461665"/>
          </a:xfrm>
          <a:prstGeom prst="rect">
            <a:avLst/>
          </a:prstGeom>
          <a:noFill/>
        </p:spPr>
        <p:txBody>
          <a:bodyPr wrap="square" rtlCol="0">
            <a:spAutoFit/>
          </a:bodyPr>
          <a:lstStyle/>
          <a:p>
            <a:r>
              <a:rPr lang="en-US" sz="2400" b="0" dirty="0">
                <a:solidFill>
                  <a:schemeClr val="bg2"/>
                </a:solidFill>
                <a:latin typeface="Gill Sans"/>
                <a:cs typeface="Gill Sans"/>
              </a:rPr>
              <a:t>slice and dice</a:t>
            </a:r>
            <a:endParaRPr lang="en-US" sz="1400" b="0" dirty="0">
              <a:solidFill>
                <a:schemeClr val="bg2"/>
              </a:solidFill>
              <a:latin typeface="Gill Sans"/>
              <a:cs typeface="Gill Sans"/>
            </a:endParaRPr>
          </a:p>
        </p:txBody>
      </p:sp>
      <p:sp>
        <p:nvSpPr>
          <p:cNvPr id="9" name="TextBox 8"/>
          <p:cNvSpPr txBox="1"/>
          <p:nvPr/>
        </p:nvSpPr>
        <p:spPr>
          <a:xfrm>
            <a:off x="5410200" y="2757845"/>
            <a:ext cx="3352800" cy="523220"/>
          </a:xfrm>
          <a:prstGeom prst="rect">
            <a:avLst/>
          </a:prstGeom>
          <a:noFill/>
        </p:spPr>
        <p:txBody>
          <a:bodyPr wrap="square" rtlCol="0">
            <a:spAutoFit/>
          </a:bodyPr>
          <a:lstStyle/>
          <a:p>
            <a:r>
              <a:rPr lang="en-US" sz="2800" b="0" dirty="0">
                <a:solidFill>
                  <a:schemeClr val="bg2"/>
                </a:solidFill>
                <a:latin typeface="Gill Sans"/>
                <a:cs typeface="Gill Sans"/>
              </a:rPr>
              <a:t>Common operations</a:t>
            </a:r>
            <a:endParaRPr lang="en-US" b="0" dirty="0">
              <a:solidFill>
                <a:schemeClr val="bg2"/>
              </a:solidFill>
              <a:latin typeface="Gill Sans"/>
              <a:cs typeface="Gill Sans"/>
            </a:endParaRPr>
          </a:p>
        </p:txBody>
      </p:sp>
      <p:sp>
        <p:nvSpPr>
          <p:cNvPr id="10" name="TextBox 9"/>
          <p:cNvSpPr txBox="1"/>
          <p:nvPr/>
        </p:nvSpPr>
        <p:spPr>
          <a:xfrm>
            <a:off x="5715000" y="3738890"/>
            <a:ext cx="2590800" cy="461665"/>
          </a:xfrm>
          <a:prstGeom prst="rect">
            <a:avLst/>
          </a:prstGeom>
          <a:noFill/>
        </p:spPr>
        <p:txBody>
          <a:bodyPr wrap="square" rtlCol="0">
            <a:spAutoFit/>
          </a:bodyPr>
          <a:lstStyle/>
          <a:p>
            <a:r>
              <a:rPr lang="en-US" sz="2400" b="0" dirty="0">
                <a:solidFill>
                  <a:schemeClr val="bg2"/>
                </a:solidFill>
                <a:latin typeface="Gill Sans"/>
                <a:cs typeface="Gill Sans"/>
              </a:rPr>
              <a:t>roll up/drill down</a:t>
            </a:r>
            <a:endParaRPr lang="en-US" sz="1400" b="0" dirty="0">
              <a:solidFill>
                <a:schemeClr val="bg2"/>
              </a:solidFill>
              <a:latin typeface="Gill Sans"/>
              <a:cs typeface="Gill Sans"/>
            </a:endParaRPr>
          </a:p>
        </p:txBody>
      </p:sp>
      <p:sp>
        <p:nvSpPr>
          <p:cNvPr id="11" name="TextBox 10"/>
          <p:cNvSpPr txBox="1"/>
          <p:nvPr/>
        </p:nvSpPr>
        <p:spPr>
          <a:xfrm>
            <a:off x="5715000" y="4186535"/>
            <a:ext cx="2133600" cy="461665"/>
          </a:xfrm>
          <a:prstGeom prst="rect">
            <a:avLst/>
          </a:prstGeom>
          <a:noFill/>
        </p:spPr>
        <p:txBody>
          <a:bodyPr wrap="square" rtlCol="0">
            <a:spAutoFit/>
          </a:bodyPr>
          <a:lstStyle/>
          <a:p>
            <a:r>
              <a:rPr lang="en-US" sz="2400" b="0" dirty="0">
                <a:solidFill>
                  <a:schemeClr val="bg2"/>
                </a:solidFill>
                <a:latin typeface="Gill Sans"/>
                <a:cs typeface="Gill Sans"/>
              </a:rPr>
              <a:t>pivot</a:t>
            </a:r>
            <a:endParaRPr lang="en-US" sz="1400" b="0" dirty="0">
              <a:solidFill>
                <a:schemeClr val="bg2"/>
              </a:solidFill>
              <a:latin typeface="Gill Sans"/>
              <a:cs typeface="Gill Sans"/>
            </a:endParaRPr>
          </a:p>
        </p:txBody>
      </p:sp>
      <p:sp>
        <p:nvSpPr>
          <p:cNvPr id="1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OLAP Cubes</a:t>
            </a:r>
          </a:p>
        </p:txBody>
      </p:sp>
      <p:sp>
        <p:nvSpPr>
          <p:cNvPr id="3" name="Slide Number Placeholder 2">
            <a:extLst>
              <a:ext uri="{FF2B5EF4-FFF2-40B4-BE49-F238E27FC236}">
                <a16:creationId xmlns:a16="http://schemas.microsoft.com/office/drawing/2014/main" id="{E51738CA-8418-4A27-96B6-C24F552B6B88}"/>
              </a:ext>
            </a:extLst>
          </p:cNvPr>
          <p:cNvSpPr>
            <a:spLocks noGrp="1"/>
          </p:cNvSpPr>
          <p:nvPr>
            <p:ph type="sldNum" sz="quarter" idx="4"/>
          </p:nvPr>
        </p:nvSpPr>
        <p:spPr/>
        <p:txBody>
          <a:bodyPr/>
          <a:lstStyle/>
          <a:p>
            <a:fld id="{019B477D-1CC2-40BF-9D66-7293E2A0052B}" type="slidenum">
              <a:rPr lang="en-CA" smtClean="0"/>
              <a:pPr/>
              <a:t>21</a:t>
            </a:fld>
            <a:endParaRPr lang="en-CA" dirty="0"/>
          </a:p>
        </p:txBody>
      </p:sp>
    </p:spTree>
    <p:extLst>
      <p:ext uri="{BB962C8B-B14F-4D97-AF65-F5344CB8AC3E}">
        <p14:creationId xmlns:p14="http://schemas.microsoft.com/office/powerpoint/2010/main" val="40183274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OLAP Cubes: Challenges</a:t>
            </a:r>
          </a:p>
        </p:txBody>
      </p:sp>
      <p:sp>
        <p:nvSpPr>
          <p:cNvPr id="6" name="TextBox 5"/>
          <p:cNvSpPr txBox="1"/>
          <p:nvPr/>
        </p:nvSpPr>
        <p:spPr>
          <a:xfrm>
            <a:off x="0" y="233118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Fundamentally, lots of joins, group-</a:t>
            </a:r>
            <a:r>
              <a:rPr lang="en-US" sz="2400" b="0" kern="0" dirty="0" err="1">
                <a:solidFill>
                  <a:srgbClr val="000000"/>
                </a:solidFill>
                <a:latin typeface="Gill Sans"/>
                <a:cs typeface="Gill Sans"/>
              </a:rPr>
              <a:t>bys</a:t>
            </a:r>
            <a:r>
              <a:rPr lang="en-US" sz="2400" b="0" kern="0" dirty="0">
                <a:solidFill>
                  <a:srgbClr val="000000"/>
                </a:solidFill>
                <a:latin typeface="Gill Sans"/>
                <a:cs typeface="Gill Sans"/>
              </a:rPr>
              <a:t> and aggregations</a:t>
            </a:r>
          </a:p>
        </p:txBody>
      </p:sp>
      <p:sp>
        <p:nvSpPr>
          <p:cNvPr id="7" name="TextBox 6"/>
          <p:cNvSpPr txBox="1"/>
          <p:nvPr/>
        </p:nvSpPr>
        <p:spPr>
          <a:xfrm>
            <a:off x="0" y="2712184"/>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How to take advantage of schema structure to avoid repeated work?</a:t>
            </a:r>
          </a:p>
        </p:txBody>
      </p:sp>
      <p:sp>
        <p:nvSpPr>
          <p:cNvPr id="10" name="TextBox 9"/>
          <p:cNvSpPr txBox="1"/>
          <p:nvPr/>
        </p:nvSpPr>
        <p:spPr>
          <a:xfrm>
            <a:off x="0" y="3406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Cube materialization</a:t>
            </a:r>
          </a:p>
        </p:txBody>
      </p:sp>
      <p:sp>
        <p:nvSpPr>
          <p:cNvPr id="12" name="TextBox 11"/>
          <p:cNvSpPr txBox="1"/>
          <p:nvPr/>
        </p:nvSpPr>
        <p:spPr>
          <a:xfrm>
            <a:off x="0" y="3787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Realistic to materialize the entire cube?</a:t>
            </a:r>
          </a:p>
          <a:p>
            <a:pPr lvl="0" algn="ctr">
              <a:defRPr/>
            </a:pPr>
            <a:r>
              <a:rPr lang="en-US" sz="2000" b="0" kern="0" dirty="0">
                <a:solidFill>
                  <a:srgbClr val="0070C0"/>
                </a:solidFill>
                <a:latin typeface="Gill Sans"/>
                <a:cs typeface="Gill Sans"/>
              </a:rPr>
              <a:t>If not, how/when/what to materialize?</a:t>
            </a:r>
          </a:p>
        </p:txBody>
      </p:sp>
      <p:sp>
        <p:nvSpPr>
          <p:cNvPr id="3" name="Slide Number Placeholder 2">
            <a:extLst>
              <a:ext uri="{FF2B5EF4-FFF2-40B4-BE49-F238E27FC236}">
                <a16:creationId xmlns:a16="http://schemas.microsoft.com/office/drawing/2014/main" id="{D825CF80-56A9-4E45-A6DD-E43F25EB5777}"/>
              </a:ext>
            </a:extLst>
          </p:cNvPr>
          <p:cNvSpPr>
            <a:spLocks noGrp="1"/>
          </p:cNvSpPr>
          <p:nvPr>
            <p:ph type="sldNum" sz="quarter" idx="4"/>
          </p:nvPr>
        </p:nvSpPr>
        <p:spPr/>
        <p:txBody>
          <a:bodyPr/>
          <a:lstStyle/>
          <a:p>
            <a:fld id="{019B477D-1CC2-40BF-9D66-7293E2A0052B}" type="slidenum">
              <a:rPr lang="en-CA" smtClean="0"/>
              <a:pPr/>
              <a:t>22</a:t>
            </a:fld>
            <a:endParaRPr lang="en-CA" dirty="0"/>
          </a:p>
        </p:txBody>
      </p:sp>
    </p:spTree>
    <p:extLst>
      <p:ext uri="{BB962C8B-B14F-4D97-AF65-F5344CB8AC3E}">
        <p14:creationId xmlns:p14="http://schemas.microsoft.com/office/powerpoint/2010/main" val="13835190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own Arrow 36"/>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8" name="Down Arrow 37"/>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17" name="Rectangle 16"/>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3" name="Rectangle 22"/>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4" name="TextBox 23"/>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25" name="Rectangle 24"/>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6" name="Rectangle 25"/>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7" name="TextBox 26"/>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grpSp>
        <p:nvGrpSpPr>
          <p:cNvPr id="28" name="Group 27"/>
          <p:cNvGrpSpPr/>
          <p:nvPr/>
        </p:nvGrpSpPr>
        <p:grpSpPr>
          <a:xfrm>
            <a:off x="5715000" y="1838126"/>
            <a:ext cx="2057400" cy="1133674"/>
            <a:chOff x="3543300" y="1838126"/>
            <a:chExt cx="2057400" cy="1133674"/>
          </a:xfrm>
        </p:grpSpPr>
        <p:sp>
          <p:nvSpPr>
            <p:cNvPr id="29" name="Can 2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0" name="TextBox 2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31" name="Group 30"/>
          <p:cNvGrpSpPr/>
          <p:nvPr/>
        </p:nvGrpSpPr>
        <p:grpSpPr>
          <a:xfrm>
            <a:off x="1333500" y="1838126"/>
            <a:ext cx="2057400" cy="1133674"/>
            <a:chOff x="3543300" y="1838126"/>
            <a:chExt cx="2057400" cy="1133674"/>
          </a:xfrm>
        </p:grpSpPr>
        <p:sp>
          <p:nvSpPr>
            <p:cNvPr id="32" name="Can 3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3" name="TextBox 32"/>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74" y="6072643"/>
            <a:ext cx="728870" cy="762000"/>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56255"/>
            <a:ext cx="728870" cy="762000"/>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1930" y="-58713"/>
            <a:ext cx="728870" cy="762000"/>
          </a:xfrm>
          <a:prstGeom prst="rect">
            <a:avLst/>
          </a:prstGeom>
        </p:spPr>
      </p:pic>
      <p:sp>
        <p:nvSpPr>
          <p:cNvPr id="3" name="Slide Number Placeholder 2">
            <a:extLst>
              <a:ext uri="{FF2B5EF4-FFF2-40B4-BE49-F238E27FC236}">
                <a16:creationId xmlns:a16="http://schemas.microsoft.com/office/drawing/2014/main" id="{025D1CF8-F81A-4FCA-B342-E7580B98D3E6}"/>
              </a:ext>
            </a:extLst>
          </p:cNvPr>
          <p:cNvSpPr>
            <a:spLocks noGrp="1"/>
          </p:cNvSpPr>
          <p:nvPr>
            <p:ph type="sldNum" sz="quarter" idx="4"/>
          </p:nvPr>
        </p:nvSpPr>
        <p:spPr/>
        <p:txBody>
          <a:bodyPr/>
          <a:lstStyle/>
          <a:p>
            <a:fld id="{019B477D-1CC2-40BF-9D66-7293E2A0052B}" type="slidenum">
              <a:rPr lang="en-CA" smtClean="0"/>
              <a:pPr/>
              <a:t>23</a:t>
            </a:fld>
            <a:endParaRPr lang="en-CA" dirty="0"/>
          </a:p>
        </p:txBody>
      </p:sp>
    </p:spTree>
    <p:extLst>
      <p:ext uri="{BB962C8B-B14F-4D97-AF65-F5344CB8AC3E}">
        <p14:creationId xmlns:p14="http://schemas.microsoft.com/office/powerpoint/2010/main" val="729688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0" y="3048000"/>
            <a:ext cx="9144000" cy="685800"/>
          </a:xfrm>
          <a:prstGeom prst="rect">
            <a:avLst/>
          </a:prstGeom>
        </p:spPr>
        <p:txBody>
          <a:bodyPr/>
          <a:lstStyle/>
          <a:p>
            <a:pPr lvl="0" algn="ctr">
              <a:defRPr/>
            </a:pPr>
            <a:r>
              <a:rPr lang="en-US" sz="3600" b="0" kern="0" dirty="0">
                <a:solidFill>
                  <a:srgbClr val="000000"/>
                </a:solidFill>
                <a:latin typeface="Gill Sans"/>
                <a:cs typeface="Gill Sans"/>
              </a:rPr>
              <a:t>Fast forward</a:t>
            </a:r>
            <a:r>
              <a:rPr lang="mr-IN" sz="3600" b="0" kern="0" dirty="0">
                <a:solidFill>
                  <a:srgbClr val="000000"/>
                </a:solidFill>
                <a:latin typeface="Gill Sans"/>
                <a:cs typeface="Gill Sans"/>
              </a:rPr>
              <a:t>…</a:t>
            </a:r>
            <a:endParaRPr lang="en-US" sz="3600" b="0" kern="0" dirty="0">
              <a:solidFill>
                <a:srgbClr val="000000"/>
              </a:solidFill>
              <a:latin typeface="Gill Sans"/>
              <a:cs typeface="Gill Sans"/>
            </a:endParaRPr>
          </a:p>
        </p:txBody>
      </p:sp>
      <p:sp>
        <p:nvSpPr>
          <p:cNvPr id="3" name="Slide Number Placeholder 2">
            <a:extLst>
              <a:ext uri="{FF2B5EF4-FFF2-40B4-BE49-F238E27FC236}">
                <a16:creationId xmlns:a16="http://schemas.microsoft.com/office/drawing/2014/main" id="{42F203C5-7127-4BBD-B3CD-BA57AB19CEC6}"/>
              </a:ext>
            </a:extLst>
          </p:cNvPr>
          <p:cNvSpPr>
            <a:spLocks noGrp="1"/>
          </p:cNvSpPr>
          <p:nvPr>
            <p:ph type="sldNum" sz="quarter" idx="4"/>
          </p:nvPr>
        </p:nvSpPr>
        <p:spPr/>
        <p:txBody>
          <a:bodyPr/>
          <a:lstStyle/>
          <a:p>
            <a:fld id="{019B477D-1CC2-40BF-9D66-7293E2A0052B}" type="slidenum">
              <a:rPr lang="en-CA" smtClean="0"/>
              <a:pPr/>
              <a:t>24</a:t>
            </a:fld>
            <a:endParaRPr lang="en-CA" dirty="0"/>
          </a:p>
        </p:txBody>
      </p:sp>
    </p:spTree>
    <p:extLst>
      <p:ext uri="{BB962C8B-B14F-4D97-AF65-F5344CB8AC3E}">
        <p14:creationId xmlns:p14="http://schemas.microsoft.com/office/powerpoint/2010/main" val="14174448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a:solidFill>
                  <a:srgbClr val="FFFFFF"/>
                </a:solidFill>
                <a:latin typeface="Gill Sans"/>
                <a:cs typeface="Gill Sans"/>
              </a:rPr>
              <a:t>Jeff </a:t>
            </a:r>
            <a:r>
              <a:rPr lang="en-US" b="0" dirty="0" err="1">
                <a:solidFill>
                  <a:srgbClr val="FFFFFF"/>
                </a:solidFill>
                <a:latin typeface="Gill Sans"/>
                <a:cs typeface="Gill Sans"/>
              </a:rPr>
              <a:t>Hammerbacher</a:t>
            </a:r>
            <a:r>
              <a:rPr lang="en-US" b="0" dirty="0">
                <a:solidFill>
                  <a:srgbClr val="FFFFFF"/>
                </a:solidFill>
                <a:latin typeface="Gill Sans"/>
                <a:cs typeface="Gill Sans"/>
              </a:rPr>
              <a:t>, Information Platforms and the Rise of the Data Scientist. </a:t>
            </a:r>
            <a:br>
              <a:rPr lang="en-US" b="0" dirty="0">
                <a:solidFill>
                  <a:srgbClr val="FFFFFF"/>
                </a:solidFill>
                <a:latin typeface="Gill Sans"/>
                <a:cs typeface="Gill Sans"/>
              </a:rPr>
            </a:br>
            <a:r>
              <a:rPr lang="en-US" b="0" dirty="0">
                <a:solidFill>
                  <a:srgbClr val="FFFFFF"/>
                </a:solidFill>
                <a:latin typeface="Gill Sans"/>
                <a:cs typeface="Gill Sans"/>
              </a:rPr>
              <a:t>In, </a:t>
            </a:r>
            <a:r>
              <a:rPr lang="en-US" b="0" i="1" dirty="0">
                <a:solidFill>
                  <a:srgbClr val="FFFFFF"/>
                </a:solidFill>
                <a:latin typeface="Gill Sans"/>
                <a:cs typeface="Gill Sans"/>
              </a:rPr>
              <a:t>Beautiful Data</a:t>
            </a:r>
            <a:r>
              <a:rPr lang="en-US" b="0" dirty="0">
                <a:solidFill>
                  <a:srgbClr val="FFFFFF"/>
                </a:solidFill>
                <a:latin typeface="Gill Sans"/>
                <a:cs typeface="Gill Sans"/>
              </a:rPr>
              <a:t>, O’Reilly, 2009. </a:t>
            </a:r>
            <a:endParaRPr lang="en-US" sz="1050" b="0" dirty="0">
              <a:solidFill>
                <a:srgbClr val="FFFFFF"/>
              </a:solidFill>
              <a:latin typeface="Gill Sans"/>
              <a:cs typeface="Gill Sans"/>
            </a:endParaRPr>
          </a:p>
        </p:txBody>
      </p:sp>
      <p:sp>
        <p:nvSpPr>
          <p:cNvPr id="3" name="Slide Number Placeholder 2">
            <a:extLst>
              <a:ext uri="{FF2B5EF4-FFF2-40B4-BE49-F238E27FC236}">
                <a16:creationId xmlns:a16="http://schemas.microsoft.com/office/drawing/2014/main" id="{F074CB89-8BA3-426A-A267-06A661EF3461}"/>
              </a:ext>
            </a:extLst>
          </p:cNvPr>
          <p:cNvSpPr>
            <a:spLocks noGrp="1"/>
          </p:cNvSpPr>
          <p:nvPr>
            <p:ph type="sldNum" sz="quarter" idx="4"/>
          </p:nvPr>
        </p:nvSpPr>
        <p:spPr/>
        <p:txBody>
          <a:bodyPr/>
          <a:lstStyle/>
          <a:p>
            <a:fld id="{019B477D-1CC2-40BF-9D66-7293E2A0052B}" type="slidenum">
              <a:rPr lang="en-CA" smtClean="0"/>
              <a:pPr/>
              <a:t>25</a:t>
            </a:fld>
            <a:endParaRPr lang="en-CA" dirty="0"/>
          </a:p>
        </p:txBody>
      </p:sp>
    </p:spTree>
    <p:extLst>
      <p:ext uri="{BB962C8B-B14F-4D97-AF65-F5344CB8AC3E}">
        <p14:creationId xmlns:p14="http://schemas.microsoft.com/office/powerpoint/2010/main" val="333291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21" name="Title 1"/>
          <p:cNvSpPr txBox="1">
            <a:spLocks/>
          </p:cNvSpPr>
          <p:nvPr/>
        </p:nvSpPr>
        <p:spPr>
          <a:xfrm>
            <a:off x="0" y="3048000"/>
            <a:ext cx="3962400" cy="685800"/>
          </a:xfrm>
          <a:prstGeom prst="rect">
            <a:avLst/>
          </a:prstGeom>
        </p:spPr>
        <p:txBody>
          <a:bodyPr/>
          <a:lstStyle/>
          <a:p>
            <a:pPr lvl="0" algn="ctr">
              <a:defRPr/>
            </a:pPr>
            <a:r>
              <a:rPr lang="en-US" sz="3600" b="0" kern="0" dirty="0">
                <a:solidFill>
                  <a:srgbClr val="000000"/>
                </a:solidFill>
                <a:latin typeface="Gill Sans"/>
                <a:cs typeface="Gill Sans"/>
              </a:rPr>
              <a:t>Facebook context?</a:t>
            </a:r>
          </a:p>
        </p:txBody>
      </p:sp>
      <p:sp>
        <p:nvSpPr>
          <p:cNvPr id="3" name="Slide Number Placeholder 2">
            <a:extLst>
              <a:ext uri="{FF2B5EF4-FFF2-40B4-BE49-F238E27FC236}">
                <a16:creationId xmlns:a16="http://schemas.microsoft.com/office/drawing/2014/main" id="{420B51C6-9461-4C9E-9C9F-3600A993AA70}"/>
              </a:ext>
            </a:extLst>
          </p:cNvPr>
          <p:cNvSpPr>
            <a:spLocks noGrp="1"/>
          </p:cNvSpPr>
          <p:nvPr>
            <p:ph type="sldNum" sz="quarter" idx="4"/>
          </p:nvPr>
        </p:nvSpPr>
        <p:spPr/>
        <p:txBody>
          <a:bodyPr/>
          <a:lstStyle/>
          <a:p>
            <a:fld id="{019B477D-1CC2-40BF-9D66-7293E2A0052B}" type="slidenum">
              <a:rPr lang="en-CA" smtClean="0"/>
              <a:pPr/>
              <a:t>26</a:t>
            </a:fld>
            <a:endParaRPr lang="en-CA" dirty="0"/>
          </a:p>
        </p:txBody>
      </p:sp>
    </p:spTree>
    <p:extLst>
      <p:ext uri="{BB962C8B-B14F-4D97-AF65-F5344CB8AC3E}">
        <p14:creationId xmlns:p14="http://schemas.microsoft.com/office/powerpoint/2010/main" val="8287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286000"/>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21" name="TextBox 20"/>
          <p:cNvSpPr txBox="1"/>
          <p:nvPr/>
        </p:nvSpPr>
        <p:spPr>
          <a:xfrm>
            <a:off x="5791200" y="1775086"/>
            <a:ext cx="2362200" cy="1323439"/>
          </a:xfrm>
          <a:prstGeom prst="rect">
            <a:avLst/>
          </a:prstGeom>
          <a:noFill/>
        </p:spPr>
        <p:txBody>
          <a:bodyPr wrap="square" rtlCol="0">
            <a:spAutoFit/>
          </a:bodyPr>
          <a:lstStyle/>
          <a:p>
            <a:r>
              <a:rPr lang="en-US" sz="2000" b="0" dirty="0">
                <a:solidFill>
                  <a:schemeClr val="bg2"/>
                </a:solidFill>
                <a:latin typeface="Gill Sans"/>
                <a:cs typeface="Gill Sans"/>
              </a:rPr>
              <a:t>Adding friends</a:t>
            </a:r>
          </a:p>
          <a:p>
            <a:r>
              <a:rPr lang="en-US" sz="2000" b="0" dirty="0">
                <a:solidFill>
                  <a:schemeClr val="bg2"/>
                </a:solidFill>
                <a:latin typeface="Gill Sans"/>
                <a:cs typeface="Gill Sans"/>
              </a:rPr>
              <a:t>Updating profiles</a:t>
            </a:r>
          </a:p>
          <a:p>
            <a:r>
              <a:rPr lang="en-US" sz="2000" b="0" dirty="0">
                <a:solidFill>
                  <a:schemeClr val="bg2"/>
                </a:solidFill>
                <a:latin typeface="Gill Sans"/>
                <a:cs typeface="Gill Sans"/>
              </a:rPr>
              <a:t>Likes, comments</a:t>
            </a:r>
          </a:p>
          <a:p>
            <a:r>
              <a:rPr lang="en-US" sz="2000" b="0" dirty="0">
                <a:solidFill>
                  <a:schemeClr val="bg2"/>
                </a:solidFill>
                <a:latin typeface="Gill Sans"/>
                <a:cs typeface="Gill Sans"/>
              </a:rPr>
              <a:t>…</a:t>
            </a:r>
          </a:p>
        </p:txBody>
      </p:sp>
      <p:sp>
        <p:nvSpPr>
          <p:cNvPr id="24" name="TextBox 23"/>
          <p:cNvSpPr txBox="1"/>
          <p:nvPr/>
        </p:nvSpPr>
        <p:spPr>
          <a:xfrm>
            <a:off x="5791200" y="4620161"/>
            <a:ext cx="2743200" cy="1323439"/>
          </a:xfrm>
          <a:prstGeom prst="rect">
            <a:avLst/>
          </a:prstGeom>
          <a:noFill/>
        </p:spPr>
        <p:txBody>
          <a:bodyPr wrap="square" rtlCol="0">
            <a:spAutoFit/>
          </a:bodyPr>
          <a:lstStyle/>
          <a:p>
            <a:r>
              <a:rPr lang="en-US" sz="2000" b="0" dirty="0">
                <a:solidFill>
                  <a:schemeClr val="bg2"/>
                </a:solidFill>
                <a:latin typeface="Gill Sans"/>
                <a:cs typeface="Gill Sans"/>
              </a:rPr>
              <a:t>Feed ranking</a:t>
            </a:r>
          </a:p>
          <a:p>
            <a:r>
              <a:rPr lang="en-US" sz="2000" b="0" dirty="0">
                <a:solidFill>
                  <a:schemeClr val="bg2"/>
                </a:solidFill>
                <a:latin typeface="Gill Sans"/>
                <a:cs typeface="Gill Sans"/>
              </a:rPr>
              <a:t>Friend recommendation</a:t>
            </a:r>
          </a:p>
          <a:p>
            <a:r>
              <a:rPr lang="en-US" sz="2000" b="0" dirty="0">
                <a:solidFill>
                  <a:schemeClr val="bg2"/>
                </a:solidFill>
                <a:latin typeface="Gill Sans"/>
                <a:cs typeface="Gill Sans"/>
              </a:rPr>
              <a:t>Demographic analysis</a:t>
            </a:r>
          </a:p>
          <a:p>
            <a:r>
              <a:rPr lang="en-US" sz="2000" b="0" dirty="0">
                <a:solidFill>
                  <a:schemeClr val="bg2"/>
                </a:solidFill>
                <a:latin typeface="Gill Sans"/>
                <a:cs typeface="Gill Sans"/>
              </a:rPr>
              <a:t>…</a:t>
            </a:r>
          </a:p>
        </p:txBody>
      </p:sp>
      <p:sp>
        <p:nvSpPr>
          <p:cNvPr id="3" name="Slide Number Placeholder 2">
            <a:extLst>
              <a:ext uri="{FF2B5EF4-FFF2-40B4-BE49-F238E27FC236}">
                <a16:creationId xmlns:a16="http://schemas.microsoft.com/office/drawing/2014/main" id="{6B8781A5-31F6-4782-9B9D-82D1B5EF589C}"/>
              </a:ext>
            </a:extLst>
          </p:cNvPr>
          <p:cNvSpPr>
            <a:spLocks noGrp="1"/>
          </p:cNvSpPr>
          <p:nvPr>
            <p:ph type="sldNum" sz="quarter" idx="4"/>
          </p:nvPr>
        </p:nvSpPr>
        <p:spPr/>
        <p:txBody>
          <a:bodyPr/>
          <a:lstStyle/>
          <a:p>
            <a:fld id="{019B477D-1CC2-40BF-9D66-7293E2A0052B}" type="slidenum">
              <a:rPr lang="en-CA" smtClean="0"/>
              <a:pPr/>
              <a:t>27</a:t>
            </a:fld>
            <a:endParaRPr lang="en-CA" dirty="0"/>
          </a:p>
        </p:txBody>
      </p:sp>
    </p:spTree>
    <p:extLst>
      <p:ext uri="{BB962C8B-B14F-4D97-AF65-F5344CB8AC3E}">
        <p14:creationId xmlns:p14="http://schemas.microsoft.com/office/powerpoint/2010/main" val="1855546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0" name="TextBox 9"/>
          <p:cNvSpPr txBox="1"/>
          <p:nvPr/>
        </p:nvSpPr>
        <p:spPr>
          <a:xfrm>
            <a:off x="3543300" y="57912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286000"/>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21" name="TextBox 20"/>
          <p:cNvSpPr txBox="1"/>
          <p:nvPr/>
        </p:nvSpPr>
        <p:spPr>
          <a:xfrm>
            <a:off x="5791200" y="2266890"/>
            <a:ext cx="2362200" cy="400110"/>
          </a:xfrm>
          <a:prstGeom prst="rect">
            <a:avLst/>
          </a:prstGeom>
          <a:noFill/>
        </p:spPr>
        <p:txBody>
          <a:bodyPr wrap="square" rtlCol="0">
            <a:spAutoFit/>
          </a:bodyPr>
          <a:lstStyle/>
          <a:p>
            <a:r>
              <a:rPr lang="en-US" sz="2000" b="0" dirty="0">
                <a:solidFill>
                  <a:schemeClr val="bg2"/>
                </a:solidFill>
                <a:latin typeface="Gill Sans"/>
                <a:cs typeface="Gill Sans"/>
              </a:rPr>
              <a:t>PHP/MySQL</a:t>
            </a:r>
          </a:p>
        </p:txBody>
      </p:sp>
      <p:sp>
        <p:nvSpPr>
          <p:cNvPr id="26" name="TextBox 25"/>
          <p:cNvSpPr txBox="1"/>
          <p:nvPr/>
        </p:nvSpPr>
        <p:spPr>
          <a:xfrm>
            <a:off x="4885403" y="6018136"/>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data scientists</a:t>
            </a:r>
            <a:endParaRPr lang="en-US" sz="2400" b="0" kern="0" dirty="0">
              <a:solidFill>
                <a:srgbClr val="000000"/>
              </a:solidFill>
              <a:latin typeface="Gill Sans"/>
              <a:cs typeface="Gill Sans"/>
            </a:endParaRPr>
          </a:p>
        </p:txBody>
      </p:sp>
      <p:sp>
        <p:nvSpPr>
          <p:cNvPr id="27" name="TextBox 26"/>
          <p:cNvSpPr txBox="1"/>
          <p:nvPr/>
        </p:nvSpPr>
        <p:spPr>
          <a:xfrm>
            <a:off x="4133850" y="5410200"/>
            <a:ext cx="990600" cy="1200329"/>
          </a:xfrm>
          <a:prstGeom prst="rect">
            <a:avLst/>
          </a:prstGeom>
          <a:noFill/>
          <a:ln>
            <a:noFill/>
          </a:ln>
        </p:spPr>
        <p:txBody>
          <a:bodyPr wrap="square" rtlCol="0">
            <a:spAutoFit/>
          </a:bodyPr>
          <a:lstStyle/>
          <a:p>
            <a:r>
              <a:rPr lang="en-US" sz="7200" b="0" dirty="0">
                <a:solidFill>
                  <a:srgbClr val="FF0000"/>
                </a:solidFill>
                <a:latin typeface="Zapf Dingbats"/>
                <a:ea typeface="Zapf Dingbats"/>
                <a:cs typeface="Zapf Dingbats"/>
                <a:sym typeface="Zapf Dingbats"/>
              </a:rPr>
              <a:t>✗</a:t>
            </a:r>
            <a:endParaRPr lang="en-US" sz="7200" b="0" dirty="0">
              <a:solidFill>
                <a:srgbClr val="FF0000"/>
              </a:solidFill>
              <a:latin typeface="Gill Sans"/>
              <a:cs typeface="Gill Sans"/>
            </a:endParaRPr>
          </a:p>
        </p:txBody>
      </p:sp>
      <p:sp>
        <p:nvSpPr>
          <p:cNvPr id="23" name="Rectangle 22"/>
          <p:cNvSpPr/>
          <p:nvPr/>
        </p:nvSpPr>
        <p:spPr bwMode="auto">
          <a:xfrm>
            <a:off x="3543300" y="4485109"/>
            <a:ext cx="2057400" cy="122989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Gill Sans"/>
                <a:cs typeface="Gill Sans"/>
              </a:rPr>
              <a:t>Hadoop</a:t>
            </a:r>
          </a:p>
        </p:txBody>
      </p:sp>
      <p:sp>
        <p:nvSpPr>
          <p:cNvPr id="25" name="TextBox 24"/>
          <p:cNvSpPr txBox="1"/>
          <p:nvPr/>
        </p:nvSpPr>
        <p:spPr>
          <a:xfrm>
            <a:off x="4495800" y="3382060"/>
            <a:ext cx="1752600" cy="461665"/>
          </a:xfrm>
          <a:prstGeom prst="rect">
            <a:avLst/>
          </a:prstGeom>
          <a:noFill/>
        </p:spPr>
        <p:txBody>
          <a:bodyPr wrap="square" rtlCol="0">
            <a:spAutoFit/>
          </a:bodyPr>
          <a:lstStyle/>
          <a:p>
            <a:pPr algn="ctr"/>
            <a:r>
              <a:rPr lang="en-US" sz="2400" b="0" dirty="0">
                <a:solidFill>
                  <a:schemeClr val="bg2"/>
                </a:solidFill>
                <a:latin typeface="Gill Sans"/>
                <a:cs typeface="Gill Sans"/>
              </a:rPr>
              <a:t>or ELT?</a:t>
            </a:r>
            <a:endParaRPr lang="en-US" sz="1800" b="0" dirty="0">
              <a:solidFill>
                <a:schemeClr val="bg2"/>
              </a:solidFill>
              <a:latin typeface="Gill Sans"/>
              <a:cs typeface="Gill Sans"/>
            </a:endParaRPr>
          </a:p>
        </p:txBody>
      </p:sp>
      <p:sp>
        <p:nvSpPr>
          <p:cNvPr id="3" name="Slide Number Placeholder 2">
            <a:extLst>
              <a:ext uri="{FF2B5EF4-FFF2-40B4-BE49-F238E27FC236}">
                <a16:creationId xmlns:a16="http://schemas.microsoft.com/office/drawing/2014/main" id="{262C5AA6-961B-4AC2-AA10-0A709CC0BC3E}"/>
              </a:ext>
            </a:extLst>
          </p:cNvPr>
          <p:cNvSpPr>
            <a:spLocks noGrp="1"/>
          </p:cNvSpPr>
          <p:nvPr>
            <p:ph type="sldNum" sz="quarter" idx="4"/>
          </p:nvPr>
        </p:nvSpPr>
        <p:spPr/>
        <p:txBody>
          <a:bodyPr/>
          <a:lstStyle/>
          <a:p>
            <a:fld id="{019B477D-1CC2-40BF-9D66-7293E2A0052B}" type="slidenum">
              <a:rPr lang="en-CA" smtClean="0"/>
              <a:pPr/>
              <a:t>28</a:t>
            </a:fld>
            <a:endParaRPr lang="en-CA" dirty="0"/>
          </a:p>
        </p:txBody>
      </p:sp>
    </p:spTree>
    <p:extLst>
      <p:ext uri="{BB962C8B-B14F-4D97-AF65-F5344CB8AC3E}">
        <p14:creationId xmlns:p14="http://schemas.microsoft.com/office/powerpoint/2010/main" val="1584295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5" grpId="0"/>
      <p:bldP spid="21" grpId="0"/>
      <p:bldP spid="26" grpId="0"/>
      <p:bldP spid="27" grpId="0"/>
      <p:bldP spid="23"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changed?</a:t>
            </a:r>
          </a:p>
        </p:txBody>
      </p:sp>
      <p:sp>
        <p:nvSpPr>
          <p:cNvPr id="6" name="TextBox 5"/>
          <p:cNvSpPr txBox="1"/>
          <p:nvPr/>
        </p:nvSpPr>
        <p:spPr>
          <a:xfrm>
            <a:off x="0" y="1752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Dropping cost of disks</a:t>
            </a:r>
          </a:p>
        </p:txBody>
      </p:sp>
      <p:sp>
        <p:nvSpPr>
          <p:cNvPr id="7" name="TextBox 6"/>
          <p:cNvSpPr txBox="1"/>
          <p:nvPr/>
        </p:nvSpPr>
        <p:spPr>
          <a:xfrm>
            <a:off x="0" y="21336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Cheaper to store everything than to figure out what to throw away</a:t>
            </a:r>
          </a:p>
        </p:txBody>
      </p:sp>
      <p:pic>
        <p:nvPicPr>
          <p:cNvPr id="15" name="Picture 14" descr="hd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88270">
            <a:off x="3862773" y="476003"/>
            <a:ext cx="4254500" cy="5715000"/>
          </a:xfrm>
          <a:prstGeom prst="rect">
            <a:avLst/>
          </a:prstGeom>
        </p:spPr>
      </p:pic>
      <p:sp>
        <p:nvSpPr>
          <p:cNvPr id="16" name="TextBox 15"/>
          <p:cNvSpPr txBox="1"/>
          <p:nvPr/>
        </p:nvSpPr>
        <p:spPr>
          <a:xfrm rot="483734">
            <a:off x="3672120" y="6118473"/>
            <a:ext cx="3612925" cy="461665"/>
          </a:xfrm>
          <a:prstGeom prst="rect">
            <a:avLst/>
          </a:prstGeom>
          <a:noFill/>
        </p:spPr>
        <p:txBody>
          <a:bodyPr wrap="square" rtlCol="0">
            <a:spAutoFit/>
          </a:bodyPr>
          <a:lstStyle/>
          <a:p>
            <a:pPr algn="ctr"/>
            <a:r>
              <a:rPr lang="en-US" sz="2400" b="0" dirty="0">
                <a:solidFill>
                  <a:schemeClr val="bg2"/>
                </a:solidFill>
                <a:latin typeface="Gill Sans"/>
                <a:cs typeface="Gill Sans"/>
              </a:rPr>
              <a:t>5 MB hard drive in 1956</a:t>
            </a:r>
          </a:p>
        </p:txBody>
      </p:sp>
      <p:sp>
        <p:nvSpPr>
          <p:cNvPr id="3" name="Slide Number Placeholder 2">
            <a:extLst>
              <a:ext uri="{FF2B5EF4-FFF2-40B4-BE49-F238E27FC236}">
                <a16:creationId xmlns:a16="http://schemas.microsoft.com/office/drawing/2014/main" id="{B57C698E-0A48-4872-9FD3-A66D4A3717F7}"/>
              </a:ext>
            </a:extLst>
          </p:cNvPr>
          <p:cNvSpPr>
            <a:spLocks noGrp="1"/>
          </p:cNvSpPr>
          <p:nvPr>
            <p:ph type="sldNum" sz="quarter" idx="4"/>
          </p:nvPr>
        </p:nvSpPr>
        <p:spPr/>
        <p:txBody>
          <a:bodyPr/>
          <a:lstStyle/>
          <a:p>
            <a:fld id="{019B477D-1CC2-40BF-9D66-7293E2A0052B}" type="slidenum">
              <a:rPr lang="en-CA" smtClean="0"/>
              <a:pPr/>
              <a:t>29</a:t>
            </a:fld>
            <a:endParaRPr lang="en-CA" dirty="0"/>
          </a:p>
        </p:txBody>
      </p:sp>
    </p:spTree>
    <p:extLst>
      <p:ext uri="{BB962C8B-B14F-4D97-AF65-F5344CB8AC3E}">
        <p14:creationId xmlns:p14="http://schemas.microsoft.com/office/powerpoint/2010/main" val="18151542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0" y="3048000"/>
            <a:ext cx="9144000" cy="685800"/>
          </a:xfrm>
          <a:prstGeom prst="rect">
            <a:avLst/>
          </a:prstGeom>
        </p:spPr>
        <p:txBody>
          <a:bodyPr/>
          <a:lstStyle/>
          <a:p>
            <a:pPr lvl="0" algn="ctr">
              <a:defRPr/>
            </a:pPr>
            <a:r>
              <a:rPr lang="en-US" sz="3600" b="0" kern="0" dirty="0">
                <a:solidFill>
                  <a:srgbClr val="000000"/>
                </a:solidFill>
                <a:latin typeface="Gill Sans"/>
                <a:cs typeface="Gill Sans"/>
              </a:rPr>
              <a:t>Evolution of Enterprise Architectures</a:t>
            </a:r>
          </a:p>
        </p:txBody>
      </p:sp>
      <p:sp>
        <p:nvSpPr>
          <p:cNvPr id="3" name="TextBox 2"/>
          <p:cNvSpPr txBox="1"/>
          <p:nvPr/>
        </p:nvSpPr>
        <p:spPr>
          <a:xfrm>
            <a:off x="0" y="5715000"/>
            <a:ext cx="9144000" cy="830997"/>
          </a:xfrm>
          <a:prstGeom prst="rect">
            <a:avLst/>
          </a:prstGeom>
          <a:noFill/>
        </p:spPr>
        <p:txBody>
          <a:bodyPr wrap="square" rtlCol="0">
            <a:spAutoFit/>
          </a:bodyPr>
          <a:lstStyle/>
          <a:p>
            <a:pPr algn="ctr"/>
            <a:r>
              <a:rPr lang="en-US" sz="2400" b="0" dirty="0">
                <a:solidFill>
                  <a:srgbClr val="FF0000"/>
                </a:solidFill>
                <a:latin typeface="Gill Sans"/>
                <a:cs typeface="Gill Sans"/>
              </a:rPr>
              <a:t>Next two sessions: techniques, algorithms, and </a:t>
            </a:r>
          </a:p>
          <a:p>
            <a:pPr algn="ctr"/>
            <a:r>
              <a:rPr lang="en-US" sz="2400" b="0" dirty="0">
                <a:solidFill>
                  <a:srgbClr val="FF0000"/>
                </a:solidFill>
                <a:latin typeface="Gill Sans"/>
                <a:cs typeface="Gill Sans"/>
              </a:rPr>
              <a:t>optimizations for relational processing</a:t>
            </a:r>
          </a:p>
        </p:txBody>
      </p:sp>
      <p:sp>
        <p:nvSpPr>
          <p:cNvPr id="4" name="Slide Number Placeholder 3">
            <a:extLst>
              <a:ext uri="{FF2B5EF4-FFF2-40B4-BE49-F238E27FC236}">
                <a16:creationId xmlns:a16="http://schemas.microsoft.com/office/drawing/2014/main" id="{3C9E70AB-D007-4315-B1F9-A9C7A84EC8E7}"/>
              </a:ext>
            </a:extLst>
          </p:cNvPr>
          <p:cNvSpPr>
            <a:spLocks noGrp="1"/>
          </p:cNvSpPr>
          <p:nvPr>
            <p:ph type="sldNum" sz="quarter" idx="4"/>
          </p:nvPr>
        </p:nvSpPr>
        <p:spPr/>
        <p:txBody>
          <a:bodyPr/>
          <a:lstStyle/>
          <a:p>
            <a:fld id="{019B477D-1CC2-40BF-9D66-7293E2A0052B}" type="slidenum">
              <a:rPr lang="en-CA" smtClean="0"/>
              <a:pPr/>
              <a:t>3</a:t>
            </a:fld>
            <a:endParaRPr lang="en-CA" dirty="0"/>
          </a:p>
        </p:txBody>
      </p:sp>
    </p:spTree>
    <p:extLst>
      <p:ext uri="{BB962C8B-B14F-4D97-AF65-F5344CB8AC3E}">
        <p14:creationId xmlns:p14="http://schemas.microsoft.com/office/powerpoint/2010/main" val="754802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changed?</a:t>
            </a:r>
          </a:p>
        </p:txBody>
      </p:sp>
      <p:sp>
        <p:nvSpPr>
          <p:cNvPr id="6" name="TextBox 5"/>
          <p:cNvSpPr txBox="1"/>
          <p:nvPr/>
        </p:nvSpPr>
        <p:spPr>
          <a:xfrm>
            <a:off x="0" y="1752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Dropping cost of disks</a:t>
            </a:r>
          </a:p>
        </p:txBody>
      </p:sp>
      <p:sp>
        <p:nvSpPr>
          <p:cNvPr id="7" name="TextBox 6"/>
          <p:cNvSpPr txBox="1"/>
          <p:nvPr/>
        </p:nvSpPr>
        <p:spPr>
          <a:xfrm>
            <a:off x="0" y="21336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Cheaper to store everything than to figure out what to throw away</a:t>
            </a:r>
          </a:p>
        </p:txBody>
      </p:sp>
      <p:sp>
        <p:nvSpPr>
          <p:cNvPr id="11" name="TextBox 10"/>
          <p:cNvSpPr txBox="1"/>
          <p:nvPr/>
        </p:nvSpPr>
        <p:spPr>
          <a:xfrm>
            <a:off x="0" y="3584376"/>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Rise of social media and user-generated content</a:t>
            </a:r>
          </a:p>
        </p:txBody>
      </p:sp>
      <p:sp>
        <p:nvSpPr>
          <p:cNvPr id="12" name="TextBox 11"/>
          <p:cNvSpPr txBox="1"/>
          <p:nvPr/>
        </p:nvSpPr>
        <p:spPr>
          <a:xfrm>
            <a:off x="0" y="3965376"/>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Large increase in data volume</a:t>
            </a:r>
          </a:p>
        </p:txBody>
      </p:sp>
      <p:sp>
        <p:nvSpPr>
          <p:cNvPr id="13" name="TextBox 12"/>
          <p:cNvSpPr txBox="1"/>
          <p:nvPr/>
        </p:nvSpPr>
        <p:spPr>
          <a:xfrm>
            <a:off x="0" y="4498776"/>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Growing maturity of data mining techniques</a:t>
            </a:r>
            <a:endParaRPr lang="en-US" sz="2400" b="0" i="1" kern="0" dirty="0">
              <a:solidFill>
                <a:srgbClr val="000000"/>
              </a:solidFill>
              <a:latin typeface="Gill Sans"/>
              <a:cs typeface="Gill Sans"/>
            </a:endParaRPr>
          </a:p>
        </p:txBody>
      </p:sp>
      <p:sp>
        <p:nvSpPr>
          <p:cNvPr id="14" name="TextBox 13"/>
          <p:cNvSpPr txBox="1"/>
          <p:nvPr/>
        </p:nvSpPr>
        <p:spPr>
          <a:xfrm>
            <a:off x="0" y="4879776"/>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Demonstrates value of data analytics</a:t>
            </a:r>
          </a:p>
        </p:txBody>
      </p:sp>
      <p:sp>
        <p:nvSpPr>
          <p:cNvPr id="17" name="TextBox 16"/>
          <p:cNvSpPr txBox="1"/>
          <p:nvPr/>
        </p:nvSpPr>
        <p:spPr>
          <a:xfrm>
            <a:off x="0" y="2669976"/>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Types of data collected</a:t>
            </a:r>
          </a:p>
        </p:txBody>
      </p:sp>
      <p:sp>
        <p:nvSpPr>
          <p:cNvPr id="18" name="TextBox 17"/>
          <p:cNvSpPr txBox="1"/>
          <p:nvPr/>
        </p:nvSpPr>
        <p:spPr>
          <a:xfrm>
            <a:off x="0" y="3050976"/>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From data that’s </a:t>
            </a:r>
            <a:r>
              <a:rPr lang="en-US" sz="2000" b="0" i="1" kern="0" dirty="0">
                <a:solidFill>
                  <a:srgbClr val="0070C0"/>
                </a:solidFill>
                <a:latin typeface="Gill Sans"/>
                <a:cs typeface="Gill Sans"/>
              </a:rPr>
              <a:t>obviously</a:t>
            </a:r>
            <a:r>
              <a:rPr lang="en-US" sz="2000" b="0" kern="0" dirty="0">
                <a:solidFill>
                  <a:srgbClr val="0070C0"/>
                </a:solidFill>
                <a:latin typeface="Gill Sans"/>
                <a:cs typeface="Gill Sans"/>
              </a:rPr>
              <a:t> valuable to data whose value is less apparent</a:t>
            </a:r>
          </a:p>
        </p:txBody>
      </p:sp>
      <p:sp>
        <p:nvSpPr>
          <p:cNvPr id="3" name="Slide Number Placeholder 2">
            <a:extLst>
              <a:ext uri="{FF2B5EF4-FFF2-40B4-BE49-F238E27FC236}">
                <a16:creationId xmlns:a16="http://schemas.microsoft.com/office/drawing/2014/main" id="{A2D8FA00-4BF6-4D3B-A7D7-4F64A6C94CB3}"/>
              </a:ext>
            </a:extLst>
          </p:cNvPr>
          <p:cNvSpPr>
            <a:spLocks noGrp="1"/>
          </p:cNvSpPr>
          <p:nvPr>
            <p:ph type="sldNum" sz="quarter" idx="4"/>
          </p:nvPr>
        </p:nvSpPr>
        <p:spPr/>
        <p:txBody>
          <a:bodyPr/>
          <a:lstStyle/>
          <a:p>
            <a:fld id="{019B477D-1CC2-40BF-9D66-7293E2A0052B}" type="slidenum">
              <a:rPr lang="en-CA" smtClean="0"/>
              <a:pPr/>
              <a:t>30</a:t>
            </a:fld>
            <a:endParaRPr lang="en-CA" dirty="0"/>
          </a:p>
        </p:txBody>
      </p:sp>
    </p:spTree>
    <p:extLst>
      <p:ext uri="{BB962C8B-B14F-4D97-AF65-F5344CB8AC3E}">
        <p14:creationId xmlns:p14="http://schemas.microsoft.com/office/powerpoint/2010/main" val="1138458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24000"/>
            <a:ext cx="25146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 useful service</a:t>
            </a:r>
          </a:p>
        </p:txBody>
      </p:sp>
      <p:sp>
        <p:nvSpPr>
          <p:cNvPr id="4" name="TextBox 3"/>
          <p:cNvSpPr txBox="1"/>
          <p:nvPr/>
        </p:nvSpPr>
        <p:spPr>
          <a:xfrm>
            <a:off x="5486400" y="3733800"/>
            <a:ext cx="3124200" cy="830997"/>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analyze user behavior to extract insights</a:t>
            </a:r>
          </a:p>
        </p:txBody>
      </p:sp>
      <p:sp>
        <p:nvSpPr>
          <p:cNvPr id="5" name="TextBox 4"/>
          <p:cNvSpPr txBox="1"/>
          <p:nvPr/>
        </p:nvSpPr>
        <p:spPr>
          <a:xfrm>
            <a:off x="762000" y="3733800"/>
            <a:ext cx="2438400" cy="830997"/>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transform insights into action</a:t>
            </a:r>
          </a:p>
        </p:txBody>
      </p:sp>
      <p:sp>
        <p:nvSpPr>
          <p:cNvPr id="7" name="Right Arrow 6"/>
          <p:cNvSpPr/>
          <p:nvPr/>
        </p:nvSpPr>
        <p:spPr bwMode="auto">
          <a:xfrm rot="3600000">
            <a:off x="5050762" y="25330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Right Arrow 8"/>
          <p:cNvSpPr/>
          <p:nvPr/>
        </p:nvSpPr>
        <p:spPr bwMode="auto">
          <a:xfrm rot="7200000" flipH="1">
            <a:off x="2459961" y="24568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 name="Right Arrow 9"/>
          <p:cNvSpPr/>
          <p:nvPr/>
        </p:nvSpPr>
        <p:spPr bwMode="auto">
          <a:xfrm flipH="1">
            <a:off x="3643223" y="3810000"/>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TextBox 10"/>
          <p:cNvSpPr txBox="1"/>
          <p:nvPr/>
        </p:nvSpPr>
        <p:spPr>
          <a:xfrm>
            <a:off x="3276600" y="2133600"/>
            <a:ext cx="2514600" cy="1446550"/>
          </a:xfrm>
          <a:prstGeom prst="rect">
            <a:avLst/>
          </a:prstGeom>
          <a:noFill/>
          <a:ln>
            <a:noFill/>
          </a:ln>
        </p:spPr>
        <p:txBody>
          <a:bodyPr wrap="square" rtlCol="0">
            <a:spAutoFit/>
          </a:bodyPr>
          <a:lstStyle/>
          <a:p>
            <a:pPr algn="ctr"/>
            <a:r>
              <a:rPr lang="en-US" sz="7200" dirty="0">
                <a:solidFill>
                  <a:srgbClr val="000000"/>
                </a:solidFill>
                <a:latin typeface="Gill Sans"/>
                <a:cs typeface="Gill Sans"/>
              </a:rPr>
              <a:t>$</a:t>
            </a:r>
            <a:br>
              <a:rPr lang="en-US" sz="2400" b="0" dirty="0">
                <a:solidFill>
                  <a:srgbClr val="000000"/>
                </a:solidFill>
                <a:latin typeface="Gill Sans"/>
                <a:cs typeface="Gill Sans"/>
              </a:rPr>
            </a:br>
            <a:r>
              <a:rPr lang="en-US" b="0" dirty="0">
                <a:solidFill>
                  <a:srgbClr val="000000"/>
                </a:solidFill>
                <a:latin typeface="Gill Sans"/>
                <a:cs typeface="Gill Sans"/>
              </a:rPr>
              <a:t>(hopefully)</a:t>
            </a:r>
          </a:p>
        </p:txBody>
      </p:sp>
      <p:sp>
        <p:nvSpPr>
          <p:cNvPr id="12" name="TextBox 11"/>
          <p:cNvSpPr txBox="1"/>
          <p:nvPr/>
        </p:nvSpPr>
        <p:spPr>
          <a:xfrm>
            <a:off x="1676400" y="4798368"/>
            <a:ext cx="13716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Google.</a:t>
            </a:r>
          </a:p>
        </p:txBody>
      </p:sp>
      <p:sp>
        <p:nvSpPr>
          <p:cNvPr id="13" name="TextBox 12"/>
          <p:cNvSpPr txBox="1"/>
          <p:nvPr/>
        </p:nvSpPr>
        <p:spPr>
          <a:xfrm>
            <a:off x="2819400" y="4798368"/>
            <a:ext cx="1600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Facebook.</a:t>
            </a:r>
          </a:p>
        </p:txBody>
      </p:sp>
      <p:sp>
        <p:nvSpPr>
          <p:cNvPr id="14" name="TextBox 13"/>
          <p:cNvSpPr txBox="1"/>
          <p:nvPr/>
        </p:nvSpPr>
        <p:spPr>
          <a:xfrm>
            <a:off x="4267200" y="4798368"/>
            <a:ext cx="1219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Twitter.</a:t>
            </a:r>
          </a:p>
        </p:txBody>
      </p:sp>
      <p:sp>
        <p:nvSpPr>
          <p:cNvPr id="15" name="TextBox 14"/>
          <p:cNvSpPr txBox="1"/>
          <p:nvPr/>
        </p:nvSpPr>
        <p:spPr>
          <a:xfrm>
            <a:off x="5257800" y="4793903"/>
            <a:ext cx="1600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Amazon.</a:t>
            </a:r>
          </a:p>
        </p:txBody>
      </p:sp>
      <p:sp>
        <p:nvSpPr>
          <p:cNvPr id="16" name="TextBox 15"/>
          <p:cNvSpPr txBox="1"/>
          <p:nvPr/>
        </p:nvSpPr>
        <p:spPr>
          <a:xfrm>
            <a:off x="6248400" y="4798368"/>
            <a:ext cx="1600200" cy="461665"/>
          </a:xfrm>
          <a:prstGeom prst="rect">
            <a:avLst/>
          </a:prstGeom>
          <a:noFill/>
          <a:ln>
            <a:noFill/>
          </a:ln>
        </p:spPr>
        <p:txBody>
          <a:bodyPr wrap="square" rtlCol="0">
            <a:spAutoFit/>
          </a:bodyPr>
          <a:lstStyle/>
          <a:p>
            <a:pPr algn="ctr"/>
            <a:r>
              <a:rPr lang="en-US" sz="2400" b="0" dirty="0" err="1">
                <a:solidFill>
                  <a:srgbClr val="000000"/>
                </a:solidFill>
                <a:latin typeface="Gill Sans"/>
                <a:cs typeface="Gill Sans"/>
              </a:rPr>
              <a:t>Uber</a:t>
            </a:r>
            <a:r>
              <a:rPr lang="en-US" sz="2400" b="0" dirty="0">
                <a:solidFill>
                  <a:srgbClr val="000000"/>
                </a:solidFill>
                <a:latin typeface="Gill Sans"/>
                <a:cs typeface="Gill Sans"/>
              </a:rPr>
              <a:t>.</a:t>
            </a:r>
          </a:p>
        </p:txBody>
      </p:sp>
      <p:sp>
        <p:nvSpPr>
          <p:cNvPr id="1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Virtuous Product Cycle</a:t>
            </a:r>
          </a:p>
        </p:txBody>
      </p:sp>
      <p:sp>
        <p:nvSpPr>
          <p:cNvPr id="6" name="Slide Number Placeholder 5">
            <a:extLst>
              <a:ext uri="{FF2B5EF4-FFF2-40B4-BE49-F238E27FC236}">
                <a16:creationId xmlns:a16="http://schemas.microsoft.com/office/drawing/2014/main" id="{6732A918-EE83-41A5-BAAA-A87A5A718752}"/>
              </a:ext>
            </a:extLst>
          </p:cNvPr>
          <p:cNvSpPr>
            <a:spLocks noGrp="1"/>
          </p:cNvSpPr>
          <p:nvPr>
            <p:ph type="sldNum" sz="quarter" idx="4"/>
          </p:nvPr>
        </p:nvSpPr>
        <p:spPr/>
        <p:txBody>
          <a:bodyPr/>
          <a:lstStyle/>
          <a:p>
            <a:fld id="{019B477D-1CC2-40BF-9D66-7293E2A0052B}" type="slidenum">
              <a:rPr lang="en-CA" smtClean="0"/>
              <a:pPr/>
              <a:t>31</a:t>
            </a:fld>
            <a:endParaRPr lang="en-CA" dirty="0"/>
          </a:p>
        </p:txBody>
      </p:sp>
    </p:spTree>
    <p:extLst>
      <p:ext uri="{BB962C8B-B14F-4D97-AF65-F5344CB8AC3E}">
        <p14:creationId xmlns:p14="http://schemas.microsoft.com/office/powerpoint/2010/main" val="335057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animBg="1"/>
      <p:bldP spid="9" grpId="0" animBg="1"/>
      <p:bldP spid="10"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 do you actually do?</a:t>
            </a:r>
          </a:p>
        </p:txBody>
      </p:sp>
      <p:sp>
        <p:nvSpPr>
          <p:cNvPr id="6" name="TextBox 5"/>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Dashboards</a:t>
            </a:r>
          </a:p>
        </p:txBody>
      </p:sp>
      <p:sp>
        <p:nvSpPr>
          <p:cNvPr id="8" name="TextBox 7"/>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Report generation</a:t>
            </a:r>
          </a:p>
        </p:txBody>
      </p:sp>
      <p:sp>
        <p:nvSpPr>
          <p:cNvPr id="9" name="TextBox 8"/>
          <p:cNvSpPr txBox="1"/>
          <p:nvPr/>
        </p:nvSpPr>
        <p:spPr>
          <a:xfrm>
            <a:off x="0" y="3128665"/>
            <a:ext cx="9144000" cy="461665"/>
          </a:xfrm>
          <a:prstGeom prst="rect">
            <a:avLst/>
          </a:prstGeom>
          <a:noFill/>
        </p:spPr>
        <p:txBody>
          <a:bodyPr wrap="square" rtlCol="0">
            <a:spAutoFit/>
          </a:bodyPr>
          <a:lstStyle/>
          <a:p>
            <a:pPr lvl="0" algn="ctr">
              <a:defRPr/>
            </a:pPr>
            <a:r>
              <a:rPr lang="en-US" sz="2400" b="0" i="1" kern="0" dirty="0">
                <a:solidFill>
                  <a:srgbClr val="000000"/>
                </a:solidFill>
                <a:latin typeface="Gill Sans"/>
                <a:cs typeface="Gill Sans"/>
              </a:rPr>
              <a:t>Ad hoc</a:t>
            </a:r>
            <a:r>
              <a:rPr lang="en-US" sz="2400" b="0" kern="0" dirty="0">
                <a:solidFill>
                  <a:srgbClr val="000000"/>
                </a:solidFill>
                <a:latin typeface="Gill Sans"/>
                <a:cs typeface="Gill Sans"/>
              </a:rPr>
              <a:t> analyses</a:t>
            </a:r>
          </a:p>
        </p:txBody>
      </p:sp>
      <p:sp>
        <p:nvSpPr>
          <p:cNvPr id="7" name="TextBox 6"/>
          <p:cNvSpPr txBox="1"/>
          <p:nvPr/>
        </p:nvSpPr>
        <p:spPr>
          <a:xfrm>
            <a:off x="0" y="3486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“Descriptive”</a:t>
            </a:r>
          </a:p>
          <a:p>
            <a:pPr lvl="0" algn="ctr">
              <a:defRPr/>
            </a:pPr>
            <a:r>
              <a:rPr lang="en-US" sz="2000" b="0" kern="0" dirty="0">
                <a:solidFill>
                  <a:srgbClr val="0070C0"/>
                </a:solidFill>
                <a:latin typeface="Gill Sans"/>
                <a:cs typeface="Gill Sans"/>
              </a:rPr>
              <a:t>“Predictive”</a:t>
            </a:r>
          </a:p>
        </p:txBody>
      </p:sp>
      <p:sp>
        <p:nvSpPr>
          <p:cNvPr id="10" name="TextBox 9"/>
          <p:cNvSpPr txBox="1"/>
          <p:nvPr/>
        </p:nvSpPr>
        <p:spPr>
          <a:xfrm>
            <a:off x="0" y="42627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 products</a:t>
            </a:r>
          </a:p>
        </p:txBody>
      </p:sp>
      <p:sp>
        <p:nvSpPr>
          <p:cNvPr id="3" name="Slide Number Placeholder 2">
            <a:extLst>
              <a:ext uri="{FF2B5EF4-FFF2-40B4-BE49-F238E27FC236}">
                <a16:creationId xmlns:a16="http://schemas.microsoft.com/office/drawing/2014/main" id="{59F8B7E8-A6D2-417F-A545-3ED0A66ED812}"/>
              </a:ext>
            </a:extLst>
          </p:cNvPr>
          <p:cNvSpPr>
            <a:spLocks noGrp="1"/>
          </p:cNvSpPr>
          <p:nvPr>
            <p:ph type="sldNum" sz="quarter" idx="4"/>
          </p:nvPr>
        </p:nvSpPr>
        <p:spPr/>
        <p:txBody>
          <a:bodyPr/>
          <a:lstStyle/>
          <a:p>
            <a:fld id="{019B477D-1CC2-40BF-9D66-7293E2A0052B}" type="slidenum">
              <a:rPr lang="en-CA" smtClean="0"/>
              <a:pPr/>
              <a:t>32</a:t>
            </a:fld>
            <a:endParaRPr lang="en-CA" dirty="0"/>
          </a:p>
        </p:txBody>
      </p:sp>
    </p:spTree>
    <p:extLst>
      <p:ext uri="{BB962C8B-B14F-4D97-AF65-F5344CB8AC3E}">
        <p14:creationId xmlns:p14="http://schemas.microsoft.com/office/powerpoint/2010/main" val="7775588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24000"/>
            <a:ext cx="25146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 useful service</a:t>
            </a:r>
          </a:p>
        </p:txBody>
      </p:sp>
      <p:sp>
        <p:nvSpPr>
          <p:cNvPr id="4" name="TextBox 3"/>
          <p:cNvSpPr txBox="1"/>
          <p:nvPr/>
        </p:nvSpPr>
        <p:spPr>
          <a:xfrm>
            <a:off x="5486400" y="3733800"/>
            <a:ext cx="3124200" cy="830997"/>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analyze user behavior to extract insights</a:t>
            </a:r>
          </a:p>
        </p:txBody>
      </p:sp>
      <p:sp>
        <p:nvSpPr>
          <p:cNvPr id="5" name="TextBox 4"/>
          <p:cNvSpPr txBox="1"/>
          <p:nvPr/>
        </p:nvSpPr>
        <p:spPr>
          <a:xfrm>
            <a:off x="762000" y="3733800"/>
            <a:ext cx="2438400" cy="830997"/>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transform insights into action</a:t>
            </a:r>
          </a:p>
        </p:txBody>
      </p:sp>
      <p:sp>
        <p:nvSpPr>
          <p:cNvPr id="7" name="Right Arrow 6"/>
          <p:cNvSpPr/>
          <p:nvPr/>
        </p:nvSpPr>
        <p:spPr bwMode="auto">
          <a:xfrm rot="3600000">
            <a:off x="5050762" y="25330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Right Arrow 8"/>
          <p:cNvSpPr/>
          <p:nvPr/>
        </p:nvSpPr>
        <p:spPr bwMode="auto">
          <a:xfrm rot="7200000" flipH="1">
            <a:off x="2459961" y="24568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 name="Right Arrow 9"/>
          <p:cNvSpPr/>
          <p:nvPr/>
        </p:nvSpPr>
        <p:spPr bwMode="auto">
          <a:xfrm flipH="1">
            <a:off x="3643223" y="3810000"/>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TextBox 10"/>
          <p:cNvSpPr txBox="1"/>
          <p:nvPr/>
        </p:nvSpPr>
        <p:spPr>
          <a:xfrm>
            <a:off x="3276600" y="2133600"/>
            <a:ext cx="2514600" cy="1446550"/>
          </a:xfrm>
          <a:prstGeom prst="rect">
            <a:avLst/>
          </a:prstGeom>
          <a:noFill/>
          <a:ln>
            <a:noFill/>
          </a:ln>
        </p:spPr>
        <p:txBody>
          <a:bodyPr wrap="square" rtlCol="0">
            <a:spAutoFit/>
          </a:bodyPr>
          <a:lstStyle/>
          <a:p>
            <a:pPr algn="ctr"/>
            <a:r>
              <a:rPr lang="en-US" sz="7200" dirty="0">
                <a:solidFill>
                  <a:srgbClr val="000000"/>
                </a:solidFill>
                <a:latin typeface="Gill Sans"/>
                <a:cs typeface="Gill Sans"/>
              </a:rPr>
              <a:t>$</a:t>
            </a:r>
            <a:br>
              <a:rPr lang="en-US" sz="2400" b="0" dirty="0">
                <a:solidFill>
                  <a:srgbClr val="000000"/>
                </a:solidFill>
                <a:latin typeface="Gill Sans"/>
                <a:cs typeface="Gill Sans"/>
              </a:rPr>
            </a:br>
            <a:r>
              <a:rPr lang="en-US" b="0" dirty="0">
                <a:solidFill>
                  <a:srgbClr val="000000"/>
                </a:solidFill>
                <a:latin typeface="Gill Sans"/>
                <a:cs typeface="Gill Sans"/>
              </a:rPr>
              <a:t>(hopefully)</a:t>
            </a:r>
          </a:p>
        </p:txBody>
      </p:sp>
      <p:sp>
        <p:nvSpPr>
          <p:cNvPr id="12" name="TextBox 11"/>
          <p:cNvSpPr txBox="1"/>
          <p:nvPr/>
        </p:nvSpPr>
        <p:spPr>
          <a:xfrm>
            <a:off x="1676400" y="4798368"/>
            <a:ext cx="13716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Google.</a:t>
            </a:r>
          </a:p>
        </p:txBody>
      </p:sp>
      <p:sp>
        <p:nvSpPr>
          <p:cNvPr id="13" name="TextBox 12"/>
          <p:cNvSpPr txBox="1"/>
          <p:nvPr/>
        </p:nvSpPr>
        <p:spPr>
          <a:xfrm>
            <a:off x="2819400" y="4798368"/>
            <a:ext cx="1600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Facebook.</a:t>
            </a:r>
          </a:p>
        </p:txBody>
      </p:sp>
      <p:sp>
        <p:nvSpPr>
          <p:cNvPr id="14" name="TextBox 13"/>
          <p:cNvSpPr txBox="1"/>
          <p:nvPr/>
        </p:nvSpPr>
        <p:spPr>
          <a:xfrm>
            <a:off x="4267200" y="4798368"/>
            <a:ext cx="1219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Twitter.</a:t>
            </a:r>
          </a:p>
        </p:txBody>
      </p:sp>
      <p:sp>
        <p:nvSpPr>
          <p:cNvPr id="15" name="TextBox 14"/>
          <p:cNvSpPr txBox="1"/>
          <p:nvPr/>
        </p:nvSpPr>
        <p:spPr>
          <a:xfrm>
            <a:off x="5257800" y="4793903"/>
            <a:ext cx="1600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Amazon.</a:t>
            </a:r>
          </a:p>
        </p:txBody>
      </p:sp>
      <p:sp>
        <p:nvSpPr>
          <p:cNvPr id="16" name="TextBox 15"/>
          <p:cNvSpPr txBox="1"/>
          <p:nvPr/>
        </p:nvSpPr>
        <p:spPr>
          <a:xfrm>
            <a:off x="6248400" y="4798368"/>
            <a:ext cx="1600200" cy="461665"/>
          </a:xfrm>
          <a:prstGeom prst="rect">
            <a:avLst/>
          </a:prstGeom>
          <a:noFill/>
          <a:ln>
            <a:noFill/>
          </a:ln>
        </p:spPr>
        <p:txBody>
          <a:bodyPr wrap="square" rtlCol="0">
            <a:spAutoFit/>
          </a:bodyPr>
          <a:lstStyle/>
          <a:p>
            <a:pPr algn="ctr"/>
            <a:r>
              <a:rPr lang="en-US" sz="2400" b="0" dirty="0" err="1">
                <a:solidFill>
                  <a:srgbClr val="000000"/>
                </a:solidFill>
                <a:latin typeface="Gill Sans"/>
                <a:cs typeface="Gill Sans"/>
              </a:rPr>
              <a:t>Uber</a:t>
            </a:r>
            <a:r>
              <a:rPr lang="en-US" sz="2400" b="0" dirty="0">
                <a:solidFill>
                  <a:srgbClr val="000000"/>
                </a:solidFill>
                <a:latin typeface="Gill Sans"/>
                <a:cs typeface="Gill Sans"/>
              </a:rPr>
              <a:t>.</a:t>
            </a:r>
          </a:p>
        </p:txBody>
      </p:sp>
      <p:sp>
        <p:nvSpPr>
          <p:cNvPr id="17" name="TextBox 16"/>
          <p:cNvSpPr txBox="1"/>
          <p:nvPr/>
        </p:nvSpPr>
        <p:spPr>
          <a:xfrm>
            <a:off x="5562600" y="5560368"/>
            <a:ext cx="3124200" cy="461665"/>
          </a:xfrm>
          <a:prstGeom prst="rect">
            <a:avLst/>
          </a:prstGeom>
          <a:noFill/>
          <a:ln>
            <a:noFill/>
          </a:ln>
        </p:spPr>
        <p:txBody>
          <a:bodyPr wrap="square" rtlCol="0">
            <a:spAutoFit/>
          </a:bodyPr>
          <a:lstStyle/>
          <a:p>
            <a:pPr algn="ctr"/>
            <a:r>
              <a:rPr lang="en-US" sz="2400" dirty="0">
                <a:solidFill>
                  <a:srgbClr val="000000"/>
                </a:solidFill>
                <a:latin typeface="Gill Sans"/>
                <a:cs typeface="Gill Sans"/>
              </a:rPr>
              <a:t>data science</a:t>
            </a:r>
          </a:p>
        </p:txBody>
      </p:sp>
      <p:sp>
        <p:nvSpPr>
          <p:cNvPr id="18" name="TextBox 17"/>
          <p:cNvSpPr txBox="1"/>
          <p:nvPr/>
        </p:nvSpPr>
        <p:spPr>
          <a:xfrm>
            <a:off x="304800" y="5560368"/>
            <a:ext cx="3124200" cy="461665"/>
          </a:xfrm>
          <a:prstGeom prst="rect">
            <a:avLst/>
          </a:prstGeom>
          <a:noFill/>
          <a:ln>
            <a:noFill/>
          </a:ln>
        </p:spPr>
        <p:txBody>
          <a:bodyPr wrap="square" rtlCol="0">
            <a:spAutoFit/>
          </a:bodyPr>
          <a:lstStyle/>
          <a:p>
            <a:pPr algn="ctr"/>
            <a:r>
              <a:rPr lang="en-US" sz="2400" dirty="0">
                <a:solidFill>
                  <a:srgbClr val="000000"/>
                </a:solidFill>
                <a:latin typeface="Gill Sans"/>
                <a:cs typeface="Gill Sans"/>
              </a:rPr>
              <a:t>data products</a:t>
            </a:r>
          </a:p>
        </p:txBody>
      </p:sp>
      <p:sp>
        <p:nvSpPr>
          <p:cNvPr id="1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Virtuous Product Cycle</a:t>
            </a:r>
          </a:p>
        </p:txBody>
      </p:sp>
      <p:sp>
        <p:nvSpPr>
          <p:cNvPr id="6" name="Slide Number Placeholder 5">
            <a:extLst>
              <a:ext uri="{FF2B5EF4-FFF2-40B4-BE49-F238E27FC236}">
                <a16:creationId xmlns:a16="http://schemas.microsoft.com/office/drawing/2014/main" id="{507142D8-331C-4CC2-BC5A-F70A9A4043CF}"/>
              </a:ext>
            </a:extLst>
          </p:cNvPr>
          <p:cNvSpPr>
            <a:spLocks noGrp="1"/>
          </p:cNvSpPr>
          <p:nvPr>
            <p:ph type="sldNum" sz="quarter" idx="4"/>
          </p:nvPr>
        </p:nvSpPr>
        <p:spPr/>
        <p:txBody>
          <a:bodyPr/>
          <a:lstStyle/>
          <a:p>
            <a:fld id="{019B477D-1CC2-40BF-9D66-7293E2A0052B}" type="slidenum">
              <a:rPr lang="en-CA" smtClean="0"/>
              <a:pPr/>
              <a:t>33</a:t>
            </a:fld>
            <a:endParaRPr lang="en-CA" dirty="0"/>
          </a:p>
        </p:txBody>
      </p:sp>
    </p:spTree>
    <p:extLst>
      <p:ext uri="{BB962C8B-B14F-4D97-AF65-F5344CB8AC3E}">
        <p14:creationId xmlns:p14="http://schemas.microsoft.com/office/powerpoint/2010/main" val="1076820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a:solidFill>
                  <a:srgbClr val="FFFFFF"/>
                </a:solidFill>
                <a:latin typeface="Gill Sans"/>
                <a:cs typeface="Gill Sans"/>
              </a:rPr>
              <a:t>Jeff </a:t>
            </a:r>
            <a:r>
              <a:rPr lang="en-US" b="0" dirty="0" err="1">
                <a:solidFill>
                  <a:srgbClr val="FFFFFF"/>
                </a:solidFill>
                <a:latin typeface="Gill Sans"/>
                <a:cs typeface="Gill Sans"/>
              </a:rPr>
              <a:t>Hammerbacher</a:t>
            </a:r>
            <a:r>
              <a:rPr lang="en-US" b="0" dirty="0">
                <a:solidFill>
                  <a:srgbClr val="FFFFFF"/>
                </a:solidFill>
                <a:latin typeface="Gill Sans"/>
                <a:cs typeface="Gill Sans"/>
              </a:rPr>
              <a:t>, Information Platforms and the Rise of the Data Scientist. </a:t>
            </a:r>
            <a:br>
              <a:rPr lang="en-US" b="0" dirty="0">
                <a:solidFill>
                  <a:srgbClr val="FFFFFF"/>
                </a:solidFill>
                <a:latin typeface="Gill Sans"/>
                <a:cs typeface="Gill Sans"/>
              </a:rPr>
            </a:br>
            <a:r>
              <a:rPr lang="en-US" b="0" dirty="0">
                <a:solidFill>
                  <a:srgbClr val="FFFFFF"/>
                </a:solidFill>
                <a:latin typeface="Gill Sans"/>
                <a:cs typeface="Gill Sans"/>
              </a:rPr>
              <a:t>In, </a:t>
            </a:r>
            <a:r>
              <a:rPr lang="en-US" b="0" i="1" dirty="0">
                <a:solidFill>
                  <a:srgbClr val="FFFFFF"/>
                </a:solidFill>
                <a:latin typeface="Gill Sans"/>
                <a:cs typeface="Gill Sans"/>
              </a:rPr>
              <a:t>Beautiful Data</a:t>
            </a:r>
            <a:r>
              <a:rPr lang="en-US" b="0" dirty="0">
                <a:solidFill>
                  <a:srgbClr val="FFFFFF"/>
                </a:solidFill>
                <a:latin typeface="Gill Sans"/>
                <a:cs typeface="Gill Sans"/>
              </a:rPr>
              <a:t>, O’Reilly, 2009. </a:t>
            </a:r>
            <a:endParaRPr lang="en-US" sz="1050" b="0" dirty="0">
              <a:solidFill>
                <a:srgbClr val="FFFFFF"/>
              </a:solidFill>
              <a:latin typeface="Gill Sans"/>
              <a:cs typeface="Gill Sans"/>
            </a:endParaRPr>
          </a:p>
        </p:txBody>
      </p:sp>
      <p:sp>
        <p:nvSpPr>
          <p:cNvPr id="3" name="Slide Number Placeholder 2">
            <a:extLst>
              <a:ext uri="{FF2B5EF4-FFF2-40B4-BE49-F238E27FC236}">
                <a16:creationId xmlns:a16="http://schemas.microsoft.com/office/drawing/2014/main" id="{425F0E97-5D83-4078-8D97-316158D35817}"/>
              </a:ext>
            </a:extLst>
          </p:cNvPr>
          <p:cNvSpPr>
            <a:spLocks noGrp="1"/>
          </p:cNvSpPr>
          <p:nvPr>
            <p:ph type="sldNum" sz="quarter" idx="4"/>
          </p:nvPr>
        </p:nvSpPr>
        <p:spPr/>
        <p:txBody>
          <a:bodyPr/>
          <a:lstStyle/>
          <a:p>
            <a:fld id="{019B477D-1CC2-40BF-9D66-7293E2A0052B}" type="slidenum">
              <a:rPr lang="en-CA" smtClean="0"/>
              <a:pPr/>
              <a:t>34</a:t>
            </a:fld>
            <a:endParaRPr lang="en-CA" dirty="0"/>
          </a:p>
        </p:txBody>
      </p:sp>
    </p:spTree>
    <p:extLst>
      <p:ext uri="{BB962C8B-B14F-4D97-AF65-F5344CB8AC3E}">
        <p14:creationId xmlns:p14="http://schemas.microsoft.com/office/powerpoint/2010/main" val="172182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0" name="TextBox 9"/>
          <p:cNvSpPr txBox="1"/>
          <p:nvPr/>
        </p:nvSpPr>
        <p:spPr>
          <a:xfrm>
            <a:off x="3543300" y="57912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 scientists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286000"/>
              <a:ext cx="2057400" cy="461665"/>
            </a:xfrm>
            <a:prstGeom prst="rect">
              <a:avLst/>
            </a:prstGeom>
            <a:noFill/>
          </p:spPr>
          <p:txBody>
            <a:bodyPr wrap="square" rtlCol="0">
              <a:spAutoFit/>
            </a:bodyPr>
            <a:lstStyle/>
            <a:p>
              <a:pPr algn="ctr"/>
              <a:r>
                <a:rPr lang="en-US" sz="2400" b="0" dirty="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23" name="Rectangle 22"/>
          <p:cNvSpPr/>
          <p:nvPr/>
        </p:nvSpPr>
        <p:spPr bwMode="auto">
          <a:xfrm>
            <a:off x="3543300" y="4485109"/>
            <a:ext cx="2057400" cy="122989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Gill Sans"/>
                <a:cs typeface="Gill Sans"/>
              </a:rPr>
              <a:t>Hadoop</a:t>
            </a:r>
          </a:p>
        </p:txBody>
      </p:sp>
      <p:sp>
        <p:nvSpPr>
          <p:cNvPr id="3" name="Slide Number Placeholder 2">
            <a:extLst>
              <a:ext uri="{FF2B5EF4-FFF2-40B4-BE49-F238E27FC236}">
                <a16:creationId xmlns:a16="http://schemas.microsoft.com/office/drawing/2014/main" id="{CC86C67C-AA41-4E1C-9A66-0DA956E212DC}"/>
              </a:ext>
            </a:extLst>
          </p:cNvPr>
          <p:cNvSpPr>
            <a:spLocks noGrp="1"/>
          </p:cNvSpPr>
          <p:nvPr>
            <p:ph type="sldNum" sz="quarter" idx="4"/>
          </p:nvPr>
        </p:nvSpPr>
        <p:spPr/>
        <p:txBody>
          <a:bodyPr/>
          <a:lstStyle/>
          <a:p>
            <a:fld id="{019B477D-1CC2-40BF-9D66-7293E2A0052B}" type="slidenum">
              <a:rPr lang="en-CA" smtClean="0"/>
              <a:pPr/>
              <a:t>35</a:t>
            </a:fld>
            <a:endParaRPr lang="en-CA" dirty="0"/>
          </a:p>
        </p:txBody>
      </p:sp>
    </p:spTree>
    <p:extLst>
      <p:ext uri="{BB962C8B-B14F-4D97-AF65-F5344CB8AC3E}">
        <p14:creationId xmlns:p14="http://schemas.microsoft.com/office/powerpoint/2010/main" val="79940014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7" name="Rectangle 16"/>
          <p:cNvSpPr/>
          <p:nvPr/>
        </p:nvSpPr>
        <p:spPr bwMode="auto">
          <a:xfrm>
            <a:off x="3543300" y="4485109"/>
            <a:ext cx="2057400" cy="122989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Gill Sans"/>
                <a:cs typeface="Gill Sans"/>
              </a:rPr>
              <a:t>Hadoop</a:t>
            </a:r>
          </a:p>
        </p:txBody>
      </p:sp>
      <p:pic>
        <p:nvPicPr>
          <p:cNvPr id="24" name="Picture 23" descr="hive-logo.png"/>
          <p:cNvPicPr>
            <a:picLocks noChangeAspect="1"/>
          </p:cNvPicPr>
          <p:nvPr/>
        </p:nvPicPr>
        <p:blipFill>
          <a:blip r:embed="rId2" cstate="print"/>
          <a:stretch>
            <a:fillRect/>
          </a:stretch>
        </p:blipFill>
        <p:spPr>
          <a:xfrm>
            <a:off x="5900901" y="4261080"/>
            <a:ext cx="1795299" cy="1606320"/>
          </a:xfrm>
          <a:prstGeom prst="rect">
            <a:avLst/>
          </a:prstGeom>
        </p:spPr>
      </p:pic>
      <p:grpSp>
        <p:nvGrpSpPr>
          <p:cNvPr id="25" name="Group 24"/>
          <p:cNvGrpSpPr/>
          <p:nvPr/>
        </p:nvGrpSpPr>
        <p:grpSpPr>
          <a:xfrm>
            <a:off x="3124200" y="4762351"/>
            <a:ext cx="2880888" cy="1049856"/>
            <a:chOff x="827244" y="4744293"/>
            <a:chExt cx="2880888" cy="1049856"/>
          </a:xfrm>
        </p:grpSpPr>
        <p:grpSp>
          <p:nvGrpSpPr>
            <p:cNvPr id="26" name="Group 25"/>
            <p:cNvGrpSpPr/>
            <p:nvPr/>
          </p:nvGrpSpPr>
          <p:grpSpPr>
            <a:xfrm rot="20700000">
              <a:off x="827244" y="4744293"/>
              <a:ext cx="1422400" cy="691426"/>
              <a:chOff x="1752600" y="4724400"/>
              <a:chExt cx="1422400" cy="691426"/>
            </a:xfrm>
          </p:grpSpPr>
          <p:cxnSp>
            <p:nvCxnSpPr>
              <p:cNvPr id="82" name="Straight Arrow Connector 81"/>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87" name="Rectangle 86"/>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88" name="Rectangle 87"/>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89" name="Rectangle 88"/>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90" name="Straight Arrow Connector 89"/>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94" name="Rectangle 93"/>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5" name="Rectangle 94"/>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6" name="Rectangle 95"/>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7" name="TextBox 96"/>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98" name="TextBox 97"/>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27" name="Group 26"/>
            <p:cNvGrpSpPr/>
            <p:nvPr/>
          </p:nvGrpSpPr>
          <p:grpSpPr>
            <a:xfrm rot="454975">
              <a:off x="1086646" y="4923008"/>
              <a:ext cx="1422400" cy="691426"/>
              <a:chOff x="1752600" y="4724400"/>
              <a:chExt cx="1422400" cy="691426"/>
            </a:xfrm>
          </p:grpSpPr>
          <p:cxnSp>
            <p:nvCxnSpPr>
              <p:cNvPr id="65" name="Straight Arrow Connector 64"/>
              <p:cNvCxnSpPr>
                <a:stCxn id="91" idx="2"/>
                <a:endCxn id="84"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91" idx="2"/>
                <a:endCxn id="82"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90" idx="2"/>
                <a:endCxn id="84"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90" idx="2"/>
                <a:endCxn id="82"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89" idx="2"/>
                <a:endCxn id="83"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0" name="Rectangle 69"/>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71" name="Rectangle 70"/>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72" name="Rectangle 71"/>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73" name="Straight Arrow Connector 72"/>
              <p:cNvCxnSpPr>
                <a:stCxn id="91" idx="2"/>
                <a:endCxn id="83"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90" idx="2"/>
                <a:endCxn id="83"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89" idx="2"/>
                <a:endCxn id="84"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89" idx="2"/>
                <a:endCxn id="82"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7" name="Rectangle 76"/>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8" name="Rectangle 77"/>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9" name="Rectangle 78"/>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0" name="TextBox 79"/>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81" name="TextBox 80"/>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28" name="Group 27"/>
            <p:cNvGrpSpPr/>
            <p:nvPr/>
          </p:nvGrpSpPr>
          <p:grpSpPr>
            <a:xfrm rot="153381">
              <a:off x="2046444" y="4758921"/>
              <a:ext cx="1422400" cy="691426"/>
              <a:chOff x="1752600" y="4724400"/>
              <a:chExt cx="1422400" cy="691426"/>
            </a:xfrm>
          </p:grpSpPr>
          <p:cxnSp>
            <p:nvCxnSpPr>
              <p:cNvPr id="48" name="Straight Arrow Connector 47"/>
              <p:cNvCxnSpPr>
                <a:stCxn id="74" idx="2"/>
                <a:endCxn id="67"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74" idx="2"/>
                <a:endCxn id="65"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73" idx="2"/>
                <a:endCxn id="67"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73" idx="2"/>
                <a:endCxn id="65"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72" idx="2"/>
                <a:endCxn id="66"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53" name="Rectangle 52"/>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54" name="Rectangle 53"/>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55" name="Rectangle 54"/>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56" name="Straight Arrow Connector 55"/>
              <p:cNvCxnSpPr>
                <a:stCxn id="74" idx="2"/>
                <a:endCxn id="66"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73" idx="2"/>
                <a:endCxn id="66"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72" idx="2"/>
                <a:endCxn id="67"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72" idx="2"/>
                <a:endCxn id="65"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0" name="Rectangle 59"/>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1" name="Rectangle 60"/>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2" name="Rectangle 61"/>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3" name="TextBox 62"/>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64" name="TextBox 63"/>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29" name="Group 28"/>
            <p:cNvGrpSpPr/>
            <p:nvPr/>
          </p:nvGrpSpPr>
          <p:grpSpPr>
            <a:xfrm rot="20829346">
              <a:off x="2285732" y="5102723"/>
              <a:ext cx="1422400" cy="691426"/>
              <a:chOff x="1752600" y="4724400"/>
              <a:chExt cx="1422400" cy="691426"/>
            </a:xfrm>
          </p:grpSpPr>
          <p:cxnSp>
            <p:nvCxnSpPr>
              <p:cNvPr id="31" name="Straight Arrow Connector 30"/>
              <p:cNvCxnSpPr>
                <a:stCxn id="57" idx="2"/>
                <a:endCxn id="50"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57" idx="2"/>
                <a:endCxn id="48"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56" idx="2"/>
                <a:endCxn id="50"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56" idx="2"/>
                <a:endCxn id="48"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55" idx="2"/>
                <a:endCxn id="49"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36" name="Rectangle 35"/>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37" name="Rectangle 36"/>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38" name="Rectangle 37"/>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39" name="Straight Arrow Connector 38"/>
              <p:cNvCxnSpPr>
                <a:stCxn id="57" idx="2"/>
                <a:endCxn id="49"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56" idx="2"/>
                <a:endCxn id="49"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55" idx="2"/>
                <a:endCxn id="50"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55" idx="2"/>
                <a:endCxn id="48"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3" name="Rectangle 42"/>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4" name="Rectangle 43"/>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5" name="Rectangle 44"/>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6" name="TextBox 45"/>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47" name="TextBox 46"/>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sp>
        <p:nvSpPr>
          <p:cNvPr id="100" name="TextBox 99"/>
          <p:cNvSpPr txBox="1"/>
          <p:nvPr/>
        </p:nvSpPr>
        <p:spPr>
          <a:xfrm>
            <a:off x="5074592" y="5874603"/>
            <a:ext cx="3962400" cy="830997"/>
          </a:xfrm>
          <a:prstGeom prst="rect">
            <a:avLst/>
          </a:prstGeom>
          <a:noFill/>
        </p:spPr>
        <p:txBody>
          <a:bodyPr wrap="square" rtlCol="0">
            <a:spAutoFit/>
          </a:bodyPr>
          <a:lstStyle/>
          <a:p>
            <a:pPr algn="ctr"/>
            <a:r>
              <a:rPr lang="en-US" sz="2400" b="0" dirty="0">
                <a:solidFill>
                  <a:srgbClr val="FF0000"/>
                </a:solidFill>
                <a:latin typeface="Gill Sans"/>
                <a:cs typeface="Gill Sans"/>
              </a:rPr>
              <a:t>Wait, so why not use a database to begin with?</a:t>
            </a:r>
          </a:p>
        </p:txBody>
      </p:sp>
      <p:sp>
        <p:nvSpPr>
          <p:cNvPr id="99" name="Title 1"/>
          <p:cNvSpPr txBox="1">
            <a:spLocks/>
          </p:cNvSpPr>
          <p:nvPr/>
        </p:nvSpPr>
        <p:spPr>
          <a:xfrm>
            <a:off x="0" y="548640"/>
            <a:ext cx="9144000" cy="685800"/>
          </a:xfrm>
          <a:prstGeom prst="rect">
            <a:avLst/>
          </a:prstGeom>
        </p:spPr>
        <p:txBody>
          <a:bodyPr/>
          <a:lstStyle/>
          <a:p>
            <a:pPr lvl="0">
              <a:defRPr/>
            </a:pPr>
            <a:r>
              <a:rPr lang="en-US" sz="3600" b="0" kern="0" dirty="0">
                <a:solidFill>
                  <a:srgbClr val="000000"/>
                </a:solidFill>
                <a:latin typeface="Gill Sans"/>
                <a:cs typeface="Gill Sans"/>
              </a:rPr>
              <a:t>The Irony</a:t>
            </a:r>
            <a:r>
              <a:rPr lang="mr-IN" sz="3600" b="0" kern="0">
                <a:solidFill>
                  <a:srgbClr val="000000"/>
                </a:solidFill>
                <a:latin typeface="Gill Sans"/>
                <a:cs typeface="Gill Sans"/>
              </a:rPr>
              <a:t>…</a:t>
            </a:r>
            <a:endParaRPr lang="en-US" sz="3600" b="0" kern="0" dirty="0">
              <a:solidFill>
                <a:srgbClr val="000000"/>
              </a:solidFill>
              <a:latin typeface="Gill Sans"/>
              <a:cs typeface="Gill Sans"/>
            </a:endParaRPr>
          </a:p>
        </p:txBody>
      </p:sp>
      <p:grpSp>
        <p:nvGrpSpPr>
          <p:cNvPr id="105" name="Group 104"/>
          <p:cNvGrpSpPr/>
          <p:nvPr/>
        </p:nvGrpSpPr>
        <p:grpSpPr>
          <a:xfrm>
            <a:off x="3543300" y="1838126"/>
            <a:ext cx="2057400" cy="1133674"/>
            <a:chOff x="3543300" y="1838126"/>
            <a:chExt cx="2057400" cy="1133674"/>
          </a:xfrm>
        </p:grpSpPr>
        <p:sp>
          <p:nvSpPr>
            <p:cNvPr id="106" name="Can 105"/>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7" name="TextBox 106"/>
            <p:cNvSpPr txBox="1"/>
            <p:nvPr/>
          </p:nvSpPr>
          <p:spPr>
            <a:xfrm>
              <a:off x="3543300" y="2286000"/>
              <a:ext cx="2057400" cy="461665"/>
            </a:xfrm>
            <a:prstGeom prst="rect">
              <a:avLst/>
            </a:prstGeom>
            <a:noFill/>
          </p:spPr>
          <p:txBody>
            <a:bodyPr wrap="square" rtlCol="0">
              <a:spAutoFit/>
            </a:bodyPr>
            <a:lstStyle/>
            <a:p>
              <a:pPr algn="ctr"/>
              <a:r>
                <a:rPr lang="en-US" sz="2400" b="0" dirty="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108" name="TextBox 107"/>
          <p:cNvSpPr txBox="1"/>
          <p:nvPr/>
        </p:nvSpPr>
        <p:spPr>
          <a:xfrm>
            <a:off x="3543300" y="57912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 scientists</a:t>
            </a:r>
          </a:p>
        </p:txBody>
      </p:sp>
      <p:sp>
        <p:nvSpPr>
          <p:cNvPr id="3" name="Slide Number Placeholder 2">
            <a:extLst>
              <a:ext uri="{FF2B5EF4-FFF2-40B4-BE49-F238E27FC236}">
                <a16:creationId xmlns:a16="http://schemas.microsoft.com/office/drawing/2014/main" id="{DCFF0114-16A5-4861-9081-9A3ECB85F50A}"/>
              </a:ext>
            </a:extLst>
          </p:cNvPr>
          <p:cNvSpPr>
            <a:spLocks noGrp="1"/>
          </p:cNvSpPr>
          <p:nvPr>
            <p:ph type="sldNum" sz="quarter" idx="4"/>
          </p:nvPr>
        </p:nvSpPr>
        <p:spPr/>
        <p:txBody>
          <a:bodyPr/>
          <a:lstStyle/>
          <a:p>
            <a:fld id="{019B477D-1CC2-40BF-9D66-7293E2A0052B}" type="slidenum">
              <a:rPr lang="en-CA" smtClean="0"/>
              <a:pPr/>
              <a:t>36</a:t>
            </a:fld>
            <a:endParaRPr lang="en-CA" dirty="0"/>
          </a:p>
        </p:txBody>
      </p:sp>
    </p:spTree>
    <p:extLst>
      <p:ext uri="{BB962C8B-B14F-4D97-AF65-F5344CB8AC3E}">
        <p14:creationId xmlns:p14="http://schemas.microsoft.com/office/powerpoint/2010/main" val="10284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3622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Why not just use a database?</a:t>
            </a:r>
          </a:p>
        </p:txBody>
      </p:sp>
      <p:sp>
        <p:nvSpPr>
          <p:cNvPr id="5" name="TextBox 4"/>
          <p:cNvSpPr txBox="1"/>
          <p:nvPr/>
        </p:nvSpPr>
        <p:spPr>
          <a:xfrm>
            <a:off x="2971800" y="3825269"/>
            <a:ext cx="1981200" cy="584776"/>
          </a:xfrm>
          <a:prstGeom prst="rect">
            <a:avLst/>
          </a:prstGeom>
          <a:noFill/>
        </p:spPr>
        <p:txBody>
          <a:bodyPr wrap="square" rtlCol="0">
            <a:spAutoFit/>
          </a:bodyPr>
          <a:lstStyle/>
          <a:p>
            <a:pPr algn="ctr"/>
            <a:r>
              <a:rPr lang="en-US" sz="3200" b="0" dirty="0">
                <a:solidFill>
                  <a:schemeClr val="bg1"/>
                </a:solidFill>
                <a:latin typeface="Gill Sans"/>
                <a:cs typeface="Gill Sans"/>
              </a:rPr>
              <a:t>Scalability.</a:t>
            </a:r>
          </a:p>
        </p:txBody>
      </p:sp>
      <p:sp>
        <p:nvSpPr>
          <p:cNvPr id="6" name="TextBox 5"/>
          <p:cNvSpPr txBox="1"/>
          <p:nvPr/>
        </p:nvSpPr>
        <p:spPr>
          <a:xfrm>
            <a:off x="4419600" y="3825269"/>
            <a:ext cx="1981200" cy="584776"/>
          </a:xfrm>
          <a:prstGeom prst="rect">
            <a:avLst/>
          </a:prstGeom>
          <a:noFill/>
        </p:spPr>
        <p:txBody>
          <a:bodyPr wrap="square" rtlCol="0">
            <a:spAutoFit/>
          </a:bodyPr>
          <a:lstStyle/>
          <a:p>
            <a:pPr algn="ctr"/>
            <a:r>
              <a:rPr lang="en-US" sz="3200" b="0" dirty="0">
                <a:solidFill>
                  <a:schemeClr val="bg1"/>
                </a:solidFill>
                <a:latin typeface="Gill Sans"/>
                <a:cs typeface="Gill Sans"/>
              </a:rPr>
              <a:t>Cost.</a:t>
            </a:r>
          </a:p>
        </p:txBody>
      </p:sp>
      <p:sp>
        <p:nvSpPr>
          <p:cNvPr id="7" name="TextBox 6"/>
          <p:cNvSpPr txBox="1"/>
          <p:nvPr/>
        </p:nvSpPr>
        <p:spPr>
          <a:xfrm>
            <a:off x="0" y="2920424"/>
            <a:ext cx="9144000" cy="584776"/>
          </a:xfrm>
          <a:prstGeom prst="rect">
            <a:avLst/>
          </a:prstGeom>
          <a:noFill/>
        </p:spPr>
        <p:txBody>
          <a:bodyPr wrap="square" rtlCol="0">
            <a:spAutoFit/>
          </a:bodyPr>
          <a:lstStyle/>
          <a:p>
            <a:pPr algn="ctr"/>
            <a:r>
              <a:rPr lang="en-US" sz="3200" b="0" dirty="0">
                <a:solidFill>
                  <a:schemeClr val="bg1"/>
                </a:solidFill>
                <a:latin typeface="Gill Sans"/>
                <a:cs typeface="Gill Sans"/>
              </a:rPr>
              <a:t>SQL is awesome</a:t>
            </a:r>
          </a:p>
        </p:txBody>
      </p:sp>
      <p:sp>
        <p:nvSpPr>
          <p:cNvPr id="3" name="Slide Number Placeholder 2">
            <a:extLst>
              <a:ext uri="{FF2B5EF4-FFF2-40B4-BE49-F238E27FC236}">
                <a16:creationId xmlns:a16="http://schemas.microsoft.com/office/drawing/2014/main" id="{EABC89FB-9BC3-4A70-A492-6F9636245437}"/>
              </a:ext>
            </a:extLst>
          </p:cNvPr>
          <p:cNvSpPr>
            <a:spLocks noGrp="1"/>
          </p:cNvSpPr>
          <p:nvPr>
            <p:ph type="sldNum" sz="quarter" idx="4"/>
          </p:nvPr>
        </p:nvSpPr>
        <p:spPr/>
        <p:txBody>
          <a:bodyPr/>
          <a:lstStyle/>
          <a:p>
            <a:fld id="{019B477D-1CC2-40BF-9D66-7293E2A0052B}" type="slidenum">
              <a:rPr lang="en-CA" smtClean="0"/>
              <a:pPr/>
              <a:t>37</a:t>
            </a:fld>
            <a:endParaRPr lang="en-CA" dirty="0"/>
          </a:p>
        </p:txBody>
      </p:sp>
    </p:spTree>
    <p:extLst>
      <p:ext uri="{BB962C8B-B14F-4D97-AF65-F5344CB8AC3E}">
        <p14:creationId xmlns:p14="http://schemas.microsoft.com/office/powerpoint/2010/main" val="11191990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a:ln>
                  <a:noFill/>
                </a:ln>
                <a:solidFill>
                  <a:srgbClr val="000000"/>
                </a:solidFill>
                <a:effectLst/>
                <a:uLnTx/>
                <a:uFillTx/>
                <a:latin typeface="Gill Sans"/>
                <a:ea typeface="+mj-ea"/>
                <a:cs typeface="Gill Sans"/>
              </a:rPr>
              <a:t> are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1595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has structure (and you know what the structure is)</a:t>
            </a:r>
          </a:p>
        </p:txBody>
      </p:sp>
      <p:sp>
        <p:nvSpPr>
          <p:cNvPr id="7" name="TextBox 6"/>
          <p:cNvSpPr txBox="1"/>
          <p:nvPr/>
        </p:nvSpPr>
        <p:spPr>
          <a:xfrm>
            <a:off x="0" y="2357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 know what queries you’re going to run ahead of time</a:t>
            </a:r>
          </a:p>
        </p:txBody>
      </p:sp>
      <p:sp>
        <p:nvSpPr>
          <p:cNvPr id="8" name="TextBox 7"/>
          <p:cNvSpPr txBox="1"/>
          <p:nvPr/>
        </p:nvSpPr>
        <p:spPr>
          <a:xfrm>
            <a:off x="0" y="1981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is reasonably clean</a:t>
            </a:r>
          </a:p>
        </p:txBody>
      </p:sp>
      <p:sp>
        <p:nvSpPr>
          <p:cNvPr id="9" name="Title 1"/>
          <p:cNvSpPr txBox="1">
            <a:spLocks/>
          </p:cNvSpPr>
          <p:nvPr/>
        </p:nvSpPr>
        <p:spPr>
          <a:xfrm>
            <a:off x="0" y="3581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a:ln>
                  <a:noFill/>
                </a:ln>
                <a:solidFill>
                  <a:srgbClr val="000000"/>
                </a:solidFill>
                <a:effectLst/>
                <a:uLnTx/>
                <a:uFillTx/>
                <a:latin typeface="Gill Sans"/>
                <a:ea typeface="+mj-ea"/>
                <a:cs typeface="Gill Sans"/>
              </a:rPr>
              <a:t> are not so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10" name="TextBox 9"/>
          <p:cNvSpPr txBox="1"/>
          <p:nvPr/>
        </p:nvSpPr>
        <p:spPr>
          <a:xfrm>
            <a:off x="0" y="4262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has little structure (or you don’t know the structure)</a:t>
            </a:r>
          </a:p>
        </p:txBody>
      </p:sp>
      <p:sp>
        <p:nvSpPr>
          <p:cNvPr id="11" name="TextBox 10"/>
          <p:cNvSpPr txBox="1"/>
          <p:nvPr/>
        </p:nvSpPr>
        <p:spPr>
          <a:xfrm>
            <a:off x="0" y="5024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 don’t know what you’re looking for</a:t>
            </a:r>
          </a:p>
        </p:txBody>
      </p:sp>
      <p:sp>
        <p:nvSpPr>
          <p:cNvPr id="12" name="TextBox 11"/>
          <p:cNvSpPr txBox="1"/>
          <p:nvPr/>
        </p:nvSpPr>
        <p:spPr>
          <a:xfrm>
            <a:off x="0" y="4648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is messy and noisy</a:t>
            </a:r>
          </a:p>
        </p:txBody>
      </p:sp>
      <p:sp>
        <p:nvSpPr>
          <p:cNvPr id="3" name="Slide Number Placeholder 2">
            <a:extLst>
              <a:ext uri="{FF2B5EF4-FFF2-40B4-BE49-F238E27FC236}">
                <a16:creationId xmlns:a16="http://schemas.microsoft.com/office/drawing/2014/main" id="{6E350045-BEEF-469B-813A-470670A2E2EA}"/>
              </a:ext>
            </a:extLst>
          </p:cNvPr>
          <p:cNvSpPr>
            <a:spLocks noGrp="1"/>
          </p:cNvSpPr>
          <p:nvPr>
            <p:ph type="sldNum" sz="quarter" idx="4"/>
          </p:nvPr>
        </p:nvSpPr>
        <p:spPr/>
        <p:txBody>
          <a:bodyPr/>
          <a:lstStyle/>
          <a:p>
            <a:fld id="{019B477D-1CC2-40BF-9D66-7293E2A0052B}" type="slidenum">
              <a:rPr lang="en-CA" smtClean="0"/>
              <a:pPr/>
              <a:t>38</a:t>
            </a:fld>
            <a:endParaRPr lang="en-CA" dirty="0"/>
          </a:p>
        </p:txBody>
      </p:sp>
    </p:spTree>
    <p:extLst>
      <p:ext uri="{BB962C8B-B14F-4D97-AF65-F5344CB8AC3E}">
        <p14:creationId xmlns:p14="http://schemas.microsoft.com/office/powerpoint/2010/main" val="1311589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_Navy_031002-F-2828D-227_Secretary_of_Defense,_Donald_H._Rumsfeld_responds_to_a_reporter's_question_during_a_Pentagon_press_briefi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931" y="1"/>
            <a:ext cx="10524931" cy="6858000"/>
          </a:xfrm>
          <a:prstGeom prst="rect">
            <a:avLst/>
          </a:prstGeom>
        </p:spPr>
      </p:pic>
      <p:sp>
        <p:nvSpPr>
          <p:cNvPr id="5" name="TextBox 4"/>
          <p:cNvSpPr txBox="1"/>
          <p:nvPr/>
        </p:nvSpPr>
        <p:spPr>
          <a:xfrm>
            <a:off x="1981200" y="5200471"/>
            <a:ext cx="6477000" cy="1200329"/>
          </a:xfrm>
          <a:prstGeom prst="rect">
            <a:avLst/>
          </a:prstGeom>
          <a:noFill/>
        </p:spPr>
        <p:txBody>
          <a:bodyPr wrap="square" rtlCol="0">
            <a:spAutoFit/>
          </a:bodyPr>
          <a:lstStyle/>
          <a:p>
            <a:r>
              <a:rPr lang="en-US" sz="1800" b="0" dirty="0">
                <a:latin typeface="Gill Sans"/>
                <a:cs typeface="Gill Sans"/>
              </a:rPr>
              <a:t>“there are known </a:t>
            </a:r>
            <a:r>
              <a:rPr lang="en-US" sz="1800" b="0" dirty="0" err="1">
                <a:latin typeface="Gill Sans"/>
                <a:cs typeface="Gill Sans"/>
              </a:rPr>
              <a:t>knowns</a:t>
            </a:r>
            <a:r>
              <a:rPr lang="en-US" sz="1800" b="0" dirty="0">
                <a:latin typeface="Gill Sans"/>
                <a:cs typeface="Gill Sans"/>
              </a:rPr>
              <a:t>; there are things we know we know. We also know there are known unknowns; that is to say we know there are some things we do not know. But there are unknown unknowns – the ones we don't know we don't know…” – Donald Rumsfeld</a:t>
            </a:r>
          </a:p>
        </p:txBody>
      </p:sp>
      <p:sp>
        <p:nvSpPr>
          <p:cNvPr id="6" name="TextBox 5"/>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a:t>
            </a:r>
          </a:p>
        </p:txBody>
      </p:sp>
      <p:sp>
        <p:nvSpPr>
          <p:cNvPr id="3" name="Slide Number Placeholder 2">
            <a:extLst>
              <a:ext uri="{FF2B5EF4-FFF2-40B4-BE49-F238E27FC236}">
                <a16:creationId xmlns:a16="http://schemas.microsoft.com/office/drawing/2014/main" id="{DE0F3DCF-A353-4767-82B5-4385384C8930}"/>
              </a:ext>
            </a:extLst>
          </p:cNvPr>
          <p:cNvSpPr>
            <a:spLocks noGrp="1"/>
          </p:cNvSpPr>
          <p:nvPr>
            <p:ph type="sldNum" sz="quarter" idx="4"/>
          </p:nvPr>
        </p:nvSpPr>
        <p:spPr/>
        <p:txBody>
          <a:bodyPr/>
          <a:lstStyle/>
          <a:p>
            <a:fld id="{019B477D-1CC2-40BF-9D66-7293E2A0052B}" type="slidenum">
              <a:rPr lang="en-CA" smtClean="0"/>
              <a:pPr/>
              <a:t>39</a:t>
            </a:fld>
            <a:endParaRPr lang="en-CA" dirty="0"/>
          </a:p>
        </p:txBody>
      </p:sp>
    </p:spTree>
    <p:extLst>
      <p:ext uri="{BB962C8B-B14F-4D97-AF65-F5344CB8AC3E}">
        <p14:creationId xmlns:p14="http://schemas.microsoft.com/office/powerpoint/2010/main" val="501546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799"/>
            <a:ext cx="2057400" cy="1046539"/>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Monolithic</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Application</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3" name="Slide Number Placeholder 2">
            <a:extLst>
              <a:ext uri="{FF2B5EF4-FFF2-40B4-BE49-F238E27FC236}">
                <a16:creationId xmlns:a16="http://schemas.microsoft.com/office/drawing/2014/main" id="{EF29ECF5-2056-4704-9A27-8ECA341FFBA9}"/>
              </a:ext>
            </a:extLst>
          </p:cNvPr>
          <p:cNvSpPr>
            <a:spLocks noGrp="1"/>
          </p:cNvSpPr>
          <p:nvPr>
            <p:ph type="sldNum" sz="quarter" idx="4"/>
          </p:nvPr>
        </p:nvSpPr>
        <p:spPr/>
        <p:txBody>
          <a:bodyPr/>
          <a:lstStyle/>
          <a:p>
            <a:fld id="{019B477D-1CC2-40BF-9D66-7293E2A0052B}" type="slidenum">
              <a:rPr lang="en-CA" smtClean="0"/>
              <a:pPr/>
              <a:t>4</a:t>
            </a:fld>
            <a:endParaRPr lang="en-CA" dirty="0"/>
          </a:p>
        </p:txBody>
      </p:sp>
    </p:spTree>
    <p:extLst>
      <p:ext uri="{BB962C8B-B14F-4D97-AF65-F5344CB8AC3E}">
        <p14:creationId xmlns:p14="http://schemas.microsoft.com/office/powerpoint/2010/main" val="1379369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a:ln>
                  <a:noFill/>
                </a:ln>
                <a:solidFill>
                  <a:srgbClr val="000000"/>
                </a:solidFill>
                <a:effectLst/>
                <a:uLnTx/>
                <a:uFillTx/>
                <a:latin typeface="Gill Sans"/>
                <a:ea typeface="+mj-ea"/>
                <a:cs typeface="Gill Sans"/>
              </a:rPr>
              <a:t> are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1595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has structure (and you know what the structure is)</a:t>
            </a:r>
          </a:p>
        </p:txBody>
      </p:sp>
      <p:sp>
        <p:nvSpPr>
          <p:cNvPr id="7" name="TextBox 6"/>
          <p:cNvSpPr txBox="1"/>
          <p:nvPr/>
        </p:nvSpPr>
        <p:spPr>
          <a:xfrm>
            <a:off x="0" y="2357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 know what queries you’re going to run ahead of time</a:t>
            </a:r>
          </a:p>
        </p:txBody>
      </p:sp>
      <p:sp>
        <p:nvSpPr>
          <p:cNvPr id="8" name="TextBox 7"/>
          <p:cNvSpPr txBox="1"/>
          <p:nvPr/>
        </p:nvSpPr>
        <p:spPr>
          <a:xfrm>
            <a:off x="0" y="1981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is reasonably clean</a:t>
            </a:r>
          </a:p>
        </p:txBody>
      </p:sp>
      <p:sp>
        <p:nvSpPr>
          <p:cNvPr id="9" name="Title 1"/>
          <p:cNvSpPr txBox="1">
            <a:spLocks/>
          </p:cNvSpPr>
          <p:nvPr/>
        </p:nvSpPr>
        <p:spPr>
          <a:xfrm>
            <a:off x="0" y="3581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a:ln>
                  <a:noFill/>
                </a:ln>
                <a:solidFill>
                  <a:srgbClr val="000000"/>
                </a:solidFill>
                <a:effectLst/>
                <a:uLnTx/>
                <a:uFillTx/>
                <a:latin typeface="Gill Sans"/>
                <a:ea typeface="+mj-ea"/>
                <a:cs typeface="Gill Sans"/>
              </a:rPr>
              <a:t> are not so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10" name="TextBox 9"/>
          <p:cNvSpPr txBox="1"/>
          <p:nvPr/>
        </p:nvSpPr>
        <p:spPr>
          <a:xfrm>
            <a:off x="0" y="4262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has little structure (or you don’t know the structure)</a:t>
            </a:r>
          </a:p>
        </p:txBody>
      </p:sp>
      <p:sp>
        <p:nvSpPr>
          <p:cNvPr id="11" name="TextBox 10"/>
          <p:cNvSpPr txBox="1"/>
          <p:nvPr/>
        </p:nvSpPr>
        <p:spPr>
          <a:xfrm>
            <a:off x="0" y="5024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 don’t know what you’re looking for</a:t>
            </a:r>
          </a:p>
        </p:txBody>
      </p:sp>
      <p:sp>
        <p:nvSpPr>
          <p:cNvPr id="12" name="TextBox 11"/>
          <p:cNvSpPr txBox="1"/>
          <p:nvPr/>
        </p:nvSpPr>
        <p:spPr>
          <a:xfrm>
            <a:off x="0" y="4648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is messy and noisy</a:t>
            </a:r>
          </a:p>
        </p:txBody>
      </p:sp>
      <p:sp>
        <p:nvSpPr>
          <p:cNvPr id="13" name="TextBox 12"/>
          <p:cNvSpPr txBox="1"/>
          <p:nvPr/>
        </p:nvSpPr>
        <p:spPr>
          <a:xfrm rot="21401495">
            <a:off x="3670220" y="2692209"/>
            <a:ext cx="5105400" cy="523220"/>
          </a:xfrm>
          <a:prstGeom prst="rect">
            <a:avLst/>
          </a:prstGeom>
          <a:noFill/>
        </p:spPr>
        <p:txBody>
          <a:bodyPr wrap="square" rtlCol="0">
            <a:spAutoFit/>
          </a:bodyPr>
          <a:lstStyle/>
          <a:p>
            <a:pPr algn="ctr"/>
            <a:r>
              <a:rPr lang="en-US" sz="2800" b="0" dirty="0">
                <a:solidFill>
                  <a:srgbClr val="FF0000"/>
                </a:solidFill>
                <a:latin typeface="Gill Sans"/>
                <a:cs typeface="Gill Sans"/>
              </a:rPr>
              <a:t>Known unknowns!</a:t>
            </a:r>
          </a:p>
        </p:txBody>
      </p:sp>
      <p:sp>
        <p:nvSpPr>
          <p:cNvPr id="14" name="TextBox 13"/>
          <p:cNvSpPr txBox="1"/>
          <p:nvPr/>
        </p:nvSpPr>
        <p:spPr>
          <a:xfrm rot="239922">
            <a:off x="-214424" y="5313476"/>
            <a:ext cx="5105400" cy="523220"/>
          </a:xfrm>
          <a:prstGeom prst="rect">
            <a:avLst/>
          </a:prstGeom>
          <a:noFill/>
        </p:spPr>
        <p:txBody>
          <a:bodyPr wrap="square" rtlCol="0">
            <a:spAutoFit/>
          </a:bodyPr>
          <a:lstStyle/>
          <a:p>
            <a:pPr algn="ctr"/>
            <a:r>
              <a:rPr lang="en-US" sz="2800" b="0" dirty="0">
                <a:solidFill>
                  <a:srgbClr val="FF0000"/>
                </a:solidFill>
                <a:latin typeface="Gill Sans"/>
                <a:cs typeface="Gill Sans"/>
              </a:rPr>
              <a:t>Unknown unknowns!</a:t>
            </a:r>
          </a:p>
        </p:txBody>
      </p:sp>
      <p:sp>
        <p:nvSpPr>
          <p:cNvPr id="3" name="Slide Number Placeholder 2">
            <a:extLst>
              <a:ext uri="{FF2B5EF4-FFF2-40B4-BE49-F238E27FC236}">
                <a16:creationId xmlns:a16="http://schemas.microsoft.com/office/drawing/2014/main" id="{4FA7E56A-F12F-4320-BEB2-80249B033248}"/>
              </a:ext>
            </a:extLst>
          </p:cNvPr>
          <p:cNvSpPr>
            <a:spLocks noGrp="1"/>
          </p:cNvSpPr>
          <p:nvPr>
            <p:ph type="sldNum" sz="quarter" idx="4"/>
          </p:nvPr>
        </p:nvSpPr>
        <p:spPr/>
        <p:txBody>
          <a:bodyPr/>
          <a:lstStyle/>
          <a:p>
            <a:fld id="{019B477D-1CC2-40BF-9D66-7293E2A0052B}" type="slidenum">
              <a:rPr lang="en-CA" smtClean="0"/>
              <a:pPr/>
              <a:t>40</a:t>
            </a:fld>
            <a:endParaRPr lang="en-CA" dirty="0"/>
          </a:p>
        </p:txBody>
      </p:sp>
    </p:spTree>
    <p:extLst>
      <p:ext uri="{BB962C8B-B14F-4D97-AF65-F5344CB8AC3E}">
        <p14:creationId xmlns:p14="http://schemas.microsoft.com/office/powerpoint/2010/main" val="6324187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0087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Don’t need to know the schema ahead of time</a:t>
            </a:r>
          </a:p>
        </p:txBody>
      </p:sp>
      <p:sp>
        <p:nvSpPr>
          <p:cNvPr id="7" name="TextBox 6"/>
          <p:cNvSpPr txBox="1"/>
          <p:nvPr/>
        </p:nvSpPr>
        <p:spPr>
          <a:xfrm>
            <a:off x="0" y="311527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Many analyses are better formulated imperatively</a:t>
            </a:r>
          </a:p>
        </p:txBody>
      </p:sp>
      <p:sp>
        <p:nvSpPr>
          <p:cNvPr id="8" name="TextBox 7"/>
          <p:cNvSpPr txBox="1"/>
          <p:nvPr/>
        </p:nvSpPr>
        <p:spPr>
          <a:xfrm>
            <a:off x="0" y="26625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Raw scans are the most common operations</a:t>
            </a:r>
          </a:p>
        </p:txBody>
      </p:sp>
      <p:sp>
        <p:nvSpPr>
          <p:cNvPr id="15" name="TextBox 14"/>
          <p:cNvSpPr txBox="1"/>
          <p:nvPr/>
        </p:nvSpPr>
        <p:spPr>
          <a:xfrm>
            <a:off x="0" y="35769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Much faster data ingest rate</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Advantages of Hadoop dataflow languages</a:t>
            </a:r>
          </a:p>
        </p:txBody>
      </p:sp>
      <p:sp>
        <p:nvSpPr>
          <p:cNvPr id="3" name="Slide Number Placeholder 2">
            <a:extLst>
              <a:ext uri="{FF2B5EF4-FFF2-40B4-BE49-F238E27FC236}">
                <a16:creationId xmlns:a16="http://schemas.microsoft.com/office/drawing/2014/main" id="{375EA291-A223-4228-B63D-EFF761ED7AD7}"/>
              </a:ext>
            </a:extLst>
          </p:cNvPr>
          <p:cNvSpPr>
            <a:spLocks noGrp="1"/>
          </p:cNvSpPr>
          <p:nvPr>
            <p:ph type="sldNum" sz="quarter" idx="4"/>
          </p:nvPr>
        </p:nvSpPr>
        <p:spPr/>
        <p:txBody>
          <a:bodyPr/>
          <a:lstStyle/>
          <a:p>
            <a:fld id="{019B477D-1CC2-40BF-9D66-7293E2A0052B}" type="slidenum">
              <a:rPr lang="en-CA" smtClean="0"/>
              <a:pPr/>
              <a:t>41</a:t>
            </a:fld>
            <a:endParaRPr lang="en-CA" dirty="0"/>
          </a:p>
        </p:txBody>
      </p:sp>
    </p:spTree>
    <p:extLst>
      <p:ext uri="{BB962C8B-B14F-4D97-AF65-F5344CB8AC3E}">
        <p14:creationId xmlns:p14="http://schemas.microsoft.com/office/powerpoint/2010/main" val="24640643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 do you actually do?</a:t>
            </a:r>
          </a:p>
        </p:txBody>
      </p:sp>
      <p:sp>
        <p:nvSpPr>
          <p:cNvPr id="6" name="TextBox 5"/>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Dashboards</a:t>
            </a:r>
          </a:p>
        </p:txBody>
      </p:sp>
      <p:sp>
        <p:nvSpPr>
          <p:cNvPr id="8" name="TextBox 7"/>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Report generation</a:t>
            </a:r>
          </a:p>
        </p:txBody>
      </p:sp>
      <p:sp>
        <p:nvSpPr>
          <p:cNvPr id="9" name="TextBox 8"/>
          <p:cNvSpPr txBox="1"/>
          <p:nvPr/>
        </p:nvSpPr>
        <p:spPr>
          <a:xfrm>
            <a:off x="0" y="3128665"/>
            <a:ext cx="9144000" cy="461665"/>
          </a:xfrm>
          <a:prstGeom prst="rect">
            <a:avLst/>
          </a:prstGeom>
          <a:noFill/>
        </p:spPr>
        <p:txBody>
          <a:bodyPr wrap="square" rtlCol="0">
            <a:spAutoFit/>
          </a:bodyPr>
          <a:lstStyle/>
          <a:p>
            <a:pPr lvl="0" algn="ctr">
              <a:defRPr/>
            </a:pPr>
            <a:r>
              <a:rPr lang="en-US" sz="2400" b="0" i="1" kern="0" dirty="0">
                <a:solidFill>
                  <a:srgbClr val="000000"/>
                </a:solidFill>
                <a:latin typeface="Gill Sans"/>
                <a:cs typeface="Gill Sans"/>
              </a:rPr>
              <a:t>Ad hoc</a:t>
            </a:r>
            <a:r>
              <a:rPr lang="en-US" sz="2400" b="0" kern="0" dirty="0">
                <a:solidFill>
                  <a:srgbClr val="000000"/>
                </a:solidFill>
                <a:latin typeface="Gill Sans"/>
                <a:cs typeface="Gill Sans"/>
              </a:rPr>
              <a:t> analyses</a:t>
            </a:r>
          </a:p>
        </p:txBody>
      </p:sp>
      <p:sp>
        <p:nvSpPr>
          <p:cNvPr id="7" name="TextBox 6"/>
          <p:cNvSpPr txBox="1"/>
          <p:nvPr/>
        </p:nvSpPr>
        <p:spPr>
          <a:xfrm>
            <a:off x="0" y="3486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“Descriptive”</a:t>
            </a:r>
          </a:p>
          <a:p>
            <a:pPr lvl="0" algn="ctr">
              <a:defRPr/>
            </a:pPr>
            <a:r>
              <a:rPr lang="en-US" sz="2000" b="0" kern="0" dirty="0">
                <a:solidFill>
                  <a:srgbClr val="0070C0"/>
                </a:solidFill>
                <a:latin typeface="Gill Sans"/>
                <a:cs typeface="Gill Sans"/>
              </a:rPr>
              <a:t>“Predictive”</a:t>
            </a:r>
          </a:p>
        </p:txBody>
      </p:sp>
      <p:sp>
        <p:nvSpPr>
          <p:cNvPr id="10" name="TextBox 9"/>
          <p:cNvSpPr txBox="1"/>
          <p:nvPr/>
        </p:nvSpPr>
        <p:spPr>
          <a:xfrm>
            <a:off x="0" y="42627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 products</a:t>
            </a:r>
          </a:p>
        </p:txBody>
      </p:sp>
      <p:sp>
        <p:nvSpPr>
          <p:cNvPr id="11" name="TextBox 10"/>
          <p:cNvSpPr txBox="1"/>
          <p:nvPr/>
        </p:nvSpPr>
        <p:spPr>
          <a:xfrm rot="21401495">
            <a:off x="3296325" y="4871026"/>
            <a:ext cx="5105400" cy="830997"/>
          </a:xfrm>
          <a:prstGeom prst="rect">
            <a:avLst/>
          </a:prstGeom>
          <a:noFill/>
        </p:spPr>
        <p:txBody>
          <a:bodyPr wrap="square" rtlCol="0">
            <a:spAutoFit/>
          </a:bodyPr>
          <a:lstStyle/>
          <a:p>
            <a:pPr algn="ctr"/>
            <a:r>
              <a:rPr lang="en-US" sz="2400" b="0" dirty="0">
                <a:solidFill>
                  <a:srgbClr val="FF0000"/>
                </a:solidFill>
                <a:latin typeface="Gill Sans"/>
                <a:cs typeface="Gill Sans"/>
              </a:rPr>
              <a:t>Which are known unknowns and unknown unknowns?</a:t>
            </a:r>
          </a:p>
        </p:txBody>
      </p:sp>
      <p:sp>
        <p:nvSpPr>
          <p:cNvPr id="3" name="Slide Number Placeholder 2">
            <a:extLst>
              <a:ext uri="{FF2B5EF4-FFF2-40B4-BE49-F238E27FC236}">
                <a16:creationId xmlns:a16="http://schemas.microsoft.com/office/drawing/2014/main" id="{70F53450-04C2-42C3-9B1A-6F5620AFF6C3}"/>
              </a:ext>
            </a:extLst>
          </p:cNvPr>
          <p:cNvSpPr>
            <a:spLocks noGrp="1"/>
          </p:cNvSpPr>
          <p:nvPr>
            <p:ph type="sldNum" sz="quarter" idx="4"/>
          </p:nvPr>
        </p:nvSpPr>
        <p:spPr/>
        <p:txBody>
          <a:bodyPr/>
          <a:lstStyle/>
          <a:p>
            <a:fld id="{019B477D-1CC2-40BF-9D66-7293E2A0052B}" type="slidenum">
              <a:rPr lang="en-CA" smtClean="0"/>
              <a:pPr/>
              <a:t>42</a:t>
            </a:fld>
            <a:endParaRPr lang="en-CA" dirty="0"/>
          </a:p>
        </p:txBody>
      </p:sp>
    </p:spTree>
    <p:extLst>
      <p:ext uri="{BB962C8B-B14F-4D97-AF65-F5344CB8AC3E}">
        <p14:creationId xmlns:p14="http://schemas.microsoft.com/office/powerpoint/2010/main" val="1067796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own Arrow 36"/>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8" name="Down Arrow 37"/>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17" name="Rectangle 16"/>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3" name="Rectangle 22"/>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4" name="TextBox 23"/>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25" name="Rectangle 24"/>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6" name="Rectangle 25"/>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7" name="TextBox 26"/>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grpSp>
        <p:nvGrpSpPr>
          <p:cNvPr id="28" name="Group 27"/>
          <p:cNvGrpSpPr/>
          <p:nvPr/>
        </p:nvGrpSpPr>
        <p:grpSpPr>
          <a:xfrm>
            <a:off x="5715000" y="1838126"/>
            <a:ext cx="2057400" cy="1133674"/>
            <a:chOff x="3543300" y="1838126"/>
            <a:chExt cx="2057400" cy="1133674"/>
          </a:xfrm>
        </p:grpSpPr>
        <p:sp>
          <p:nvSpPr>
            <p:cNvPr id="29" name="Can 2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0" name="TextBox 2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31" name="Group 30"/>
          <p:cNvGrpSpPr/>
          <p:nvPr/>
        </p:nvGrpSpPr>
        <p:grpSpPr>
          <a:xfrm>
            <a:off x="1333500" y="1838126"/>
            <a:ext cx="2057400" cy="1133674"/>
            <a:chOff x="3543300" y="1838126"/>
            <a:chExt cx="2057400" cy="1133674"/>
          </a:xfrm>
        </p:grpSpPr>
        <p:sp>
          <p:nvSpPr>
            <p:cNvPr id="32" name="Can 3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3" name="TextBox 32"/>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 name="Slide Number Placeholder 2">
            <a:extLst>
              <a:ext uri="{FF2B5EF4-FFF2-40B4-BE49-F238E27FC236}">
                <a16:creationId xmlns:a16="http://schemas.microsoft.com/office/drawing/2014/main" id="{BEF8B365-7D19-4D92-9EE8-632953C76D97}"/>
              </a:ext>
            </a:extLst>
          </p:cNvPr>
          <p:cNvSpPr>
            <a:spLocks noGrp="1"/>
          </p:cNvSpPr>
          <p:nvPr>
            <p:ph type="sldNum" sz="quarter" idx="4"/>
          </p:nvPr>
        </p:nvSpPr>
        <p:spPr/>
        <p:txBody>
          <a:bodyPr/>
          <a:lstStyle/>
          <a:p>
            <a:fld id="{019B477D-1CC2-40BF-9D66-7293E2A0052B}" type="slidenum">
              <a:rPr lang="en-CA" smtClean="0"/>
              <a:pPr/>
              <a:t>43</a:t>
            </a:fld>
            <a:endParaRPr lang="en-CA" dirty="0"/>
          </a:p>
        </p:txBody>
      </p:sp>
    </p:spTree>
    <p:extLst>
      <p:ext uri="{BB962C8B-B14F-4D97-AF65-F5344CB8AC3E}">
        <p14:creationId xmlns:p14="http://schemas.microsoft.com/office/powerpoint/2010/main" val="211165234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dirty="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5" name="Slide Number Placeholder 4">
            <a:extLst>
              <a:ext uri="{FF2B5EF4-FFF2-40B4-BE49-F238E27FC236}">
                <a16:creationId xmlns:a16="http://schemas.microsoft.com/office/drawing/2014/main" id="{D44B118A-38AF-494B-9C51-206695BD4D15}"/>
              </a:ext>
            </a:extLst>
          </p:cNvPr>
          <p:cNvSpPr>
            <a:spLocks noGrp="1"/>
          </p:cNvSpPr>
          <p:nvPr>
            <p:ph type="sldNum" sz="quarter" idx="4"/>
          </p:nvPr>
        </p:nvSpPr>
        <p:spPr/>
        <p:txBody>
          <a:bodyPr/>
          <a:lstStyle/>
          <a:p>
            <a:fld id="{019B477D-1CC2-40BF-9D66-7293E2A0052B}" type="slidenum">
              <a:rPr lang="en-CA" smtClean="0"/>
              <a:pPr/>
              <a:t>44</a:t>
            </a:fld>
            <a:endParaRPr lang="en-CA" dirty="0"/>
          </a:p>
        </p:txBody>
      </p:sp>
    </p:spTree>
    <p:extLst>
      <p:ext uri="{BB962C8B-B14F-4D97-AF65-F5344CB8AC3E}">
        <p14:creationId xmlns:p14="http://schemas.microsoft.com/office/powerpoint/2010/main" val="700235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7" grpId="0" animBg="1"/>
      <p:bldP spid="3" grpId="0" animBg="1"/>
      <p:bldP spid="8" grpId="0" animBg="1"/>
      <p:bldP spid="23" grpId="0" animBg="1"/>
      <p:bldP spid="24" grpId="0" animBg="1"/>
      <p:bldP spid="25" grpId="0"/>
      <p:bldP spid="26" grpId="0"/>
      <p:bldP spid="27" grpId="0"/>
      <p:bldP spid="34" grpId="0" animBg="1"/>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19327" y="421288"/>
            <a:ext cx="5243473" cy="5674712"/>
          </a:xfrm>
          <a:prstGeom prst="rect">
            <a:avLst/>
          </a:prstGeom>
        </p:spPr>
      </p:pic>
      <p:sp>
        <p:nvSpPr>
          <p:cNvPr id="5" name="TextBox 4"/>
          <p:cNvSpPr txBox="1"/>
          <p:nvPr/>
        </p:nvSpPr>
        <p:spPr>
          <a:xfrm>
            <a:off x="0" y="6096000"/>
            <a:ext cx="9144000" cy="584775"/>
          </a:xfrm>
          <a:prstGeom prst="rect">
            <a:avLst/>
          </a:prstGeom>
          <a:noFill/>
          <a:ln>
            <a:noFill/>
          </a:ln>
        </p:spPr>
        <p:txBody>
          <a:bodyPr wrap="square" rtlCol="0">
            <a:spAutoFit/>
          </a:bodyPr>
          <a:lstStyle/>
          <a:p>
            <a:pPr algn="ctr"/>
            <a:r>
              <a:rPr lang="en-US" sz="3200" b="0" dirty="0">
                <a:solidFill>
                  <a:srgbClr val="000000"/>
                </a:solidFill>
                <a:latin typeface="Gill Sans"/>
                <a:cs typeface="Gill Sans"/>
              </a:rPr>
              <a:t>Twitter’s data warehousing architecture </a:t>
            </a:r>
            <a:r>
              <a:rPr lang="en-US" sz="2400" b="0" dirty="0">
                <a:solidFill>
                  <a:srgbClr val="000000"/>
                </a:solidFill>
                <a:latin typeface="Gill Sans"/>
                <a:cs typeface="Gill Sans"/>
              </a:rPr>
              <a:t>(2012)</a:t>
            </a:r>
          </a:p>
        </p:txBody>
      </p:sp>
      <p:sp>
        <p:nvSpPr>
          <p:cNvPr id="4" name="Slide Number Placeholder 3">
            <a:extLst>
              <a:ext uri="{FF2B5EF4-FFF2-40B4-BE49-F238E27FC236}">
                <a16:creationId xmlns:a16="http://schemas.microsoft.com/office/drawing/2014/main" id="{F7574039-2308-4ABB-8204-528DD4AF28E0}"/>
              </a:ext>
            </a:extLst>
          </p:cNvPr>
          <p:cNvSpPr>
            <a:spLocks noGrp="1"/>
          </p:cNvSpPr>
          <p:nvPr>
            <p:ph type="sldNum" sz="quarter" idx="4"/>
          </p:nvPr>
        </p:nvSpPr>
        <p:spPr/>
        <p:txBody>
          <a:bodyPr/>
          <a:lstStyle/>
          <a:p>
            <a:fld id="{019B477D-1CC2-40BF-9D66-7293E2A0052B}" type="slidenum">
              <a:rPr lang="en-CA" smtClean="0"/>
              <a:pPr/>
              <a:t>45</a:t>
            </a:fld>
            <a:endParaRPr lang="en-CA" dirty="0"/>
          </a:p>
        </p:txBody>
      </p:sp>
    </p:spTree>
    <p:extLst>
      <p:ext uri="{BB962C8B-B14F-4D97-AF65-F5344CB8AC3E}">
        <p14:creationId xmlns:p14="http://schemas.microsoft.com/office/powerpoint/2010/main" val="339444225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73204"/>
            <a:ext cx="9144000" cy="523220"/>
          </a:xfrm>
          <a:prstGeom prst="rect">
            <a:avLst/>
          </a:prstGeom>
          <a:noFill/>
          <a:ln>
            <a:noFill/>
          </a:ln>
        </p:spPr>
        <p:txBody>
          <a:bodyPr wrap="square" rtlCol="0">
            <a:spAutoFit/>
          </a:bodyPr>
          <a:lstStyle/>
          <a:p>
            <a:pPr algn="ctr"/>
            <a:r>
              <a:rPr lang="en-US" sz="2800" dirty="0">
                <a:solidFill>
                  <a:srgbClr val="000000"/>
                </a:solidFill>
                <a:latin typeface="Gill Sans"/>
                <a:cs typeface="Gill Sans"/>
              </a:rPr>
              <a:t>~2010</a:t>
            </a:r>
          </a:p>
        </p:txBody>
      </p:sp>
      <p:sp>
        <p:nvSpPr>
          <p:cNvPr id="4" name="TextBox 3"/>
          <p:cNvSpPr txBox="1"/>
          <p:nvPr/>
        </p:nvSpPr>
        <p:spPr>
          <a:xfrm>
            <a:off x="0" y="12909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~150 people total</a:t>
            </a:r>
          </a:p>
        </p:txBody>
      </p:sp>
      <p:sp>
        <p:nvSpPr>
          <p:cNvPr id="5" name="TextBox 4"/>
          <p:cNvSpPr txBox="1"/>
          <p:nvPr/>
        </p:nvSpPr>
        <p:spPr>
          <a:xfrm>
            <a:off x="0" y="16719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~60 Hadoop nodes</a:t>
            </a:r>
          </a:p>
        </p:txBody>
      </p:sp>
      <p:sp>
        <p:nvSpPr>
          <p:cNvPr id="6" name="TextBox 5"/>
          <p:cNvSpPr txBox="1"/>
          <p:nvPr/>
        </p:nvSpPr>
        <p:spPr>
          <a:xfrm>
            <a:off x="0" y="20529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~6 people use analytics stack daily</a:t>
            </a:r>
          </a:p>
        </p:txBody>
      </p:sp>
      <p:sp>
        <p:nvSpPr>
          <p:cNvPr id="7" name="TextBox 6"/>
          <p:cNvSpPr txBox="1"/>
          <p:nvPr/>
        </p:nvSpPr>
        <p:spPr>
          <a:xfrm>
            <a:off x="0" y="3043535"/>
            <a:ext cx="9144000" cy="523220"/>
          </a:xfrm>
          <a:prstGeom prst="rect">
            <a:avLst/>
          </a:prstGeom>
          <a:noFill/>
          <a:ln>
            <a:noFill/>
          </a:ln>
        </p:spPr>
        <p:txBody>
          <a:bodyPr wrap="square" rtlCol="0">
            <a:spAutoFit/>
          </a:bodyPr>
          <a:lstStyle/>
          <a:p>
            <a:pPr algn="ctr"/>
            <a:r>
              <a:rPr lang="en-US" sz="2800" dirty="0">
                <a:solidFill>
                  <a:srgbClr val="000000"/>
                </a:solidFill>
                <a:latin typeface="Gill Sans"/>
                <a:cs typeface="Gill Sans"/>
              </a:rPr>
              <a:t>~2012</a:t>
            </a:r>
          </a:p>
        </p:txBody>
      </p:sp>
      <p:sp>
        <p:nvSpPr>
          <p:cNvPr id="8" name="TextBox 7"/>
          <p:cNvSpPr txBox="1"/>
          <p:nvPr/>
        </p:nvSpPr>
        <p:spPr>
          <a:xfrm>
            <a:off x="0" y="3496270"/>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~1400 people total</a:t>
            </a:r>
          </a:p>
        </p:txBody>
      </p:sp>
      <p:sp>
        <p:nvSpPr>
          <p:cNvPr id="9" name="TextBox 8"/>
          <p:cNvSpPr txBox="1"/>
          <p:nvPr/>
        </p:nvSpPr>
        <p:spPr>
          <a:xfrm>
            <a:off x="0" y="3877270"/>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10s of Ks of Hadoop nodes, multiple DCs</a:t>
            </a:r>
          </a:p>
        </p:txBody>
      </p:sp>
      <p:sp>
        <p:nvSpPr>
          <p:cNvPr id="10" name="TextBox 9"/>
          <p:cNvSpPr txBox="1"/>
          <p:nvPr/>
        </p:nvSpPr>
        <p:spPr>
          <a:xfrm>
            <a:off x="0" y="42627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10s of PBs total Hadoop DW capacity</a:t>
            </a:r>
          </a:p>
        </p:txBody>
      </p:sp>
      <p:sp>
        <p:nvSpPr>
          <p:cNvPr id="11" name="TextBox 10"/>
          <p:cNvSpPr txBox="1"/>
          <p:nvPr/>
        </p:nvSpPr>
        <p:spPr>
          <a:xfrm>
            <a:off x="0" y="46437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~100 TB ingest daily</a:t>
            </a:r>
          </a:p>
        </p:txBody>
      </p:sp>
      <p:sp>
        <p:nvSpPr>
          <p:cNvPr id="12" name="TextBox 11"/>
          <p:cNvSpPr txBox="1"/>
          <p:nvPr/>
        </p:nvSpPr>
        <p:spPr>
          <a:xfrm>
            <a:off x="0" y="50247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dozens of teams use Hadoop daily</a:t>
            </a:r>
          </a:p>
        </p:txBody>
      </p:sp>
      <p:sp>
        <p:nvSpPr>
          <p:cNvPr id="13" name="TextBox 12"/>
          <p:cNvSpPr txBox="1"/>
          <p:nvPr/>
        </p:nvSpPr>
        <p:spPr>
          <a:xfrm>
            <a:off x="0" y="54057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10s of Ks of Hadoop jobs daily</a:t>
            </a:r>
          </a:p>
        </p:txBody>
      </p:sp>
      <p:sp>
        <p:nvSpPr>
          <p:cNvPr id="14" name="Slide Number Placeholder 13">
            <a:extLst>
              <a:ext uri="{FF2B5EF4-FFF2-40B4-BE49-F238E27FC236}">
                <a16:creationId xmlns:a16="http://schemas.microsoft.com/office/drawing/2014/main" id="{A7DDB642-5833-4536-9AEF-FD7E8E3053B5}"/>
              </a:ext>
            </a:extLst>
          </p:cNvPr>
          <p:cNvSpPr>
            <a:spLocks noGrp="1"/>
          </p:cNvSpPr>
          <p:nvPr>
            <p:ph type="sldNum" sz="quarter" idx="4"/>
          </p:nvPr>
        </p:nvSpPr>
        <p:spPr/>
        <p:txBody>
          <a:bodyPr/>
          <a:lstStyle/>
          <a:p>
            <a:fld id="{019B477D-1CC2-40BF-9D66-7293E2A0052B}" type="slidenum">
              <a:rPr lang="en-CA" smtClean="0"/>
              <a:pPr/>
              <a:t>46</a:t>
            </a:fld>
            <a:endParaRPr lang="en-CA" dirty="0"/>
          </a:p>
        </p:txBody>
      </p:sp>
    </p:spTree>
    <p:extLst>
      <p:ext uri="{BB962C8B-B14F-4D97-AF65-F5344CB8AC3E}">
        <p14:creationId xmlns:p14="http://schemas.microsoft.com/office/powerpoint/2010/main" val="3533760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9327" y="421288"/>
            <a:ext cx="5243473" cy="5674712"/>
          </a:xfrm>
          <a:prstGeom prst="rect">
            <a:avLst/>
          </a:prstGeom>
        </p:spPr>
      </p:pic>
      <p:sp>
        <p:nvSpPr>
          <p:cNvPr id="4" name="TextBox 3"/>
          <p:cNvSpPr txBox="1"/>
          <p:nvPr/>
        </p:nvSpPr>
        <p:spPr>
          <a:xfrm>
            <a:off x="6098037" y="1981200"/>
            <a:ext cx="2971800" cy="830997"/>
          </a:xfrm>
          <a:prstGeom prst="rect">
            <a:avLst/>
          </a:prstGeom>
          <a:noFill/>
        </p:spPr>
        <p:txBody>
          <a:bodyPr wrap="square" rtlCol="0">
            <a:spAutoFit/>
          </a:bodyPr>
          <a:lstStyle/>
          <a:p>
            <a:pPr algn="ctr"/>
            <a:r>
              <a:rPr lang="en-US" sz="2400" b="0" dirty="0">
                <a:solidFill>
                  <a:srgbClr val="FF0000"/>
                </a:solidFill>
                <a:latin typeface="Gill Sans"/>
                <a:cs typeface="Gill Sans"/>
              </a:rPr>
              <a:t>How does ETL actually happen?</a:t>
            </a:r>
          </a:p>
        </p:txBody>
      </p:sp>
      <p:sp>
        <p:nvSpPr>
          <p:cNvPr id="6" name="TextBox 5"/>
          <p:cNvSpPr txBox="1"/>
          <p:nvPr/>
        </p:nvSpPr>
        <p:spPr>
          <a:xfrm>
            <a:off x="0" y="6096000"/>
            <a:ext cx="9144000" cy="584775"/>
          </a:xfrm>
          <a:prstGeom prst="rect">
            <a:avLst/>
          </a:prstGeom>
          <a:noFill/>
          <a:ln>
            <a:noFill/>
          </a:ln>
        </p:spPr>
        <p:txBody>
          <a:bodyPr wrap="square" rtlCol="0">
            <a:spAutoFit/>
          </a:bodyPr>
          <a:lstStyle/>
          <a:p>
            <a:pPr algn="ctr"/>
            <a:r>
              <a:rPr lang="en-US" sz="3200" b="0" dirty="0">
                <a:solidFill>
                  <a:srgbClr val="000000"/>
                </a:solidFill>
                <a:latin typeface="Gill Sans"/>
                <a:cs typeface="Gill Sans"/>
              </a:rPr>
              <a:t>Twitter’s data warehousing architecture </a:t>
            </a:r>
            <a:r>
              <a:rPr lang="en-US" sz="2400" b="0" dirty="0">
                <a:solidFill>
                  <a:srgbClr val="000000"/>
                </a:solidFill>
                <a:latin typeface="Gill Sans"/>
                <a:cs typeface="Gill Sans"/>
              </a:rPr>
              <a:t>(2012)</a:t>
            </a:r>
          </a:p>
        </p:txBody>
      </p:sp>
      <p:sp>
        <p:nvSpPr>
          <p:cNvPr id="5" name="Slide Number Placeholder 4">
            <a:extLst>
              <a:ext uri="{FF2B5EF4-FFF2-40B4-BE49-F238E27FC236}">
                <a16:creationId xmlns:a16="http://schemas.microsoft.com/office/drawing/2014/main" id="{BE60077C-604A-49AA-999B-10528973ED34}"/>
              </a:ext>
            </a:extLst>
          </p:cNvPr>
          <p:cNvSpPr>
            <a:spLocks noGrp="1"/>
          </p:cNvSpPr>
          <p:nvPr>
            <p:ph type="sldNum" sz="quarter" idx="4"/>
          </p:nvPr>
        </p:nvSpPr>
        <p:spPr/>
        <p:txBody>
          <a:bodyPr/>
          <a:lstStyle/>
          <a:p>
            <a:fld id="{019B477D-1CC2-40BF-9D66-7293E2A0052B}" type="slidenum">
              <a:rPr lang="en-CA" smtClean="0"/>
              <a:pPr/>
              <a:t>47</a:t>
            </a:fld>
            <a:endParaRPr lang="en-CA" dirty="0"/>
          </a:p>
        </p:txBody>
      </p:sp>
    </p:spTree>
    <p:extLst>
      <p:ext uri="{BB962C8B-B14F-4D97-AF65-F5344CB8AC3E}">
        <p14:creationId xmlns:p14="http://schemas.microsoft.com/office/powerpoint/2010/main" val="1325405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268894" y="3774757"/>
            <a:ext cx="1568057" cy="492443"/>
          </a:xfrm>
          <a:prstGeom prst="rect">
            <a:avLst/>
          </a:prstGeom>
          <a:noFill/>
        </p:spPr>
        <p:txBody>
          <a:bodyPr wrap="none" rtlCol="0">
            <a:spAutoFit/>
          </a:bodyPr>
          <a:lstStyle/>
          <a:p>
            <a:pPr algn="ctr"/>
            <a:r>
              <a:rPr lang="en-US" sz="1300" b="0" dirty="0">
                <a:solidFill>
                  <a:schemeClr val="bg1"/>
                </a:solidFill>
                <a:latin typeface="Gill Sans"/>
                <a:cs typeface="Arial" pitchFamily="34" charset="0"/>
              </a:rPr>
              <a:t>Scribe Daemons</a:t>
            </a:r>
            <a:br>
              <a:rPr lang="en-US" sz="1300" b="0" dirty="0">
                <a:solidFill>
                  <a:schemeClr val="bg1"/>
                </a:solidFill>
                <a:latin typeface="Gill Sans"/>
                <a:cs typeface="Arial" pitchFamily="34" charset="0"/>
              </a:rPr>
            </a:br>
            <a:r>
              <a:rPr lang="en-US" sz="1300" b="0" dirty="0">
                <a:solidFill>
                  <a:schemeClr val="bg1"/>
                </a:solidFill>
                <a:latin typeface="Gill Sans"/>
                <a:cs typeface="Arial" pitchFamily="34" charset="0"/>
              </a:rPr>
              <a:t>(Production Hosts)</a:t>
            </a:r>
          </a:p>
        </p:txBody>
      </p:sp>
      <p:grpSp>
        <p:nvGrpSpPr>
          <p:cNvPr id="53" name="Group 52"/>
          <p:cNvGrpSpPr/>
          <p:nvPr/>
        </p:nvGrpSpPr>
        <p:grpSpPr>
          <a:xfrm>
            <a:off x="1524000" y="1788467"/>
            <a:ext cx="1143000" cy="1905000"/>
            <a:chOff x="1524000" y="1712267"/>
            <a:chExt cx="1143000" cy="1905000"/>
          </a:xfrm>
        </p:grpSpPr>
        <p:sp>
          <p:nvSpPr>
            <p:cNvPr id="28" name="Rectangle 27"/>
            <p:cNvSpPr/>
            <p:nvPr/>
          </p:nvSpPr>
          <p:spPr>
            <a:xfrm>
              <a:off x="1524000" y="27028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29" name="Rectangle 28"/>
            <p:cNvSpPr/>
            <p:nvPr/>
          </p:nvSpPr>
          <p:spPr>
            <a:xfrm>
              <a:off x="1676400" y="2855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0" name="Rectangle 29"/>
            <p:cNvSpPr/>
            <p:nvPr/>
          </p:nvSpPr>
          <p:spPr>
            <a:xfrm>
              <a:off x="1828800" y="3007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1" name="Rectangle 30"/>
            <p:cNvSpPr/>
            <p:nvPr/>
          </p:nvSpPr>
          <p:spPr>
            <a:xfrm>
              <a:off x="1981200" y="3160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3" name="Rectangle 32"/>
            <p:cNvSpPr/>
            <p:nvPr/>
          </p:nvSpPr>
          <p:spPr>
            <a:xfrm>
              <a:off x="1524000" y="1712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4" name="Rectangle 33"/>
            <p:cNvSpPr/>
            <p:nvPr/>
          </p:nvSpPr>
          <p:spPr>
            <a:xfrm>
              <a:off x="1676400" y="1864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5" name="Rectangle 34"/>
            <p:cNvSpPr/>
            <p:nvPr/>
          </p:nvSpPr>
          <p:spPr>
            <a:xfrm>
              <a:off x="1828800" y="2017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6" name="Rectangle 35"/>
            <p:cNvSpPr/>
            <p:nvPr/>
          </p:nvSpPr>
          <p:spPr>
            <a:xfrm>
              <a:off x="1981200" y="21694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grpSp>
      <p:sp>
        <p:nvSpPr>
          <p:cNvPr id="39" name="Rounded Rectangle 38"/>
          <p:cNvSpPr/>
          <p:nvPr/>
        </p:nvSpPr>
        <p:spPr>
          <a:xfrm>
            <a:off x="6248400" y="2398067"/>
            <a:ext cx="1828800" cy="1066800"/>
          </a:xfrm>
          <a:prstGeom prst="roundRect">
            <a:avLst/>
          </a:prstGeom>
          <a:gradFill flip="none" rotWithShape="1">
            <a:gsLst>
              <a:gs pos="0">
                <a:schemeClr val="accent6">
                  <a:lumMod val="75000"/>
                </a:schemeClr>
              </a:gs>
              <a:gs pos="100000">
                <a:schemeClr val="accent6"/>
              </a:gs>
            </a:gsLst>
            <a:lin ang="2400000" scaled="0"/>
            <a:tileRect/>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chemeClr val="bg1"/>
                </a:solidFill>
                <a:effectLst/>
                <a:uLnTx/>
                <a:uFillTx/>
                <a:latin typeface="Gill Sans"/>
              </a:rPr>
              <a:t>Main Hadoop</a:t>
            </a:r>
            <a:br>
              <a:rPr kumimoji="0" lang="en-US" i="0" u="none" strike="noStrike" kern="0" cap="none" spc="0" normalizeH="0" baseline="0" noProof="0" dirty="0">
                <a:ln>
                  <a:noFill/>
                </a:ln>
                <a:solidFill>
                  <a:schemeClr val="bg1"/>
                </a:solidFill>
                <a:effectLst/>
                <a:uLnTx/>
                <a:uFillTx/>
                <a:latin typeface="Gill Sans"/>
              </a:rPr>
            </a:br>
            <a:r>
              <a:rPr kumimoji="0" lang="en-US" i="0" u="none" strike="noStrike" kern="0" cap="none" spc="0" normalizeH="0" baseline="0" noProof="0" dirty="0">
                <a:ln>
                  <a:noFill/>
                </a:ln>
                <a:solidFill>
                  <a:schemeClr val="bg1"/>
                </a:solidFill>
                <a:effectLst/>
                <a:uLnTx/>
                <a:uFillTx/>
                <a:latin typeface="Gill Sans"/>
              </a:rPr>
              <a:t>DW</a:t>
            </a:r>
          </a:p>
        </p:txBody>
      </p:sp>
      <p:sp>
        <p:nvSpPr>
          <p:cNvPr id="41" name="Rectangle 40"/>
          <p:cNvSpPr/>
          <p:nvPr/>
        </p:nvSpPr>
        <p:spPr>
          <a:xfrm>
            <a:off x="914400" y="1371600"/>
            <a:ext cx="7467600" cy="30480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2" name="TextBox 41"/>
          <p:cNvSpPr txBox="1"/>
          <p:nvPr/>
        </p:nvSpPr>
        <p:spPr>
          <a:xfrm>
            <a:off x="961713" y="1371600"/>
            <a:ext cx="1476687" cy="292388"/>
          </a:xfrm>
          <a:prstGeom prst="rect">
            <a:avLst/>
          </a:prstGeom>
          <a:noFill/>
        </p:spPr>
        <p:txBody>
          <a:bodyPr wrap="none" rtlCol="0">
            <a:spAutoFit/>
          </a:bodyPr>
          <a:lstStyle/>
          <a:p>
            <a:pPr algn="ctr"/>
            <a:r>
              <a:rPr lang="en-US" sz="1300" b="1" dirty="0">
                <a:solidFill>
                  <a:schemeClr val="bg1"/>
                </a:solidFill>
                <a:latin typeface="Gill Sans"/>
                <a:cs typeface="Arial" pitchFamily="34" charset="0"/>
              </a:rPr>
              <a:t>Main Datacenter</a:t>
            </a:r>
          </a:p>
        </p:txBody>
      </p:sp>
      <p:cxnSp>
        <p:nvCxnSpPr>
          <p:cNvPr id="43" name="Straight Arrow Connector 42"/>
          <p:cNvCxnSpPr/>
          <p:nvPr/>
        </p:nvCxnSpPr>
        <p:spPr>
          <a:xfrm>
            <a:off x="5105400" y="2931467"/>
            <a:ext cx="1066800" cy="0"/>
          </a:xfrm>
          <a:prstGeom prst="straightConnector1">
            <a:avLst/>
          </a:prstGeom>
          <a:noFill/>
          <a:ln w="38100" cap="flat" cmpd="sng" algn="ctr">
            <a:solidFill>
              <a:sysClr val="windowText" lastClr="000000">
                <a:shade val="95000"/>
                <a:satMod val="105000"/>
              </a:sysClr>
            </a:solidFill>
            <a:prstDash val="solid"/>
            <a:tailEnd type="arrow"/>
          </a:ln>
          <a:effectLst/>
        </p:spPr>
      </p:cxnSp>
      <p:grpSp>
        <p:nvGrpSpPr>
          <p:cNvPr id="54" name="Group 53"/>
          <p:cNvGrpSpPr/>
          <p:nvPr/>
        </p:nvGrpSpPr>
        <p:grpSpPr>
          <a:xfrm>
            <a:off x="2743200" y="1869757"/>
            <a:ext cx="2514600" cy="1851631"/>
            <a:chOff x="2743200" y="1793557"/>
            <a:chExt cx="2514600" cy="1851631"/>
          </a:xfrm>
        </p:grpSpPr>
        <p:cxnSp>
          <p:nvCxnSpPr>
            <p:cNvPr id="37" name="Straight Arrow Connector 36"/>
            <p:cNvCxnSpPr/>
            <p:nvPr/>
          </p:nvCxnSpPr>
          <p:spPr>
            <a:xfrm flipV="1">
              <a:off x="2743200" y="3160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38" name="Straight Arrow Connector 37"/>
            <p:cNvCxnSpPr/>
            <p:nvPr/>
          </p:nvCxnSpPr>
          <p:spPr>
            <a:xfrm>
              <a:off x="2743200" y="2398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nvGrpSpPr>
            <p:cNvPr id="44" name="Group 43"/>
            <p:cNvGrpSpPr/>
            <p:nvPr/>
          </p:nvGrpSpPr>
          <p:grpSpPr>
            <a:xfrm>
              <a:off x="2895600" y="1793557"/>
              <a:ext cx="2362200" cy="1851631"/>
              <a:chOff x="2667000" y="650557"/>
              <a:chExt cx="2362200" cy="1851631"/>
            </a:xfrm>
          </p:grpSpPr>
          <p:sp>
            <p:nvSpPr>
              <p:cNvPr id="45" name="Rounded Rectangle 44"/>
              <p:cNvSpPr/>
              <p:nvPr/>
            </p:nvSpPr>
            <p:spPr>
              <a:xfrm>
                <a:off x="3124200" y="1143000"/>
                <a:ext cx="1905000" cy="10668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6" name="Oval 45"/>
              <p:cNvSpPr/>
              <p:nvPr/>
            </p:nvSpPr>
            <p:spPr>
              <a:xfrm>
                <a:off x="3276600" y="12550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7" name="Oval 46"/>
              <p:cNvSpPr/>
              <p:nvPr/>
            </p:nvSpPr>
            <p:spPr>
              <a:xfrm>
                <a:off x="3276600" y="17884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8" name="TextBox 47"/>
              <p:cNvSpPr txBox="1"/>
              <p:nvPr/>
            </p:nvSpPr>
            <p:spPr>
              <a:xfrm>
                <a:off x="3071612" y="2209800"/>
                <a:ext cx="1957588" cy="2923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Staging Hadoop Cluster</a:t>
                </a:r>
              </a:p>
            </p:txBody>
          </p:sp>
          <p:cxnSp>
            <p:nvCxnSpPr>
              <p:cNvPr id="49" name="Straight Arrow Connector 48"/>
              <p:cNvCxnSpPr/>
              <p:nvPr/>
            </p:nvCxnSpPr>
            <p:spPr>
              <a:xfrm>
                <a:off x="3657600" y="1483667"/>
                <a:ext cx="304800" cy="38100"/>
              </a:xfrm>
              <a:prstGeom prst="straightConnector1">
                <a:avLst/>
              </a:prstGeom>
              <a:noFill/>
              <a:ln w="25400" cap="flat" cmpd="sng" algn="ctr">
                <a:solidFill>
                  <a:sysClr val="windowText" lastClr="000000">
                    <a:shade val="95000"/>
                    <a:satMod val="105000"/>
                  </a:sysClr>
                </a:solidFill>
                <a:prstDash val="solid"/>
                <a:tailEnd type="arrow"/>
              </a:ln>
              <a:effectLst/>
            </p:spPr>
          </p:cxnSp>
          <p:cxnSp>
            <p:nvCxnSpPr>
              <p:cNvPr id="50" name="Straight Arrow Connector 49"/>
              <p:cNvCxnSpPr/>
              <p:nvPr/>
            </p:nvCxnSpPr>
            <p:spPr>
              <a:xfrm flipV="1">
                <a:off x="3657600" y="1905000"/>
                <a:ext cx="286936" cy="35867"/>
              </a:xfrm>
              <a:prstGeom prst="straightConnector1">
                <a:avLst/>
              </a:prstGeom>
              <a:noFill/>
              <a:ln w="25400" cap="flat" cmpd="sng" algn="ctr">
                <a:solidFill>
                  <a:sysClr val="windowText" lastClr="000000">
                    <a:shade val="95000"/>
                    <a:satMod val="105000"/>
                  </a:sysClr>
                </a:solidFill>
                <a:prstDash val="solid"/>
                <a:tailEnd type="arrow"/>
              </a:ln>
              <a:effectLst/>
            </p:spPr>
          </p:cxnSp>
          <p:sp>
            <p:nvSpPr>
              <p:cNvPr id="51" name="Rectangle 50"/>
              <p:cNvSpPr/>
              <p:nvPr/>
            </p:nvSpPr>
            <p:spPr>
              <a:xfrm>
                <a:off x="4038600" y="1295400"/>
                <a:ext cx="838200" cy="762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chemeClr val="bg1"/>
                    </a:solidFill>
                    <a:effectLst/>
                    <a:uLnTx/>
                    <a:uFillTx/>
                    <a:latin typeface="Gill Sans"/>
                  </a:rPr>
                  <a:t>HDFS</a:t>
                </a:r>
              </a:p>
            </p:txBody>
          </p:sp>
          <p:sp>
            <p:nvSpPr>
              <p:cNvPr id="52" name="TextBox 51"/>
              <p:cNvSpPr txBox="1"/>
              <p:nvPr/>
            </p:nvSpPr>
            <p:spPr>
              <a:xfrm>
                <a:off x="2667000" y="650557"/>
                <a:ext cx="1095172"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Scribe</a:t>
                </a:r>
                <a:br>
                  <a:rPr kumimoji="0" lang="en-US" sz="1300" b="0" i="0" u="none" strike="noStrike" kern="0" cap="none" spc="0" normalizeH="0" baseline="0" noProof="0" dirty="0">
                    <a:ln>
                      <a:noFill/>
                    </a:ln>
                    <a:solidFill>
                      <a:schemeClr val="bg1"/>
                    </a:solidFill>
                    <a:effectLst/>
                    <a:uLnTx/>
                    <a:uFillTx/>
                    <a:latin typeface="Gill Sans"/>
                    <a:cs typeface="Arial" pitchFamily="34" charset="0"/>
                  </a:rPr>
                </a:br>
                <a:r>
                  <a:rPr kumimoji="0" lang="en-US" sz="1300" b="0" i="0" u="none" strike="noStrike" kern="0" cap="none" spc="0" normalizeH="0" baseline="0" noProof="0" dirty="0">
                    <a:ln>
                      <a:noFill/>
                    </a:ln>
                    <a:solidFill>
                      <a:schemeClr val="bg1"/>
                    </a:solidFill>
                    <a:effectLst/>
                    <a:uLnTx/>
                    <a:uFillTx/>
                    <a:latin typeface="Gill Sans"/>
                    <a:cs typeface="Arial" pitchFamily="34" charset="0"/>
                  </a:rPr>
                  <a:t>Aggregators</a:t>
                </a:r>
              </a:p>
            </p:txBody>
          </p:sp>
        </p:grpSp>
      </p:grpSp>
      <p:grpSp>
        <p:nvGrpSpPr>
          <p:cNvPr id="83" name="Group 82"/>
          <p:cNvGrpSpPr/>
          <p:nvPr/>
        </p:nvGrpSpPr>
        <p:grpSpPr>
          <a:xfrm>
            <a:off x="457200" y="3276600"/>
            <a:ext cx="4724400" cy="3048000"/>
            <a:chOff x="914400" y="1295400"/>
            <a:chExt cx="4724400" cy="3048000"/>
          </a:xfrm>
        </p:grpSpPr>
        <p:sp>
          <p:nvSpPr>
            <p:cNvPr id="84" name="Rectangle 83"/>
            <p:cNvSpPr/>
            <p:nvPr/>
          </p:nvSpPr>
          <p:spPr>
            <a:xfrm>
              <a:off x="914400" y="1295400"/>
              <a:ext cx="4724400" cy="3048000"/>
            </a:xfrm>
            <a:prstGeom prst="rect">
              <a:avLst/>
            </a:prstGeom>
            <a:solidFill>
              <a:schemeClr val="tx1"/>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85" name="TextBox 84"/>
            <p:cNvSpPr txBox="1"/>
            <p:nvPr/>
          </p:nvSpPr>
          <p:spPr>
            <a:xfrm>
              <a:off x="1268894" y="3698557"/>
              <a:ext cx="1568057" cy="492443"/>
            </a:xfrm>
            <a:prstGeom prst="rect">
              <a:avLst/>
            </a:prstGeom>
            <a:noFill/>
          </p:spPr>
          <p:txBody>
            <a:bodyPr wrap="none" rtlCol="0">
              <a:spAutoFit/>
            </a:bodyPr>
            <a:lstStyle/>
            <a:p>
              <a:pPr algn="ctr"/>
              <a:r>
                <a:rPr lang="en-US" sz="1300" b="0" dirty="0">
                  <a:solidFill>
                    <a:schemeClr val="bg1"/>
                  </a:solidFill>
                  <a:latin typeface="Gill Sans"/>
                  <a:cs typeface="Arial" pitchFamily="34" charset="0"/>
                </a:rPr>
                <a:t>Scribe Daemons</a:t>
              </a:r>
              <a:br>
                <a:rPr lang="en-US" sz="1300" b="0" dirty="0">
                  <a:solidFill>
                    <a:schemeClr val="bg1"/>
                  </a:solidFill>
                  <a:latin typeface="Gill Sans"/>
                  <a:cs typeface="Arial" pitchFamily="34" charset="0"/>
                </a:rPr>
              </a:br>
              <a:r>
                <a:rPr lang="en-US" sz="1300" b="0" dirty="0">
                  <a:solidFill>
                    <a:schemeClr val="bg1"/>
                  </a:solidFill>
                  <a:latin typeface="Gill Sans"/>
                  <a:cs typeface="Arial" pitchFamily="34" charset="0"/>
                </a:rPr>
                <a:t>(Production Hosts)</a:t>
              </a:r>
            </a:p>
          </p:txBody>
        </p:sp>
        <p:grpSp>
          <p:nvGrpSpPr>
            <p:cNvPr id="86" name="Group 4"/>
            <p:cNvGrpSpPr/>
            <p:nvPr/>
          </p:nvGrpSpPr>
          <p:grpSpPr>
            <a:xfrm>
              <a:off x="1524000" y="1712267"/>
              <a:ext cx="1143000" cy="1905000"/>
              <a:chOff x="1524000" y="1712267"/>
              <a:chExt cx="1143000" cy="1905000"/>
            </a:xfrm>
          </p:grpSpPr>
          <p:sp>
            <p:nvSpPr>
              <p:cNvPr id="100" name="Rectangle 5"/>
              <p:cNvSpPr/>
              <p:nvPr/>
            </p:nvSpPr>
            <p:spPr>
              <a:xfrm>
                <a:off x="1524000" y="27028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1" name="Rectangle 100"/>
              <p:cNvSpPr/>
              <p:nvPr/>
            </p:nvSpPr>
            <p:spPr>
              <a:xfrm>
                <a:off x="1676400" y="2855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2" name="Rectangle 7"/>
              <p:cNvSpPr/>
              <p:nvPr/>
            </p:nvSpPr>
            <p:spPr>
              <a:xfrm>
                <a:off x="1828800" y="3007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3" name="Rectangle 102"/>
              <p:cNvSpPr/>
              <p:nvPr/>
            </p:nvSpPr>
            <p:spPr>
              <a:xfrm>
                <a:off x="1981200" y="3160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4" name="Rectangle 103"/>
              <p:cNvSpPr/>
              <p:nvPr/>
            </p:nvSpPr>
            <p:spPr>
              <a:xfrm>
                <a:off x="1524000" y="1712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5" name="Rectangle 10"/>
              <p:cNvSpPr/>
              <p:nvPr/>
            </p:nvSpPr>
            <p:spPr>
              <a:xfrm>
                <a:off x="1676400" y="1864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6" name="Rectangle 105"/>
              <p:cNvSpPr/>
              <p:nvPr/>
            </p:nvSpPr>
            <p:spPr>
              <a:xfrm>
                <a:off x="1828800" y="2017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7" name="Rectangle 106"/>
              <p:cNvSpPr/>
              <p:nvPr/>
            </p:nvSpPr>
            <p:spPr>
              <a:xfrm>
                <a:off x="1981200" y="21694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grpSp>
        <p:sp>
          <p:nvSpPr>
            <p:cNvPr id="87" name="TextBox 86"/>
            <p:cNvSpPr txBox="1"/>
            <p:nvPr/>
          </p:nvSpPr>
          <p:spPr>
            <a:xfrm>
              <a:off x="914400" y="1295400"/>
              <a:ext cx="1048684" cy="292388"/>
            </a:xfrm>
            <a:prstGeom prst="rect">
              <a:avLst/>
            </a:prstGeom>
            <a:noFill/>
          </p:spPr>
          <p:txBody>
            <a:bodyPr wrap="none" rtlCol="0">
              <a:spAutoFit/>
            </a:bodyPr>
            <a:lstStyle/>
            <a:p>
              <a:pPr algn="ctr"/>
              <a:r>
                <a:rPr lang="en-US" sz="1300" b="1" dirty="0">
                  <a:solidFill>
                    <a:schemeClr val="bg1"/>
                  </a:solidFill>
                  <a:latin typeface="Gill Sans"/>
                  <a:cs typeface="Arial" pitchFamily="34" charset="0"/>
                </a:rPr>
                <a:t>Datacenter</a:t>
              </a:r>
            </a:p>
          </p:txBody>
        </p:sp>
        <p:grpSp>
          <p:nvGrpSpPr>
            <p:cNvPr id="88" name="Group 17"/>
            <p:cNvGrpSpPr/>
            <p:nvPr/>
          </p:nvGrpSpPr>
          <p:grpSpPr>
            <a:xfrm>
              <a:off x="2743200" y="1793557"/>
              <a:ext cx="2514600" cy="1851631"/>
              <a:chOff x="2743200" y="1793557"/>
              <a:chExt cx="2514600" cy="1851631"/>
            </a:xfrm>
          </p:grpSpPr>
          <p:cxnSp>
            <p:nvCxnSpPr>
              <p:cNvPr id="89" name="Straight Arrow Connector 88"/>
              <p:cNvCxnSpPr/>
              <p:nvPr/>
            </p:nvCxnSpPr>
            <p:spPr>
              <a:xfrm flipV="1">
                <a:off x="2743200" y="3160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90" name="Straight Arrow Connector 89"/>
              <p:cNvCxnSpPr/>
              <p:nvPr/>
            </p:nvCxnSpPr>
            <p:spPr>
              <a:xfrm>
                <a:off x="2743200" y="2398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nvGrpSpPr>
              <p:cNvPr id="91" name="Group 43"/>
              <p:cNvGrpSpPr/>
              <p:nvPr/>
            </p:nvGrpSpPr>
            <p:grpSpPr>
              <a:xfrm>
                <a:off x="2895600" y="1793557"/>
                <a:ext cx="2362200" cy="1851631"/>
                <a:chOff x="2667000" y="650557"/>
                <a:chExt cx="2362200" cy="1851631"/>
              </a:xfrm>
            </p:grpSpPr>
            <p:sp>
              <p:nvSpPr>
                <p:cNvPr id="92" name="Rounded Rectangle 91"/>
                <p:cNvSpPr/>
                <p:nvPr/>
              </p:nvSpPr>
              <p:spPr>
                <a:xfrm>
                  <a:off x="3124200" y="1143000"/>
                  <a:ext cx="1905000" cy="10668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93" name="Oval 92"/>
                <p:cNvSpPr/>
                <p:nvPr/>
              </p:nvSpPr>
              <p:spPr>
                <a:xfrm>
                  <a:off x="3276600" y="12550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94" name="Oval 93"/>
                <p:cNvSpPr/>
                <p:nvPr/>
              </p:nvSpPr>
              <p:spPr>
                <a:xfrm>
                  <a:off x="3276600" y="17884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95" name="TextBox 94"/>
                <p:cNvSpPr txBox="1"/>
                <p:nvPr/>
              </p:nvSpPr>
              <p:spPr>
                <a:xfrm>
                  <a:off x="3071612" y="2209800"/>
                  <a:ext cx="1957588" cy="2923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Staging Hadoop Cluster</a:t>
                  </a:r>
                </a:p>
              </p:txBody>
            </p:sp>
            <p:cxnSp>
              <p:nvCxnSpPr>
                <p:cNvPr id="96" name="Straight Arrow Connector 95"/>
                <p:cNvCxnSpPr/>
                <p:nvPr/>
              </p:nvCxnSpPr>
              <p:spPr>
                <a:xfrm>
                  <a:off x="3657600" y="1483667"/>
                  <a:ext cx="304800" cy="38100"/>
                </a:xfrm>
                <a:prstGeom prst="straightConnector1">
                  <a:avLst/>
                </a:prstGeom>
                <a:noFill/>
                <a:ln w="25400" cap="flat" cmpd="sng" algn="ctr">
                  <a:solidFill>
                    <a:sysClr val="windowText" lastClr="000000">
                      <a:shade val="95000"/>
                      <a:satMod val="105000"/>
                    </a:sysClr>
                  </a:solidFill>
                  <a:prstDash val="solid"/>
                  <a:tailEnd type="arrow"/>
                </a:ln>
                <a:effectLst/>
              </p:spPr>
            </p:cxnSp>
            <p:cxnSp>
              <p:nvCxnSpPr>
                <p:cNvPr id="97" name="Straight Arrow Connector 96"/>
                <p:cNvCxnSpPr/>
                <p:nvPr/>
              </p:nvCxnSpPr>
              <p:spPr>
                <a:xfrm flipV="1">
                  <a:off x="3657600" y="1905000"/>
                  <a:ext cx="286936" cy="35867"/>
                </a:xfrm>
                <a:prstGeom prst="straightConnector1">
                  <a:avLst/>
                </a:prstGeom>
                <a:noFill/>
                <a:ln w="25400" cap="flat" cmpd="sng" algn="ctr">
                  <a:solidFill>
                    <a:sysClr val="windowText" lastClr="000000">
                      <a:shade val="95000"/>
                      <a:satMod val="105000"/>
                    </a:sysClr>
                  </a:solidFill>
                  <a:prstDash val="solid"/>
                  <a:tailEnd type="arrow"/>
                </a:ln>
                <a:effectLst/>
              </p:spPr>
            </p:cxnSp>
            <p:sp>
              <p:nvSpPr>
                <p:cNvPr id="98" name="Rectangle 97"/>
                <p:cNvSpPr/>
                <p:nvPr/>
              </p:nvSpPr>
              <p:spPr>
                <a:xfrm>
                  <a:off x="4038600" y="1295400"/>
                  <a:ext cx="838200" cy="762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chemeClr val="bg1"/>
                      </a:solidFill>
                      <a:effectLst/>
                      <a:uLnTx/>
                      <a:uFillTx/>
                      <a:latin typeface="Gill Sans"/>
                    </a:rPr>
                    <a:t>HDFS</a:t>
                  </a:r>
                </a:p>
              </p:txBody>
            </p:sp>
            <p:sp>
              <p:nvSpPr>
                <p:cNvPr id="99" name="TextBox 98"/>
                <p:cNvSpPr txBox="1"/>
                <p:nvPr/>
              </p:nvSpPr>
              <p:spPr>
                <a:xfrm>
                  <a:off x="2667000" y="650557"/>
                  <a:ext cx="1095172"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Scribe</a:t>
                  </a:r>
                  <a:br>
                    <a:rPr kumimoji="0" lang="en-US" sz="1300" b="0" i="0" u="none" strike="noStrike" kern="0" cap="none" spc="0" normalizeH="0" baseline="0" noProof="0" dirty="0">
                      <a:ln>
                        <a:noFill/>
                      </a:ln>
                      <a:solidFill>
                        <a:schemeClr val="bg1"/>
                      </a:solidFill>
                      <a:effectLst/>
                      <a:uLnTx/>
                      <a:uFillTx/>
                      <a:latin typeface="Gill Sans"/>
                      <a:cs typeface="Arial" pitchFamily="34" charset="0"/>
                    </a:rPr>
                  </a:br>
                  <a:r>
                    <a:rPr kumimoji="0" lang="en-US" sz="1300" b="0" i="0" u="none" strike="noStrike" kern="0" cap="none" spc="0" normalizeH="0" baseline="0" noProof="0" dirty="0">
                      <a:ln>
                        <a:noFill/>
                      </a:ln>
                      <a:solidFill>
                        <a:schemeClr val="bg1"/>
                      </a:solidFill>
                      <a:effectLst/>
                      <a:uLnTx/>
                      <a:uFillTx/>
                      <a:latin typeface="Gill Sans"/>
                      <a:cs typeface="Arial" pitchFamily="34" charset="0"/>
                    </a:rPr>
                    <a:t>Aggregators</a:t>
                  </a:r>
                </a:p>
              </p:txBody>
            </p:sp>
          </p:grpSp>
        </p:grpSp>
      </p:grpSp>
      <p:cxnSp>
        <p:nvCxnSpPr>
          <p:cNvPr id="82" name="Straight Arrow Connector 81"/>
          <p:cNvCxnSpPr/>
          <p:nvPr/>
        </p:nvCxnSpPr>
        <p:spPr>
          <a:xfrm flipV="1">
            <a:off x="4876800" y="3464867"/>
            <a:ext cx="1295400" cy="842667"/>
          </a:xfrm>
          <a:prstGeom prst="straightConnector1">
            <a:avLst/>
          </a:prstGeom>
          <a:noFill/>
          <a:ln w="38100" cap="flat" cmpd="sng" algn="ctr">
            <a:solidFill>
              <a:sysClr val="windowText" lastClr="000000">
                <a:shade val="95000"/>
                <a:satMod val="105000"/>
              </a:sysClr>
            </a:solidFill>
            <a:prstDash val="solid"/>
            <a:tailEnd type="arrow"/>
          </a:ln>
          <a:effectLst/>
        </p:spPr>
      </p:cxnSp>
      <p:grpSp>
        <p:nvGrpSpPr>
          <p:cNvPr id="110" name="Group 109"/>
          <p:cNvGrpSpPr/>
          <p:nvPr/>
        </p:nvGrpSpPr>
        <p:grpSpPr>
          <a:xfrm>
            <a:off x="3886200" y="3657600"/>
            <a:ext cx="4724400" cy="3048000"/>
            <a:chOff x="914400" y="1295400"/>
            <a:chExt cx="4724400" cy="3048000"/>
          </a:xfrm>
        </p:grpSpPr>
        <p:sp>
          <p:nvSpPr>
            <p:cNvPr id="111" name="Rectangle 110"/>
            <p:cNvSpPr/>
            <p:nvPr/>
          </p:nvSpPr>
          <p:spPr>
            <a:xfrm>
              <a:off x="914400" y="1295400"/>
              <a:ext cx="4724400" cy="3048000"/>
            </a:xfrm>
            <a:prstGeom prst="rect">
              <a:avLst/>
            </a:prstGeom>
            <a:solidFill>
              <a:schemeClr val="tx1"/>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12" name="TextBox 111"/>
            <p:cNvSpPr txBox="1"/>
            <p:nvPr/>
          </p:nvSpPr>
          <p:spPr>
            <a:xfrm>
              <a:off x="1268894" y="3698557"/>
              <a:ext cx="1568057" cy="492443"/>
            </a:xfrm>
            <a:prstGeom prst="rect">
              <a:avLst/>
            </a:prstGeom>
            <a:noFill/>
          </p:spPr>
          <p:txBody>
            <a:bodyPr wrap="none" rtlCol="0">
              <a:spAutoFit/>
            </a:bodyPr>
            <a:lstStyle/>
            <a:p>
              <a:pPr algn="ctr"/>
              <a:r>
                <a:rPr lang="en-US" sz="1300" b="0" dirty="0">
                  <a:solidFill>
                    <a:schemeClr val="bg1"/>
                  </a:solidFill>
                  <a:latin typeface="Gill Sans"/>
                  <a:cs typeface="Arial" pitchFamily="34" charset="0"/>
                </a:rPr>
                <a:t>Scribe Daemons</a:t>
              </a:r>
              <a:br>
                <a:rPr lang="en-US" sz="1300" b="0" dirty="0">
                  <a:solidFill>
                    <a:schemeClr val="bg1"/>
                  </a:solidFill>
                  <a:latin typeface="Gill Sans"/>
                  <a:cs typeface="Arial" pitchFamily="34" charset="0"/>
                </a:rPr>
              </a:br>
              <a:r>
                <a:rPr lang="en-US" sz="1300" b="0" dirty="0">
                  <a:solidFill>
                    <a:schemeClr val="bg1"/>
                  </a:solidFill>
                  <a:latin typeface="Gill Sans"/>
                  <a:cs typeface="Arial" pitchFamily="34" charset="0"/>
                </a:rPr>
                <a:t>(Production Hosts)</a:t>
              </a:r>
            </a:p>
          </p:txBody>
        </p:sp>
        <p:grpSp>
          <p:nvGrpSpPr>
            <p:cNvPr id="113" name="Group 112"/>
            <p:cNvGrpSpPr/>
            <p:nvPr/>
          </p:nvGrpSpPr>
          <p:grpSpPr>
            <a:xfrm>
              <a:off x="1524000" y="1712267"/>
              <a:ext cx="1143000" cy="1905000"/>
              <a:chOff x="1524000" y="1712267"/>
              <a:chExt cx="1143000" cy="1905000"/>
            </a:xfrm>
          </p:grpSpPr>
          <p:sp>
            <p:nvSpPr>
              <p:cNvPr id="127" name="Rectangle 5"/>
              <p:cNvSpPr/>
              <p:nvPr/>
            </p:nvSpPr>
            <p:spPr>
              <a:xfrm>
                <a:off x="1524000" y="27028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8" name="Rectangle 127"/>
              <p:cNvSpPr/>
              <p:nvPr/>
            </p:nvSpPr>
            <p:spPr>
              <a:xfrm>
                <a:off x="1676400" y="2855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9" name="Rectangle 7"/>
              <p:cNvSpPr/>
              <p:nvPr/>
            </p:nvSpPr>
            <p:spPr>
              <a:xfrm>
                <a:off x="1828800" y="3007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0" name="Rectangle 129"/>
              <p:cNvSpPr/>
              <p:nvPr/>
            </p:nvSpPr>
            <p:spPr>
              <a:xfrm>
                <a:off x="1981200" y="3160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1" name="Rectangle 130"/>
              <p:cNvSpPr/>
              <p:nvPr/>
            </p:nvSpPr>
            <p:spPr>
              <a:xfrm>
                <a:off x="1524000" y="1712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2" name="Rectangle 10"/>
              <p:cNvSpPr/>
              <p:nvPr/>
            </p:nvSpPr>
            <p:spPr>
              <a:xfrm>
                <a:off x="1676400" y="1864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3" name="Rectangle 132"/>
              <p:cNvSpPr/>
              <p:nvPr/>
            </p:nvSpPr>
            <p:spPr>
              <a:xfrm>
                <a:off x="1828800" y="2017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4" name="Rectangle 133"/>
              <p:cNvSpPr/>
              <p:nvPr/>
            </p:nvSpPr>
            <p:spPr>
              <a:xfrm>
                <a:off x="1981200" y="21694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grpSp>
        <p:sp>
          <p:nvSpPr>
            <p:cNvPr id="114" name="TextBox 113"/>
            <p:cNvSpPr txBox="1"/>
            <p:nvPr/>
          </p:nvSpPr>
          <p:spPr>
            <a:xfrm>
              <a:off x="914400" y="1295400"/>
              <a:ext cx="1048684" cy="292388"/>
            </a:xfrm>
            <a:prstGeom prst="rect">
              <a:avLst/>
            </a:prstGeom>
            <a:noFill/>
          </p:spPr>
          <p:txBody>
            <a:bodyPr wrap="none" rtlCol="0">
              <a:spAutoFit/>
            </a:bodyPr>
            <a:lstStyle/>
            <a:p>
              <a:pPr algn="ctr"/>
              <a:r>
                <a:rPr lang="en-US" sz="1300" b="1" dirty="0">
                  <a:solidFill>
                    <a:schemeClr val="bg1"/>
                  </a:solidFill>
                  <a:latin typeface="Gill Sans"/>
                  <a:cs typeface="Arial" pitchFamily="34" charset="0"/>
                </a:rPr>
                <a:t>Datacenter</a:t>
              </a:r>
            </a:p>
          </p:txBody>
        </p:sp>
        <p:grpSp>
          <p:nvGrpSpPr>
            <p:cNvPr id="115" name="Group 17"/>
            <p:cNvGrpSpPr/>
            <p:nvPr/>
          </p:nvGrpSpPr>
          <p:grpSpPr>
            <a:xfrm>
              <a:off x="2743200" y="1793557"/>
              <a:ext cx="2514600" cy="1851631"/>
              <a:chOff x="2743200" y="1793557"/>
              <a:chExt cx="2514600" cy="1851631"/>
            </a:xfrm>
          </p:grpSpPr>
          <p:cxnSp>
            <p:nvCxnSpPr>
              <p:cNvPr id="116" name="Straight Arrow Connector 115"/>
              <p:cNvCxnSpPr/>
              <p:nvPr/>
            </p:nvCxnSpPr>
            <p:spPr>
              <a:xfrm flipV="1">
                <a:off x="2743200" y="3160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17" name="Straight Arrow Connector 116"/>
              <p:cNvCxnSpPr/>
              <p:nvPr/>
            </p:nvCxnSpPr>
            <p:spPr>
              <a:xfrm>
                <a:off x="2743200" y="2398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nvGrpSpPr>
              <p:cNvPr id="118" name="Group 43"/>
              <p:cNvGrpSpPr/>
              <p:nvPr/>
            </p:nvGrpSpPr>
            <p:grpSpPr>
              <a:xfrm>
                <a:off x="2895600" y="1793557"/>
                <a:ext cx="2362200" cy="1851631"/>
                <a:chOff x="2667000" y="650557"/>
                <a:chExt cx="2362200" cy="1851631"/>
              </a:xfrm>
            </p:grpSpPr>
            <p:sp>
              <p:nvSpPr>
                <p:cNvPr id="119" name="Rounded Rectangle 118"/>
                <p:cNvSpPr/>
                <p:nvPr/>
              </p:nvSpPr>
              <p:spPr>
                <a:xfrm>
                  <a:off x="3124200" y="1143000"/>
                  <a:ext cx="1905000" cy="10668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0" name="Oval 119"/>
                <p:cNvSpPr/>
                <p:nvPr/>
              </p:nvSpPr>
              <p:spPr>
                <a:xfrm>
                  <a:off x="3276600" y="12550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1" name="Oval 120"/>
                <p:cNvSpPr/>
                <p:nvPr/>
              </p:nvSpPr>
              <p:spPr>
                <a:xfrm>
                  <a:off x="3276600" y="17884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2" name="TextBox 121"/>
                <p:cNvSpPr txBox="1"/>
                <p:nvPr/>
              </p:nvSpPr>
              <p:spPr>
                <a:xfrm>
                  <a:off x="3071612" y="2209800"/>
                  <a:ext cx="1957588" cy="2923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Staging Hadoop Cluster</a:t>
                  </a:r>
                </a:p>
              </p:txBody>
            </p:sp>
            <p:cxnSp>
              <p:nvCxnSpPr>
                <p:cNvPr id="123" name="Straight Arrow Connector 122"/>
                <p:cNvCxnSpPr/>
                <p:nvPr/>
              </p:nvCxnSpPr>
              <p:spPr>
                <a:xfrm>
                  <a:off x="3657600" y="1483667"/>
                  <a:ext cx="304800" cy="38100"/>
                </a:xfrm>
                <a:prstGeom prst="straightConnector1">
                  <a:avLst/>
                </a:prstGeom>
                <a:noFill/>
                <a:ln w="25400" cap="flat" cmpd="sng" algn="ctr">
                  <a:solidFill>
                    <a:sysClr val="windowText" lastClr="000000">
                      <a:shade val="95000"/>
                      <a:satMod val="105000"/>
                    </a:sysClr>
                  </a:solidFill>
                  <a:prstDash val="solid"/>
                  <a:tailEnd type="arrow"/>
                </a:ln>
                <a:effectLst/>
              </p:spPr>
            </p:cxnSp>
            <p:cxnSp>
              <p:nvCxnSpPr>
                <p:cNvPr id="124" name="Straight Arrow Connector 123"/>
                <p:cNvCxnSpPr/>
                <p:nvPr/>
              </p:nvCxnSpPr>
              <p:spPr>
                <a:xfrm flipV="1">
                  <a:off x="3657600" y="1905000"/>
                  <a:ext cx="286936" cy="35867"/>
                </a:xfrm>
                <a:prstGeom prst="straightConnector1">
                  <a:avLst/>
                </a:prstGeom>
                <a:noFill/>
                <a:ln w="25400" cap="flat" cmpd="sng" algn="ctr">
                  <a:solidFill>
                    <a:sysClr val="windowText" lastClr="000000">
                      <a:shade val="95000"/>
                      <a:satMod val="105000"/>
                    </a:sysClr>
                  </a:solidFill>
                  <a:prstDash val="solid"/>
                  <a:tailEnd type="arrow"/>
                </a:ln>
                <a:effectLst/>
              </p:spPr>
            </p:cxnSp>
            <p:sp>
              <p:nvSpPr>
                <p:cNvPr id="125" name="Rectangle 124"/>
                <p:cNvSpPr/>
                <p:nvPr/>
              </p:nvSpPr>
              <p:spPr>
                <a:xfrm>
                  <a:off x="4038600" y="1295400"/>
                  <a:ext cx="838200" cy="762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chemeClr val="bg1"/>
                      </a:solidFill>
                      <a:effectLst/>
                      <a:uLnTx/>
                      <a:uFillTx/>
                      <a:latin typeface="Gill Sans"/>
                    </a:rPr>
                    <a:t>HDFS</a:t>
                  </a:r>
                </a:p>
              </p:txBody>
            </p:sp>
            <p:sp>
              <p:nvSpPr>
                <p:cNvPr id="126" name="TextBox 125"/>
                <p:cNvSpPr txBox="1"/>
                <p:nvPr/>
              </p:nvSpPr>
              <p:spPr>
                <a:xfrm>
                  <a:off x="2667000" y="650557"/>
                  <a:ext cx="1095172"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Scribe</a:t>
                  </a:r>
                  <a:br>
                    <a:rPr kumimoji="0" lang="en-US" sz="1300" b="0" i="0" u="none" strike="noStrike" kern="0" cap="none" spc="0" normalizeH="0" baseline="0" noProof="0" dirty="0">
                      <a:ln>
                        <a:noFill/>
                      </a:ln>
                      <a:solidFill>
                        <a:schemeClr val="bg1"/>
                      </a:solidFill>
                      <a:effectLst/>
                      <a:uLnTx/>
                      <a:uFillTx/>
                      <a:latin typeface="Gill Sans"/>
                      <a:cs typeface="Arial" pitchFamily="34" charset="0"/>
                    </a:rPr>
                  </a:br>
                  <a:r>
                    <a:rPr kumimoji="0" lang="en-US" sz="1300" b="0" i="0" u="none" strike="noStrike" kern="0" cap="none" spc="0" normalizeH="0" baseline="0" noProof="0" dirty="0">
                      <a:ln>
                        <a:noFill/>
                      </a:ln>
                      <a:solidFill>
                        <a:schemeClr val="bg1"/>
                      </a:solidFill>
                      <a:effectLst/>
                      <a:uLnTx/>
                      <a:uFillTx/>
                      <a:latin typeface="Gill Sans"/>
                      <a:cs typeface="Arial" pitchFamily="34" charset="0"/>
                    </a:rPr>
                    <a:t>Aggregators</a:t>
                  </a:r>
                </a:p>
              </p:txBody>
            </p:sp>
          </p:grpSp>
        </p:grpSp>
      </p:grpSp>
      <p:cxnSp>
        <p:nvCxnSpPr>
          <p:cNvPr id="135" name="Straight Arrow Connector 134"/>
          <p:cNvCxnSpPr/>
          <p:nvPr/>
        </p:nvCxnSpPr>
        <p:spPr>
          <a:xfrm flipH="1" flipV="1">
            <a:off x="7162800" y="3505200"/>
            <a:ext cx="457200" cy="1371600"/>
          </a:xfrm>
          <a:prstGeom prst="straightConnector1">
            <a:avLst/>
          </a:prstGeom>
          <a:noFill/>
          <a:ln w="38100" cap="flat" cmpd="sng" algn="ctr">
            <a:solidFill>
              <a:sysClr val="windowText" lastClr="000000">
                <a:shade val="95000"/>
                <a:satMod val="105000"/>
              </a:sysClr>
            </a:solidFill>
            <a:prstDash val="solid"/>
            <a:tailEnd type="arrow"/>
          </a:ln>
          <a:effectLst/>
        </p:spPr>
      </p:cxnSp>
      <p:sp>
        <p:nvSpPr>
          <p:cNvPr id="8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Importing Log Data</a:t>
            </a:r>
          </a:p>
        </p:txBody>
      </p:sp>
      <p:sp>
        <p:nvSpPr>
          <p:cNvPr id="3" name="Slide Number Placeholder 2">
            <a:extLst>
              <a:ext uri="{FF2B5EF4-FFF2-40B4-BE49-F238E27FC236}">
                <a16:creationId xmlns:a16="http://schemas.microsoft.com/office/drawing/2014/main" id="{ACA01D0E-0D6F-4FDE-8F71-0A091F14CF65}"/>
              </a:ext>
            </a:extLst>
          </p:cNvPr>
          <p:cNvSpPr>
            <a:spLocks noGrp="1"/>
          </p:cNvSpPr>
          <p:nvPr>
            <p:ph type="sldNum" sz="quarter" idx="4"/>
          </p:nvPr>
        </p:nvSpPr>
        <p:spPr/>
        <p:txBody>
          <a:bodyPr/>
          <a:lstStyle/>
          <a:p>
            <a:fld id="{019B477D-1CC2-40BF-9D66-7293E2A0052B}" type="slidenum">
              <a:rPr lang="en-CA" smtClean="0"/>
              <a:pPr/>
              <a:t>48</a:t>
            </a:fld>
            <a:endParaRPr lang="en-CA" dirty="0"/>
          </a:p>
        </p:txBody>
      </p:sp>
    </p:spTree>
    <p:extLst>
      <p:ext uri="{BB962C8B-B14F-4D97-AF65-F5344CB8AC3E}">
        <p14:creationId xmlns:p14="http://schemas.microsoft.com/office/powerpoint/2010/main" val="7958994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_computer_evoulution_and_man_pictur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2108200"/>
            <a:ext cx="7175500" cy="2235200"/>
          </a:xfrm>
          <a:prstGeom prst="rect">
            <a:avLst/>
          </a:prstGeom>
        </p:spPr>
      </p:pic>
      <p:sp>
        <p:nvSpPr>
          <p:cNvPr id="5" name="Title 1"/>
          <p:cNvSpPr txBox="1">
            <a:spLocks/>
          </p:cNvSpPr>
          <p:nvPr/>
        </p:nvSpPr>
        <p:spPr>
          <a:xfrm>
            <a:off x="0" y="4495800"/>
            <a:ext cx="9144000" cy="685800"/>
          </a:xfrm>
          <a:prstGeom prst="rect">
            <a:avLst/>
          </a:prstGeom>
        </p:spPr>
        <p:txBody>
          <a:bodyPr/>
          <a:lstStyle/>
          <a:p>
            <a:pPr lvl="0" algn="ctr">
              <a:defRPr/>
            </a:pPr>
            <a:r>
              <a:rPr lang="en-US" sz="3600" b="0" kern="0">
                <a:solidFill>
                  <a:srgbClr val="000000"/>
                </a:solidFill>
                <a:latin typeface="Gill Sans"/>
                <a:cs typeface="Gill Sans"/>
              </a:rPr>
              <a:t>What’s Next?</a:t>
            </a:r>
            <a:endParaRPr lang="en-US" sz="3600" b="0" kern="0" dirty="0">
              <a:solidFill>
                <a:srgbClr val="000000"/>
              </a:solidFill>
              <a:latin typeface="Gill Sans"/>
              <a:cs typeface="Gill Sans"/>
            </a:endParaRPr>
          </a:p>
        </p:txBody>
      </p:sp>
      <p:sp>
        <p:nvSpPr>
          <p:cNvPr id="7" name="TextBox 6"/>
          <p:cNvSpPr txBox="1"/>
          <p:nvPr/>
        </p:nvSpPr>
        <p:spPr>
          <a:xfrm>
            <a:off x="0" y="51009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Two developing trends</a:t>
            </a:r>
            <a:r>
              <a:rPr lang="mr-IN" sz="2400" b="0" kern="0" dirty="0">
                <a:solidFill>
                  <a:srgbClr val="000000"/>
                </a:solidFill>
                <a:latin typeface="Gill Sans"/>
                <a:cs typeface="Gill Sans"/>
              </a:rPr>
              <a:t>…</a:t>
            </a:r>
            <a:endParaRPr lang="en-US" sz="2400" b="0" kern="0" dirty="0">
              <a:solidFill>
                <a:srgbClr val="000000"/>
              </a:solidFill>
              <a:latin typeface="Gill Sans"/>
              <a:cs typeface="Gill Sans"/>
            </a:endParaRPr>
          </a:p>
        </p:txBody>
      </p:sp>
      <p:sp>
        <p:nvSpPr>
          <p:cNvPr id="4" name="Slide Number Placeholder 3">
            <a:extLst>
              <a:ext uri="{FF2B5EF4-FFF2-40B4-BE49-F238E27FC236}">
                <a16:creationId xmlns:a16="http://schemas.microsoft.com/office/drawing/2014/main" id="{46238F79-9901-41B1-9A84-F122FD7EEA1D}"/>
              </a:ext>
            </a:extLst>
          </p:cNvPr>
          <p:cNvSpPr>
            <a:spLocks noGrp="1"/>
          </p:cNvSpPr>
          <p:nvPr>
            <p:ph type="sldNum" sz="quarter" idx="4"/>
          </p:nvPr>
        </p:nvSpPr>
        <p:spPr/>
        <p:txBody>
          <a:bodyPr/>
          <a:lstStyle/>
          <a:p>
            <a:fld id="{019B477D-1CC2-40BF-9D66-7293E2A0052B}" type="slidenum">
              <a:rPr lang="en-CA" smtClean="0"/>
              <a:pPr/>
              <a:t>49</a:t>
            </a:fld>
            <a:endParaRPr lang="en-CA" dirty="0"/>
          </a:p>
        </p:txBody>
      </p:sp>
    </p:spTree>
    <p:extLst>
      <p:ext uri="{BB962C8B-B14F-4D97-AF65-F5344CB8AC3E}">
        <p14:creationId xmlns:p14="http://schemas.microsoft.com/office/powerpoint/2010/main" val="13980488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3" name="Slide Number Placeholder 2">
            <a:extLst>
              <a:ext uri="{FF2B5EF4-FFF2-40B4-BE49-F238E27FC236}">
                <a16:creationId xmlns:a16="http://schemas.microsoft.com/office/drawing/2014/main" id="{053D8C4A-0276-4105-85E1-2C683B9825BC}"/>
              </a:ext>
            </a:extLst>
          </p:cNvPr>
          <p:cNvSpPr>
            <a:spLocks noGrp="1"/>
          </p:cNvSpPr>
          <p:nvPr>
            <p:ph type="sldNum" sz="quarter" idx="4"/>
          </p:nvPr>
        </p:nvSpPr>
        <p:spPr/>
        <p:txBody>
          <a:bodyPr/>
          <a:lstStyle/>
          <a:p>
            <a:fld id="{019B477D-1CC2-40BF-9D66-7293E2A0052B}" type="slidenum">
              <a:rPr lang="en-CA" smtClean="0"/>
              <a:pPr/>
              <a:t>5</a:t>
            </a:fld>
            <a:endParaRPr lang="en-CA" dirty="0"/>
          </a:p>
        </p:txBody>
      </p:sp>
    </p:spTree>
    <p:extLst>
      <p:ext uri="{BB962C8B-B14F-4D97-AF65-F5344CB8AC3E}">
        <p14:creationId xmlns:p14="http://schemas.microsoft.com/office/powerpoint/2010/main" val="15799137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281535"/>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8" name="Rectangle 7"/>
          <p:cNvSpPr/>
          <p:nvPr/>
        </p:nvSpPr>
        <p:spPr bwMode="auto">
          <a:xfrm>
            <a:off x="3543300" y="31242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3653135"/>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4" name="Slide Number Placeholder 3">
            <a:extLst>
              <a:ext uri="{FF2B5EF4-FFF2-40B4-BE49-F238E27FC236}">
                <a16:creationId xmlns:a16="http://schemas.microsoft.com/office/drawing/2014/main" id="{5F6DC76E-10C4-4C31-99F4-04EE85D404FC}"/>
              </a:ext>
            </a:extLst>
          </p:cNvPr>
          <p:cNvSpPr>
            <a:spLocks noGrp="1"/>
          </p:cNvSpPr>
          <p:nvPr>
            <p:ph type="sldNum" sz="quarter" idx="4"/>
          </p:nvPr>
        </p:nvSpPr>
        <p:spPr/>
        <p:txBody>
          <a:bodyPr/>
          <a:lstStyle/>
          <a:p>
            <a:fld id="{019B477D-1CC2-40BF-9D66-7293E2A0052B}" type="slidenum">
              <a:rPr lang="en-CA" smtClean="0"/>
              <a:pPr/>
              <a:t>50</a:t>
            </a:fld>
            <a:endParaRPr lang="en-CA" dirty="0"/>
          </a:p>
        </p:txBody>
      </p:sp>
    </p:spTree>
    <p:extLst>
      <p:ext uri="{BB962C8B-B14F-4D97-AF65-F5344CB8AC3E}">
        <p14:creationId xmlns:p14="http://schemas.microsoft.com/office/powerpoint/2010/main" val="209864750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own Arrow 36"/>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8" name="Down Arrow 37"/>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17" name="Rectangle 16"/>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3" name="Rectangle 22"/>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4" name="TextBox 23"/>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25" name="Rectangle 24"/>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6" name="Rectangle 25"/>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7" name="TextBox 26"/>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grpSp>
        <p:nvGrpSpPr>
          <p:cNvPr id="28" name="Group 27"/>
          <p:cNvGrpSpPr/>
          <p:nvPr/>
        </p:nvGrpSpPr>
        <p:grpSpPr>
          <a:xfrm>
            <a:off x="5715000" y="1838126"/>
            <a:ext cx="2057400" cy="1133674"/>
            <a:chOff x="3543300" y="1838126"/>
            <a:chExt cx="2057400" cy="1133674"/>
          </a:xfrm>
        </p:grpSpPr>
        <p:sp>
          <p:nvSpPr>
            <p:cNvPr id="29" name="Can 2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0" name="TextBox 2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31" name="Group 30"/>
          <p:cNvGrpSpPr/>
          <p:nvPr/>
        </p:nvGrpSpPr>
        <p:grpSpPr>
          <a:xfrm>
            <a:off x="1333500" y="1838126"/>
            <a:ext cx="2057400" cy="1133674"/>
            <a:chOff x="3543300" y="1838126"/>
            <a:chExt cx="2057400" cy="1133674"/>
          </a:xfrm>
        </p:grpSpPr>
        <p:sp>
          <p:nvSpPr>
            <p:cNvPr id="32" name="Can 3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3" name="TextBox 32"/>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 name="Slide Number Placeholder 2">
            <a:extLst>
              <a:ext uri="{FF2B5EF4-FFF2-40B4-BE49-F238E27FC236}">
                <a16:creationId xmlns:a16="http://schemas.microsoft.com/office/drawing/2014/main" id="{93D366BB-43C9-46DE-99B7-6FD4B1EF1CC7}"/>
              </a:ext>
            </a:extLst>
          </p:cNvPr>
          <p:cNvSpPr>
            <a:spLocks noGrp="1"/>
          </p:cNvSpPr>
          <p:nvPr>
            <p:ph type="sldNum" sz="quarter" idx="4"/>
          </p:nvPr>
        </p:nvSpPr>
        <p:spPr/>
        <p:txBody>
          <a:bodyPr/>
          <a:lstStyle/>
          <a:p>
            <a:fld id="{019B477D-1CC2-40BF-9D66-7293E2A0052B}" type="slidenum">
              <a:rPr lang="en-CA" smtClean="0"/>
              <a:pPr/>
              <a:t>51</a:t>
            </a:fld>
            <a:endParaRPr lang="en-CA" dirty="0"/>
          </a:p>
        </p:txBody>
      </p:sp>
    </p:spTree>
    <p:extLst>
      <p:ext uri="{BB962C8B-B14F-4D97-AF65-F5344CB8AC3E}">
        <p14:creationId xmlns:p14="http://schemas.microsoft.com/office/powerpoint/2010/main" val="61896702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2" name="Oval Callout 31"/>
          <p:cNvSpPr/>
          <p:nvPr/>
        </p:nvSpPr>
        <p:spPr bwMode="auto">
          <a:xfrm>
            <a:off x="701539" y="5505043"/>
            <a:ext cx="2651261" cy="1066800"/>
          </a:xfrm>
          <a:prstGeom prst="wedgeEllipseCallout">
            <a:avLst>
              <a:gd name="adj1" fmla="val 52465"/>
              <a:gd name="adj2" fmla="val 4586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charset="0"/>
                <a:ea typeface="Gill Sans" charset="0"/>
                <a:cs typeface="Gill Sans" charset="0"/>
              </a:rPr>
              <a:t>My data is a </a:t>
            </a:r>
          </a:p>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charset="0"/>
                <a:ea typeface="Gill Sans" charset="0"/>
                <a:cs typeface="Gill Sans" charset="0"/>
              </a:rPr>
              <a:t>day old</a:t>
            </a:r>
            <a:r>
              <a:rPr lang="mr-IN" sz="2000" b="0" dirty="0">
                <a:solidFill>
                  <a:schemeClr val="bg1"/>
                </a:solidFill>
                <a:latin typeface="Gill Sans" charset="0"/>
                <a:ea typeface="Gill Sans" charset="0"/>
                <a:cs typeface="Gill Sans" charset="0"/>
              </a:rPr>
              <a:t>…</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sp>
        <p:nvSpPr>
          <p:cNvPr id="33" name="Oval Callout 32"/>
          <p:cNvSpPr/>
          <p:nvPr/>
        </p:nvSpPr>
        <p:spPr bwMode="auto">
          <a:xfrm>
            <a:off x="5699261" y="5719465"/>
            <a:ext cx="2133600" cy="1066800"/>
          </a:xfrm>
          <a:prstGeom prst="wedgeEllipseCallout">
            <a:avLst>
              <a:gd name="adj1" fmla="val -67036"/>
              <a:gd name="adj2" fmla="val 2412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charset="0"/>
                <a:ea typeface="Gill Sans" charset="0"/>
                <a:cs typeface="Gill Sans" charset="0"/>
              </a:rPr>
              <a:t>I refuse </a:t>
            </a:r>
            <a:r>
              <a:rPr lang="en-US" sz="2000" b="0">
                <a:solidFill>
                  <a:schemeClr val="bg1"/>
                </a:solidFill>
                <a:latin typeface="Gill Sans" charset="0"/>
                <a:ea typeface="Gill Sans" charset="0"/>
                <a:cs typeface="Gill Sans" charset="0"/>
              </a:rPr>
              <a:t>to accept that!</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sp>
        <p:nvSpPr>
          <p:cNvPr id="5" name="Slide Number Placeholder 4">
            <a:extLst>
              <a:ext uri="{FF2B5EF4-FFF2-40B4-BE49-F238E27FC236}">
                <a16:creationId xmlns:a16="http://schemas.microsoft.com/office/drawing/2014/main" id="{BBD94AA3-CCDE-435E-8084-42093325FE93}"/>
              </a:ext>
            </a:extLst>
          </p:cNvPr>
          <p:cNvSpPr>
            <a:spLocks noGrp="1"/>
          </p:cNvSpPr>
          <p:nvPr>
            <p:ph type="sldNum" sz="quarter" idx="4"/>
          </p:nvPr>
        </p:nvSpPr>
        <p:spPr/>
        <p:txBody>
          <a:bodyPr/>
          <a:lstStyle/>
          <a:p>
            <a:fld id="{019B477D-1CC2-40BF-9D66-7293E2A0052B}" type="slidenum">
              <a:rPr lang="en-CA" smtClean="0"/>
              <a:pPr/>
              <a:t>52</a:t>
            </a:fld>
            <a:endParaRPr lang="en-CA" dirty="0"/>
          </a:p>
        </p:txBody>
      </p:sp>
    </p:spTree>
    <p:extLst>
      <p:ext uri="{BB962C8B-B14F-4D97-AF65-F5344CB8AC3E}">
        <p14:creationId xmlns:p14="http://schemas.microsoft.com/office/powerpoint/2010/main" val="567952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124200" y="2895600"/>
            <a:ext cx="3200399" cy="461665"/>
          </a:xfrm>
          <a:prstGeom prst="rect">
            <a:avLst/>
          </a:prstGeom>
          <a:noFill/>
        </p:spPr>
        <p:txBody>
          <a:bodyPr wrap="square" rtlCol="0">
            <a:spAutoFit/>
          </a:bodyPr>
          <a:lstStyle/>
          <a:p>
            <a:pPr algn="ctr"/>
            <a:r>
              <a:rPr lang="en-US" sz="2400" b="0">
                <a:solidFill>
                  <a:schemeClr val="bg2"/>
                </a:solidFill>
                <a:latin typeface="Gill Sans"/>
                <a:cs typeface="Gill Sans"/>
              </a:rPr>
              <a:t>ETL</a:t>
            </a:r>
            <a:endParaRPr lang="en-US" sz="1800" b="0" dirty="0">
              <a:solidFill>
                <a:schemeClr val="bg2"/>
              </a:solidFill>
              <a:latin typeface="Gill Sans"/>
              <a:cs typeface="Gill Sans"/>
            </a:endParaRPr>
          </a:p>
        </p:txBody>
      </p:sp>
      <p:grpSp>
        <p:nvGrpSpPr>
          <p:cNvPr id="10" name="Group 9"/>
          <p:cNvGrpSpPr/>
          <p:nvPr/>
        </p:nvGrpSpPr>
        <p:grpSpPr>
          <a:xfrm>
            <a:off x="6019800" y="2895600"/>
            <a:ext cx="2057400" cy="1133674"/>
            <a:chOff x="3543300" y="1838126"/>
            <a:chExt cx="2057400" cy="1133674"/>
          </a:xfrm>
        </p:grpSpPr>
        <p:sp>
          <p:nvSpPr>
            <p:cNvPr id="11" name="Can 10"/>
            <p:cNvSpPr/>
            <p:nvPr/>
          </p:nvSpPr>
          <p:spPr bwMode="auto">
            <a:xfrm>
              <a:off x="3543300" y="1838126"/>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2" name="TextBox 11"/>
            <p:cNvSpPr txBox="1"/>
            <p:nvPr/>
          </p:nvSpPr>
          <p:spPr>
            <a:xfrm>
              <a:off x="3543300" y="2278571"/>
              <a:ext cx="2057400" cy="461665"/>
            </a:xfrm>
            <a:prstGeom prst="rect">
              <a:avLst/>
            </a:prstGeom>
            <a:noFill/>
          </p:spPr>
          <p:txBody>
            <a:bodyPr wrap="square" rtlCol="0">
              <a:spAutoFit/>
            </a:bodyPr>
            <a:lstStyle/>
            <a:p>
              <a:pPr algn="ctr"/>
              <a:r>
                <a:rPr lang="en-US" sz="2400" b="0" dirty="0">
                  <a:solidFill>
                    <a:schemeClr val="bg2"/>
                  </a:solidFill>
                  <a:latin typeface="Gill Sans"/>
                  <a:cs typeface="Gill Sans"/>
                </a:rPr>
                <a:t>OLAP</a:t>
              </a:r>
              <a:endParaRPr lang="en-US" sz="1800" b="0" dirty="0">
                <a:solidFill>
                  <a:schemeClr val="bg2"/>
                </a:solidFill>
                <a:latin typeface="Gill Sans"/>
                <a:cs typeface="Gill Sans"/>
              </a:endParaRPr>
            </a:p>
          </p:txBody>
        </p:sp>
      </p:grpSp>
      <p:grpSp>
        <p:nvGrpSpPr>
          <p:cNvPr id="13" name="Group 12"/>
          <p:cNvGrpSpPr/>
          <p:nvPr/>
        </p:nvGrpSpPr>
        <p:grpSpPr>
          <a:xfrm>
            <a:off x="1295400" y="2895600"/>
            <a:ext cx="2057400" cy="1133674"/>
            <a:chOff x="3543300" y="1838126"/>
            <a:chExt cx="2057400" cy="1133674"/>
          </a:xfrm>
        </p:grpSpPr>
        <p:sp>
          <p:nvSpPr>
            <p:cNvPr id="14" name="Can 13"/>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3543300" y="2278571"/>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16" name="TextBox 15"/>
          <p:cNvSpPr txBox="1"/>
          <p:nvPr/>
        </p:nvSpPr>
        <p:spPr>
          <a:xfrm>
            <a:off x="609600" y="4114800"/>
            <a:ext cx="8001000" cy="461665"/>
          </a:xfrm>
          <a:prstGeom prst="rect">
            <a:avLst/>
          </a:prstGeom>
          <a:noFill/>
        </p:spPr>
        <p:txBody>
          <a:bodyPr wrap="square" rtlCol="0">
            <a:spAutoFit/>
          </a:bodyPr>
          <a:lstStyle/>
          <a:p>
            <a:pPr algn="ctr"/>
            <a:r>
              <a:rPr lang="en-US" sz="2400" b="0" dirty="0">
                <a:solidFill>
                  <a:srgbClr val="FF0000"/>
                </a:solidFill>
                <a:latin typeface="Gill Sans"/>
                <a:cs typeface="Gill Sans"/>
              </a:rPr>
              <a:t>What if you didn’t have to do this?</a:t>
            </a:r>
            <a:endParaRPr lang="en-US" sz="1400" b="0" dirty="0">
              <a:solidFill>
                <a:srgbClr val="FF0000"/>
              </a:solidFill>
              <a:latin typeface="Gill Sans"/>
              <a:cs typeface="Gill Sans"/>
            </a:endParaRPr>
          </a:p>
        </p:txBody>
      </p:sp>
      <p:sp>
        <p:nvSpPr>
          <p:cNvPr id="3" name="Slide Number Placeholder 2">
            <a:extLst>
              <a:ext uri="{FF2B5EF4-FFF2-40B4-BE49-F238E27FC236}">
                <a16:creationId xmlns:a16="http://schemas.microsoft.com/office/drawing/2014/main" id="{707E9A73-0F29-4B4B-AAB8-455D606DF69E}"/>
              </a:ext>
            </a:extLst>
          </p:cNvPr>
          <p:cNvSpPr>
            <a:spLocks noGrp="1"/>
          </p:cNvSpPr>
          <p:nvPr>
            <p:ph type="sldNum" sz="quarter" idx="4"/>
          </p:nvPr>
        </p:nvSpPr>
        <p:spPr/>
        <p:txBody>
          <a:bodyPr/>
          <a:lstStyle/>
          <a:p>
            <a:fld id="{019B477D-1CC2-40BF-9D66-7293E2A0052B}" type="slidenum">
              <a:rPr lang="en-CA" smtClean="0"/>
              <a:pPr/>
              <a:t>53</a:t>
            </a:fld>
            <a:endParaRPr lang="en-CA" dirty="0"/>
          </a:p>
        </p:txBody>
      </p:sp>
    </p:spTree>
    <p:extLst>
      <p:ext uri="{BB962C8B-B14F-4D97-AF65-F5344CB8AC3E}">
        <p14:creationId xmlns:p14="http://schemas.microsoft.com/office/powerpoint/2010/main" val="3569120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657600" y="2895600"/>
            <a:ext cx="2057400" cy="1133674"/>
            <a:chOff x="3543300" y="1838126"/>
            <a:chExt cx="2057400" cy="1133674"/>
          </a:xfrm>
        </p:grpSpPr>
        <p:sp>
          <p:nvSpPr>
            <p:cNvPr id="17" name="Can 16"/>
            <p:cNvSpPr/>
            <p:nvPr/>
          </p:nvSpPr>
          <p:spPr bwMode="auto">
            <a:xfrm>
              <a:off x="3543300" y="1838126"/>
              <a:ext cx="2057400" cy="1133674"/>
            </a:xfrm>
            <a:prstGeom prst="ca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8" name="TextBox 17"/>
            <p:cNvSpPr txBox="1"/>
            <p:nvPr/>
          </p:nvSpPr>
          <p:spPr>
            <a:xfrm>
              <a:off x="3543300" y="2278571"/>
              <a:ext cx="2057400" cy="461665"/>
            </a:xfrm>
            <a:prstGeom prst="rect">
              <a:avLst/>
            </a:prstGeom>
            <a:noFill/>
          </p:spPr>
          <p:txBody>
            <a:bodyPr wrap="square" rtlCol="0">
              <a:spAutoFit/>
            </a:bodyPr>
            <a:lstStyle/>
            <a:p>
              <a:pPr algn="ctr"/>
              <a:r>
                <a:rPr lang="en-US" sz="2400" b="0" dirty="0">
                  <a:solidFill>
                    <a:schemeClr val="bg2"/>
                  </a:solidFill>
                  <a:latin typeface="Gill Sans"/>
                  <a:cs typeface="Gill Sans"/>
                </a:rPr>
                <a:t>HTAP</a:t>
              </a:r>
              <a:endParaRPr lang="en-US" sz="1800" b="0" dirty="0">
                <a:solidFill>
                  <a:schemeClr val="bg2"/>
                </a:solidFill>
                <a:latin typeface="Gill Sans"/>
                <a:cs typeface="Gill Sans"/>
              </a:endParaRPr>
            </a:p>
          </p:txBody>
        </p:sp>
      </p:grpSp>
      <p:sp>
        <p:nvSpPr>
          <p:cNvPr id="19" name="TextBox 18"/>
          <p:cNvSpPr txBox="1"/>
          <p:nvPr/>
        </p:nvSpPr>
        <p:spPr>
          <a:xfrm>
            <a:off x="609600" y="4114800"/>
            <a:ext cx="8001000" cy="461665"/>
          </a:xfrm>
          <a:prstGeom prst="rect">
            <a:avLst/>
          </a:prstGeom>
          <a:noFill/>
        </p:spPr>
        <p:txBody>
          <a:bodyPr wrap="square" rtlCol="0">
            <a:spAutoFit/>
          </a:bodyPr>
          <a:lstStyle/>
          <a:p>
            <a:pPr algn="ctr"/>
            <a:r>
              <a:rPr lang="en-US" sz="2400" b="0" dirty="0">
                <a:solidFill>
                  <a:schemeClr val="bg2"/>
                </a:solidFill>
                <a:latin typeface="Gill Sans"/>
                <a:cs typeface="Gill Sans"/>
              </a:rPr>
              <a:t>Hybrid Transactional/Analytical Processing (HTAP)</a:t>
            </a:r>
            <a:endParaRPr lang="en-US" sz="1400" b="0" dirty="0">
              <a:solidFill>
                <a:schemeClr val="bg2"/>
              </a:solidFill>
              <a:latin typeface="Gill Sans"/>
              <a:cs typeface="Gill Sans"/>
            </a:endParaRPr>
          </a:p>
        </p:txBody>
      </p:sp>
      <p:sp>
        <p:nvSpPr>
          <p:cNvPr id="20" name="TextBox 19"/>
          <p:cNvSpPr txBox="1"/>
          <p:nvPr/>
        </p:nvSpPr>
        <p:spPr>
          <a:xfrm rot="21401495">
            <a:off x="2146220" y="4795031"/>
            <a:ext cx="5105400" cy="584776"/>
          </a:xfrm>
          <a:prstGeom prst="rect">
            <a:avLst/>
          </a:prstGeom>
          <a:noFill/>
        </p:spPr>
        <p:txBody>
          <a:bodyPr wrap="square" rtlCol="0">
            <a:spAutoFit/>
          </a:bodyPr>
          <a:lstStyle/>
          <a:p>
            <a:pPr algn="ctr"/>
            <a:r>
              <a:rPr lang="en-US" sz="3200" b="0" dirty="0">
                <a:solidFill>
                  <a:srgbClr val="FF0000"/>
                </a:solidFill>
                <a:latin typeface="Gill Sans"/>
                <a:cs typeface="Gill Sans"/>
              </a:rPr>
              <a:t>Coming back full circle?</a:t>
            </a:r>
          </a:p>
        </p:txBody>
      </p:sp>
      <p:sp>
        <p:nvSpPr>
          <p:cNvPr id="3" name="Slide Number Placeholder 2">
            <a:extLst>
              <a:ext uri="{FF2B5EF4-FFF2-40B4-BE49-F238E27FC236}">
                <a16:creationId xmlns:a16="http://schemas.microsoft.com/office/drawing/2014/main" id="{00C33F69-AE28-4098-95FD-F4FBB64F9E78}"/>
              </a:ext>
            </a:extLst>
          </p:cNvPr>
          <p:cNvSpPr>
            <a:spLocks noGrp="1"/>
          </p:cNvSpPr>
          <p:nvPr>
            <p:ph type="sldNum" sz="quarter" idx="4"/>
          </p:nvPr>
        </p:nvSpPr>
        <p:spPr/>
        <p:txBody>
          <a:bodyPr/>
          <a:lstStyle/>
          <a:p>
            <a:fld id="{019B477D-1CC2-40BF-9D66-7293E2A0052B}" type="slidenum">
              <a:rPr lang="en-CA" smtClean="0"/>
              <a:pPr/>
              <a:t>54</a:t>
            </a:fld>
            <a:endParaRPr lang="en-CA" dirty="0"/>
          </a:p>
        </p:txBody>
      </p:sp>
    </p:spTree>
    <p:extLst>
      <p:ext uri="{BB962C8B-B14F-4D97-AF65-F5344CB8AC3E}">
        <p14:creationId xmlns:p14="http://schemas.microsoft.com/office/powerpoint/2010/main" val="1987229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5" name="Slide Number Placeholder 4">
            <a:extLst>
              <a:ext uri="{FF2B5EF4-FFF2-40B4-BE49-F238E27FC236}">
                <a16:creationId xmlns:a16="http://schemas.microsoft.com/office/drawing/2014/main" id="{D88F9D18-A794-40EE-98F9-5D1E44489707}"/>
              </a:ext>
            </a:extLst>
          </p:cNvPr>
          <p:cNvSpPr>
            <a:spLocks noGrp="1"/>
          </p:cNvSpPr>
          <p:nvPr>
            <p:ph type="sldNum" sz="quarter" idx="4"/>
          </p:nvPr>
        </p:nvSpPr>
        <p:spPr/>
        <p:txBody>
          <a:bodyPr/>
          <a:lstStyle/>
          <a:p>
            <a:fld id="{019B477D-1CC2-40BF-9D66-7293E2A0052B}" type="slidenum">
              <a:rPr lang="en-CA" smtClean="0"/>
              <a:pPr/>
              <a:t>55</a:t>
            </a:fld>
            <a:endParaRPr lang="en-CA" dirty="0"/>
          </a:p>
        </p:txBody>
      </p:sp>
    </p:spTree>
    <p:extLst>
      <p:ext uri="{BB962C8B-B14F-4D97-AF65-F5344CB8AC3E}">
        <p14:creationId xmlns:p14="http://schemas.microsoft.com/office/powerpoint/2010/main" val="102671283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dirty="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HTAP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HTAP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HTAP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6072643"/>
            <a:ext cx="728870" cy="762000"/>
          </a:xfrm>
          <a:prstGeom prst="rect">
            <a:avLst/>
          </a:prstGeom>
        </p:spPr>
      </p:pic>
      <p:sp>
        <p:nvSpPr>
          <p:cNvPr id="36" name="Rectangle 35"/>
          <p:cNvSpPr/>
          <p:nvPr/>
        </p:nvSpPr>
        <p:spPr bwMode="auto">
          <a:xfrm>
            <a:off x="2827361" y="2341628"/>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Analytics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tools</a:t>
            </a:r>
          </a:p>
        </p:txBody>
      </p:sp>
      <p:sp>
        <p:nvSpPr>
          <p:cNvPr id="43" name="TextBox 42"/>
          <p:cNvSpPr txBox="1"/>
          <p:nvPr/>
        </p:nvSpPr>
        <p:spPr>
          <a:xfrm>
            <a:off x="2057400" y="3043535"/>
            <a:ext cx="2742631" cy="461665"/>
          </a:xfrm>
          <a:prstGeom prst="rect">
            <a:avLst/>
          </a:prstGeom>
          <a:noFill/>
        </p:spPr>
        <p:txBody>
          <a:bodyPr wrap="square" rtlCol="0">
            <a:spAutoFit/>
          </a:bodyPr>
          <a:lstStyle/>
          <a:p>
            <a:pPr algn="ctr"/>
            <a:r>
              <a:rPr lang="en-US" sz="2400" b="0">
                <a:solidFill>
                  <a:schemeClr val="bg2"/>
                </a:solidFill>
                <a:latin typeface="Gill Sans"/>
                <a:cs typeface="Gill Sans"/>
              </a:rPr>
              <a:t>data scientists</a:t>
            </a:r>
            <a:endParaRPr lang="en-US" sz="1800" b="0" dirty="0">
              <a:solidFill>
                <a:schemeClr val="bg2"/>
              </a:solidFill>
              <a:latin typeface="Gill Sans"/>
              <a:cs typeface="Gill Sans"/>
            </a:endParaRPr>
          </a:p>
        </p:txBody>
      </p:sp>
      <p:sp>
        <p:nvSpPr>
          <p:cNvPr id="44" name="Rectangle 43"/>
          <p:cNvSpPr/>
          <p:nvPr/>
        </p:nvSpPr>
        <p:spPr bwMode="auto">
          <a:xfrm>
            <a:off x="5113930" y="23622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Analytics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tools</a:t>
            </a:r>
          </a:p>
        </p:txBody>
      </p:sp>
      <p:sp>
        <p:nvSpPr>
          <p:cNvPr id="45" name="TextBox 44"/>
          <p:cNvSpPr txBox="1"/>
          <p:nvPr/>
        </p:nvSpPr>
        <p:spPr>
          <a:xfrm>
            <a:off x="4343969" y="3064107"/>
            <a:ext cx="2742631" cy="461665"/>
          </a:xfrm>
          <a:prstGeom prst="rect">
            <a:avLst/>
          </a:prstGeom>
          <a:noFill/>
        </p:spPr>
        <p:txBody>
          <a:bodyPr wrap="square" rtlCol="0">
            <a:spAutoFit/>
          </a:bodyPr>
          <a:lstStyle/>
          <a:p>
            <a:pPr algn="ctr"/>
            <a:r>
              <a:rPr lang="en-US" sz="2400" b="0">
                <a:solidFill>
                  <a:schemeClr val="bg2"/>
                </a:solidFill>
                <a:latin typeface="Gill Sans"/>
                <a:cs typeface="Gill Sans"/>
              </a:rPr>
              <a:t>data scientists</a:t>
            </a:r>
            <a:endParaRPr lang="en-US" sz="1800" b="0" dirty="0">
              <a:solidFill>
                <a:schemeClr val="bg2"/>
              </a:solidFill>
              <a:latin typeface="Gill Sans"/>
              <a:cs typeface="Gill Sans"/>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8126" y="2785669"/>
            <a:ext cx="728870" cy="762000"/>
          </a:xfrm>
          <a:prstGeom prst="rect">
            <a:avLst/>
          </a:prstGeom>
        </p:spPr>
      </p:pic>
      <p:sp>
        <p:nvSpPr>
          <p:cNvPr id="5" name="Slide Number Placeholder 4">
            <a:extLst>
              <a:ext uri="{FF2B5EF4-FFF2-40B4-BE49-F238E27FC236}">
                <a16:creationId xmlns:a16="http://schemas.microsoft.com/office/drawing/2014/main" id="{28A0365F-EBE5-4C30-A616-CC8F8AF2BD5B}"/>
              </a:ext>
            </a:extLst>
          </p:cNvPr>
          <p:cNvSpPr>
            <a:spLocks noGrp="1"/>
          </p:cNvSpPr>
          <p:nvPr>
            <p:ph type="sldNum" sz="quarter" idx="4"/>
          </p:nvPr>
        </p:nvSpPr>
        <p:spPr/>
        <p:txBody>
          <a:bodyPr/>
          <a:lstStyle/>
          <a:p>
            <a:fld id="{019B477D-1CC2-40BF-9D66-7293E2A0052B}" type="slidenum">
              <a:rPr lang="en-CA" smtClean="0"/>
              <a:pPr/>
              <a:t>56</a:t>
            </a:fld>
            <a:endParaRPr lang="en-CA" dirty="0"/>
          </a:p>
        </p:txBody>
      </p:sp>
    </p:spTree>
    <p:extLst>
      <p:ext uri="{BB962C8B-B14F-4D97-AF65-F5344CB8AC3E}">
        <p14:creationId xmlns:p14="http://schemas.microsoft.com/office/powerpoint/2010/main" val="1183447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3" grpId="0"/>
      <p:bldP spid="44" grpId="0" animBg="1"/>
      <p:bldP spid="4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loud 31"/>
          <p:cNvSpPr/>
          <p:nvPr/>
        </p:nvSpPr>
        <p:spPr bwMode="auto">
          <a:xfrm flipV="1">
            <a:off x="0" y="-2"/>
            <a:ext cx="9144000" cy="6858001"/>
          </a:xfrm>
          <a:prstGeom prst="clou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a:solidFill>
                  <a:schemeClr val="bg2"/>
                </a:solidFill>
                <a:latin typeface="Gill Sans"/>
                <a:cs typeface="Gill Sans"/>
              </a:rPr>
              <a:t>data scientists</a:t>
            </a:r>
            <a:endParaRPr lang="en-US" sz="1800" b="0" dirty="0">
              <a:solidFill>
                <a:schemeClr val="bg2"/>
              </a:solidFill>
              <a:latin typeface="Gill Sans"/>
              <a:cs typeface="Gill Sans"/>
            </a:endParaRPr>
          </a:p>
        </p:txBody>
      </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36" name="TextBox 35"/>
          <p:cNvSpPr txBox="1"/>
          <p:nvPr/>
        </p:nvSpPr>
        <p:spPr>
          <a:xfrm>
            <a:off x="152400" y="3124200"/>
            <a:ext cx="2590800" cy="1077218"/>
          </a:xfrm>
          <a:prstGeom prst="rect">
            <a:avLst/>
          </a:prstGeom>
          <a:noFill/>
        </p:spPr>
        <p:txBody>
          <a:bodyPr wrap="square" rtlCol="0">
            <a:spAutoFit/>
          </a:bodyPr>
          <a:lstStyle/>
          <a:p>
            <a:r>
              <a:rPr lang="en-US" sz="3200" b="0" dirty="0">
                <a:solidFill>
                  <a:schemeClr val="bg2"/>
                </a:solidFill>
                <a:latin typeface="Gill Sans"/>
                <a:cs typeface="Gill Sans"/>
              </a:rPr>
              <a:t>Everything </a:t>
            </a:r>
          </a:p>
          <a:p>
            <a:r>
              <a:rPr lang="en-US" sz="3200" b="0" dirty="0">
                <a:solidFill>
                  <a:schemeClr val="bg2"/>
                </a:solidFill>
                <a:latin typeface="Gill Sans"/>
                <a:cs typeface="Gill Sans"/>
              </a:rPr>
              <a:t>In the cloud!</a:t>
            </a:r>
            <a:endParaRPr lang="en-US" sz="1800" b="0" dirty="0">
              <a:solidFill>
                <a:schemeClr val="bg2"/>
              </a:solidFill>
              <a:latin typeface="Gill Sans"/>
              <a:cs typeface="Gill Sans"/>
            </a:endParaRPr>
          </a:p>
        </p:txBody>
      </p:sp>
      <p:sp>
        <p:nvSpPr>
          <p:cNvPr id="43" name="TextBox 42"/>
          <p:cNvSpPr txBox="1"/>
          <p:nvPr/>
        </p:nvSpPr>
        <p:spPr>
          <a:xfrm>
            <a:off x="4648200" y="863024"/>
            <a:ext cx="4433120" cy="584776"/>
          </a:xfrm>
          <a:prstGeom prst="rect">
            <a:avLst/>
          </a:prstGeom>
          <a:noFill/>
        </p:spPr>
        <p:txBody>
          <a:bodyPr wrap="square" rtlCol="0">
            <a:spAutoFit/>
          </a:bodyPr>
          <a:lstStyle/>
          <a:p>
            <a:pPr algn="ctr"/>
            <a:r>
              <a:rPr lang="en-US" sz="3200" b="0" dirty="0">
                <a:solidFill>
                  <a:srgbClr val="FF0000"/>
                </a:solidFill>
                <a:latin typeface="Gill Sans"/>
                <a:cs typeface="Gill Sans"/>
              </a:rPr>
              <a:t>IaaS / Load balance </a:t>
            </a:r>
            <a:r>
              <a:rPr lang="en-US" sz="3200" b="0" dirty="0" err="1">
                <a:solidFill>
                  <a:srgbClr val="FF0000"/>
                </a:solidFill>
                <a:latin typeface="Gill Sans"/>
                <a:cs typeface="Gill Sans"/>
              </a:rPr>
              <a:t>aaS</a:t>
            </a:r>
            <a:endParaRPr lang="en-US" sz="3200" b="0" dirty="0">
              <a:solidFill>
                <a:srgbClr val="FF0000"/>
              </a:solidFill>
              <a:latin typeface="Gill Sans"/>
              <a:cs typeface="Gill Sans"/>
            </a:endParaRPr>
          </a:p>
        </p:txBody>
      </p:sp>
      <p:grpSp>
        <p:nvGrpSpPr>
          <p:cNvPr id="44" name="Group 43"/>
          <p:cNvGrpSpPr/>
          <p:nvPr/>
        </p:nvGrpSpPr>
        <p:grpSpPr>
          <a:xfrm>
            <a:off x="3543300" y="1838126"/>
            <a:ext cx="2057400" cy="1133674"/>
            <a:chOff x="3543300" y="1838126"/>
            <a:chExt cx="2057400" cy="1133674"/>
          </a:xfrm>
        </p:grpSpPr>
        <p:sp>
          <p:nvSpPr>
            <p:cNvPr id="45" name="Can 44"/>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6" name="TextBox 45"/>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7" name="Group 46"/>
          <p:cNvGrpSpPr/>
          <p:nvPr/>
        </p:nvGrpSpPr>
        <p:grpSpPr>
          <a:xfrm>
            <a:off x="5715000" y="1838126"/>
            <a:ext cx="2057400" cy="1133674"/>
            <a:chOff x="3543300" y="1838126"/>
            <a:chExt cx="2057400" cy="1133674"/>
          </a:xfrm>
        </p:grpSpPr>
        <p:sp>
          <p:nvSpPr>
            <p:cNvPr id="48" name="Can 4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9" name="TextBox 4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50" name="Group 49"/>
          <p:cNvGrpSpPr/>
          <p:nvPr/>
        </p:nvGrpSpPr>
        <p:grpSpPr>
          <a:xfrm>
            <a:off x="1333500" y="1838126"/>
            <a:ext cx="2057400" cy="1133674"/>
            <a:chOff x="3543300" y="1838126"/>
            <a:chExt cx="2057400" cy="1133674"/>
          </a:xfrm>
        </p:grpSpPr>
        <p:sp>
          <p:nvSpPr>
            <p:cNvPr id="51" name="Can 5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2" name="TextBox 5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53" name="TextBox 52"/>
          <p:cNvSpPr txBox="1"/>
          <p:nvPr/>
        </p:nvSpPr>
        <p:spPr>
          <a:xfrm>
            <a:off x="4443896" y="1663124"/>
            <a:ext cx="4433120" cy="584776"/>
          </a:xfrm>
          <a:prstGeom prst="rect">
            <a:avLst/>
          </a:prstGeom>
          <a:noFill/>
        </p:spPr>
        <p:txBody>
          <a:bodyPr wrap="square" rtlCol="0">
            <a:spAutoFit/>
          </a:bodyPr>
          <a:lstStyle/>
          <a:p>
            <a:pPr algn="ctr"/>
            <a:r>
              <a:rPr lang="en-US" sz="3200" b="0" dirty="0" err="1">
                <a:solidFill>
                  <a:srgbClr val="FF0000"/>
                </a:solidFill>
                <a:latin typeface="Gill Sans"/>
                <a:cs typeface="Gill Sans"/>
              </a:rPr>
              <a:t>DBaaS</a:t>
            </a:r>
            <a:r>
              <a:rPr lang="en-US" sz="3200" b="0" dirty="0">
                <a:solidFill>
                  <a:srgbClr val="FF0000"/>
                </a:solidFill>
                <a:latin typeface="Gill Sans"/>
                <a:cs typeface="Gill Sans"/>
              </a:rPr>
              <a:t> </a:t>
            </a:r>
            <a:r>
              <a:rPr lang="en-US" sz="2400" b="0" dirty="0">
                <a:solidFill>
                  <a:srgbClr val="FF0000"/>
                </a:solidFill>
                <a:latin typeface="Gill Sans"/>
                <a:cs typeface="Gill Sans"/>
              </a:rPr>
              <a:t>(e.g., RDS)</a:t>
            </a:r>
          </a:p>
        </p:txBody>
      </p:sp>
      <p:sp>
        <p:nvSpPr>
          <p:cNvPr id="54" name="TextBox 53"/>
          <p:cNvSpPr txBox="1"/>
          <p:nvPr/>
        </p:nvSpPr>
        <p:spPr>
          <a:xfrm>
            <a:off x="5105399" y="4218351"/>
            <a:ext cx="3733801" cy="584776"/>
          </a:xfrm>
          <a:prstGeom prst="rect">
            <a:avLst/>
          </a:prstGeom>
          <a:noFill/>
        </p:spPr>
        <p:txBody>
          <a:bodyPr wrap="square" rtlCol="0">
            <a:spAutoFit/>
          </a:bodyPr>
          <a:lstStyle/>
          <a:p>
            <a:pPr algn="ctr"/>
            <a:r>
              <a:rPr lang="en-US" sz="3200" b="0" dirty="0" err="1">
                <a:solidFill>
                  <a:srgbClr val="FF0000"/>
                </a:solidFill>
                <a:latin typeface="Gill Sans"/>
                <a:cs typeface="Gill Sans"/>
              </a:rPr>
              <a:t>DBaaS</a:t>
            </a:r>
            <a:r>
              <a:rPr lang="en-US" sz="3200" b="0" dirty="0">
                <a:solidFill>
                  <a:srgbClr val="FF0000"/>
                </a:solidFill>
                <a:latin typeface="Gill Sans"/>
                <a:cs typeface="Gill Sans"/>
              </a:rPr>
              <a:t> </a:t>
            </a:r>
            <a:r>
              <a:rPr lang="en-US" sz="2400" b="0" dirty="0">
                <a:solidFill>
                  <a:srgbClr val="FF0000"/>
                </a:solidFill>
                <a:latin typeface="Gill Sans"/>
                <a:cs typeface="Gill Sans"/>
              </a:rPr>
              <a:t>(e.g., RedShift)</a:t>
            </a:r>
          </a:p>
        </p:txBody>
      </p:sp>
      <p:sp>
        <p:nvSpPr>
          <p:cNvPr id="55" name="TextBox 54"/>
          <p:cNvSpPr txBox="1"/>
          <p:nvPr/>
        </p:nvSpPr>
        <p:spPr>
          <a:xfrm>
            <a:off x="3777865" y="4816098"/>
            <a:ext cx="832279" cy="584776"/>
          </a:xfrm>
          <a:prstGeom prst="rect">
            <a:avLst/>
          </a:prstGeom>
          <a:noFill/>
        </p:spPr>
        <p:txBody>
          <a:bodyPr wrap="square" rtlCol="0">
            <a:spAutoFit/>
          </a:bodyPr>
          <a:lstStyle/>
          <a:p>
            <a:pPr algn="ctr"/>
            <a:r>
              <a:rPr lang="en-US" sz="3200" b="0" dirty="0">
                <a:solidFill>
                  <a:srgbClr val="FF0000"/>
                </a:solidFill>
                <a:latin typeface="Gill Sans"/>
                <a:cs typeface="Gill Sans"/>
              </a:rPr>
              <a:t>S3</a:t>
            </a:r>
            <a:endParaRPr lang="en-US" sz="2400" b="0" dirty="0">
              <a:solidFill>
                <a:srgbClr val="FF0000"/>
              </a:solidFill>
              <a:latin typeface="Gill Sans"/>
              <a:cs typeface="Gill Sans"/>
            </a:endParaRPr>
          </a:p>
        </p:txBody>
      </p:sp>
      <p:sp>
        <p:nvSpPr>
          <p:cNvPr id="56" name="TextBox 55"/>
          <p:cNvSpPr txBox="1"/>
          <p:nvPr/>
        </p:nvSpPr>
        <p:spPr>
          <a:xfrm>
            <a:off x="5824377" y="5912369"/>
            <a:ext cx="3243423" cy="584775"/>
          </a:xfrm>
          <a:prstGeom prst="rect">
            <a:avLst/>
          </a:prstGeom>
          <a:noFill/>
        </p:spPr>
        <p:txBody>
          <a:bodyPr wrap="square" rtlCol="0">
            <a:spAutoFit/>
          </a:bodyPr>
          <a:lstStyle/>
          <a:p>
            <a:pPr algn="ctr"/>
            <a:r>
              <a:rPr lang="en-US" sz="3200" b="0" dirty="0">
                <a:solidFill>
                  <a:srgbClr val="FF0000"/>
                </a:solidFill>
                <a:latin typeface="Gill Sans"/>
                <a:cs typeface="Gill Sans"/>
              </a:rPr>
              <a:t>“</a:t>
            </a:r>
            <a:r>
              <a:rPr lang="en-US" sz="3200" b="0" dirty="0" err="1">
                <a:solidFill>
                  <a:srgbClr val="FF0000"/>
                </a:solidFill>
                <a:latin typeface="Gill Sans"/>
                <a:cs typeface="Gill Sans"/>
              </a:rPr>
              <a:t>Cloudified</a:t>
            </a:r>
            <a:r>
              <a:rPr lang="en-US" sz="3200" b="0" dirty="0">
                <a:solidFill>
                  <a:srgbClr val="FF0000"/>
                </a:solidFill>
                <a:latin typeface="Gill Sans"/>
                <a:cs typeface="Gill Sans"/>
              </a:rPr>
              <a:t>” tools</a:t>
            </a:r>
            <a:endParaRPr lang="en-US" sz="2400" b="0" dirty="0">
              <a:solidFill>
                <a:srgbClr val="FF0000"/>
              </a:solidFill>
              <a:latin typeface="Gill Sans"/>
              <a:cs typeface="Gill Sans"/>
            </a:endParaRPr>
          </a:p>
        </p:txBody>
      </p:sp>
      <p:sp>
        <p:nvSpPr>
          <p:cNvPr id="57" name="TextBox 56"/>
          <p:cNvSpPr txBox="1"/>
          <p:nvPr/>
        </p:nvSpPr>
        <p:spPr>
          <a:xfrm>
            <a:off x="4152898" y="3200400"/>
            <a:ext cx="2933702" cy="584776"/>
          </a:xfrm>
          <a:prstGeom prst="rect">
            <a:avLst/>
          </a:prstGeom>
          <a:noFill/>
        </p:spPr>
        <p:txBody>
          <a:bodyPr wrap="square" rtlCol="0">
            <a:spAutoFit/>
          </a:bodyPr>
          <a:lstStyle/>
          <a:p>
            <a:pPr algn="ctr"/>
            <a:r>
              <a:rPr lang="en-US" sz="3200" b="0" dirty="0">
                <a:solidFill>
                  <a:srgbClr val="FF0000"/>
                </a:solidFill>
                <a:latin typeface="Gill Sans"/>
                <a:cs typeface="Gill Sans"/>
              </a:rPr>
              <a:t>ELT </a:t>
            </a:r>
            <a:r>
              <a:rPr lang="en-US" sz="3200" b="0" dirty="0" err="1">
                <a:solidFill>
                  <a:srgbClr val="FF0000"/>
                </a:solidFill>
                <a:latin typeface="Gill Sans"/>
                <a:cs typeface="Gill Sans"/>
              </a:rPr>
              <a:t>aaS</a:t>
            </a:r>
            <a:endParaRPr lang="en-US" sz="2400" b="0" dirty="0">
              <a:solidFill>
                <a:srgbClr val="FF0000"/>
              </a:solidFill>
              <a:latin typeface="Gill Sans"/>
              <a:cs typeface="Gill Sans"/>
            </a:endParaRPr>
          </a:p>
        </p:txBody>
      </p:sp>
      <p:sp>
        <p:nvSpPr>
          <p:cNvPr id="4" name="Slide Number Placeholder 3">
            <a:extLst>
              <a:ext uri="{FF2B5EF4-FFF2-40B4-BE49-F238E27FC236}">
                <a16:creationId xmlns:a16="http://schemas.microsoft.com/office/drawing/2014/main" id="{18C94FC7-331B-4965-AB37-1C515AD11015}"/>
              </a:ext>
            </a:extLst>
          </p:cNvPr>
          <p:cNvSpPr>
            <a:spLocks noGrp="1"/>
          </p:cNvSpPr>
          <p:nvPr>
            <p:ph type="sldNum" sz="quarter" idx="4"/>
          </p:nvPr>
        </p:nvSpPr>
        <p:spPr/>
        <p:txBody>
          <a:bodyPr/>
          <a:lstStyle/>
          <a:p>
            <a:fld id="{019B477D-1CC2-40BF-9D66-7293E2A0052B}" type="slidenum">
              <a:rPr lang="en-CA" smtClean="0"/>
              <a:pPr/>
              <a:t>57</a:t>
            </a:fld>
            <a:endParaRPr lang="en-CA" dirty="0"/>
          </a:p>
        </p:txBody>
      </p:sp>
    </p:spTree>
    <p:extLst>
      <p:ext uri="{BB962C8B-B14F-4D97-AF65-F5344CB8AC3E}">
        <p14:creationId xmlns:p14="http://schemas.microsoft.com/office/powerpoint/2010/main" val="366185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P spid="43" grpId="0"/>
      <p:bldP spid="53" grpId="0"/>
      <p:bldP spid="54"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0DFBFF-2578-4C7F-BC4F-8D86831BD339}"/>
              </a:ext>
            </a:extLst>
          </p:cNvPr>
          <p:cNvSpPr>
            <a:spLocks noGrp="1"/>
          </p:cNvSpPr>
          <p:nvPr>
            <p:ph type="sldNum" sz="quarter" idx="4"/>
          </p:nvPr>
        </p:nvSpPr>
        <p:spPr/>
        <p:txBody>
          <a:bodyPr/>
          <a:lstStyle/>
          <a:p>
            <a:fld id="{019B477D-1CC2-40BF-9D66-7293E2A0052B}" type="slidenum">
              <a:rPr lang="en-CA" smtClean="0"/>
              <a:pPr/>
              <a:t>6</a:t>
            </a:fld>
            <a:endParaRPr lang="en-CA" dirty="0"/>
          </a:p>
        </p:txBody>
      </p:sp>
      <p:sp>
        <p:nvSpPr>
          <p:cNvPr id="6" name="Title 1">
            <a:extLst>
              <a:ext uri="{FF2B5EF4-FFF2-40B4-BE49-F238E27FC236}">
                <a16:creationId xmlns:a16="http://schemas.microsoft.com/office/drawing/2014/main" id="{3C4D54BA-4EF7-4219-A14A-C046FCA5CBE1}"/>
              </a:ext>
            </a:extLst>
          </p:cNvPr>
          <p:cNvSpPr txBox="1">
            <a:spLocks/>
          </p:cNvSpPr>
          <p:nvPr/>
        </p:nvSpPr>
        <p:spPr>
          <a:xfrm>
            <a:off x="0" y="548640"/>
            <a:ext cx="9144000" cy="571969"/>
          </a:xfrm>
          <a:prstGeom prst="rect">
            <a:avLst/>
          </a:prstGeom>
        </p:spPr>
        <p:txBody>
          <a:bodyPr/>
          <a:lstStyle/>
          <a:p>
            <a:pPr lvl="0" algn="ctr">
              <a:defRPr/>
            </a:pPr>
            <a:r>
              <a:rPr lang="en-CA" sz="3200" b="0" dirty="0">
                <a:solidFill>
                  <a:schemeClr val="bg1"/>
                </a:solidFill>
              </a:rPr>
              <a:t>Edgar F. Codd</a:t>
            </a:r>
            <a:endParaRPr lang="en-US" sz="6000" b="0" kern="0" dirty="0">
              <a:solidFill>
                <a:schemeClr val="bg1"/>
              </a:solidFill>
              <a:latin typeface="Gill Sans"/>
              <a:cs typeface="Gill Sans"/>
            </a:endParaRPr>
          </a:p>
        </p:txBody>
      </p:sp>
      <p:pic>
        <p:nvPicPr>
          <p:cNvPr id="7" name="Picture 6" descr="Edgar_F_Codd.jpg">
            <a:extLst>
              <a:ext uri="{FF2B5EF4-FFF2-40B4-BE49-F238E27FC236}">
                <a16:creationId xmlns:a16="http://schemas.microsoft.com/office/drawing/2014/main" id="{9D35EA6E-C6BD-47DF-80DB-7646E3361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371600"/>
            <a:ext cx="3124200" cy="4441991"/>
          </a:xfrm>
          <a:prstGeom prst="rect">
            <a:avLst/>
          </a:prstGeom>
        </p:spPr>
      </p:pic>
      <p:sp>
        <p:nvSpPr>
          <p:cNvPr id="8" name="Title 1">
            <a:extLst>
              <a:ext uri="{FF2B5EF4-FFF2-40B4-BE49-F238E27FC236}">
                <a16:creationId xmlns:a16="http://schemas.microsoft.com/office/drawing/2014/main" id="{7271892C-42DA-4773-8583-97BCB156FDAA}"/>
              </a:ext>
            </a:extLst>
          </p:cNvPr>
          <p:cNvSpPr txBox="1">
            <a:spLocks/>
          </p:cNvSpPr>
          <p:nvPr/>
        </p:nvSpPr>
        <p:spPr>
          <a:xfrm>
            <a:off x="457200" y="1447800"/>
            <a:ext cx="4953000" cy="3429000"/>
          </a:xfrm>
          <a:prstGeom prst="rect">
            <a:avLst/>
          </a:prstGeom>
        </p:spPr>
        <p:txBody>
          <a:bodyPr/>
          <a:lstStyle/>
          <a:p>
            <a:pPr marL="285750" lvl="0" indent="-285750">
              <a:lnSpc>
                <a:spcPct val="200000"/>
              </a:lnSpc>
              <a:buFont typeface="Arial" panose="020B0604020202020204" pitchFamily="34" charset="0"/>
              <a:buChar char="•"/>
              <a:defRPr/>
            </a:pPr>
            <a:r>
              <a:rPr lang="en-US" sz="2000" b="0" dirty="0">
                <a:solidFill>
                  <a:schemeClr val="bg1"/>
                </a:solidFill>
              </a:rPr>
              <a:t>Inventor of the relational model for DBs</a:t>
            </a:r>
          </a:p>
          <a:p>
            <a:pPr marL="285750" lvl="0" indent="-285750">
              <a:lnSpc>
                <a:spcPct val="200000"/>
              </a:lnSpc>
              <a:buFont typeface="Arial" panose="020B0604020202020204" pitchFamily="34" charset="0"/>
              <a:buChar char="•"/>
              <a:defRPr/>
            </a:pPr>
            <a:r>
              <a:rPr lang="en-US" sz="2000" b="0" dirty="0">
                <a:solidFill>
                  <a:schemeClr val="bg1"/>
                </a:solidFill>
              </a:rPr>
              <a:t>SQL was created based on his work</a:t>
            </a:r>
          </a:p>
          <a:p>
            <a:pPr marL="285750" lvl="0" indent="-285750">
              <a:lnSpc>
                <a:spcPct val="200000"/>
              </a:lnSpc>
              <a:buFont typeface="Arial" panose="020B0604020202020204" pitchFamily="34" charset="0"/>
              <a:buChar char="•"/>
              <a:defRPr/>
            </a:pPr>
            <a:r>
              <a:rPr lang="en-US" sz="2000" b="0" dirty="0">
                <a:solidFill>
                  <a:schemeClr val="bg1"/>
                </a:solidFill>
              </a:rPr>
              <a:t>Turing award winner in 1981 </a:t>
            </a:r>
          </a:p>
        </p:txBody>
      </p:sp>
    </p:spTree>
    <p:extLst>
      <p:ext uri="{BB962C8B-B14F-4D97-AF65-F5344CB8AC3E}">
        <p14:creationId xmlns:p14="http://schemas.microsoft.com/office/powerpoint/2010/main" val="13897492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281535"/>
              <a:ext cx="2057400" cy="461665"/>
            </a:xfrm>
            <a:prstGeom prst="rect">
              <a:avLst/>
            </a:prstGeom>
            <a:noFill/>
          </p:spPr>
          <p:txBody>
            <a:bodyPr wrap="square" rtlCol="0">
              <a:spAutoFit/>
            </a:bodyPr>
            <a:lstStyle/>
            <a:p>
              <a:pPr algn="ct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8" name="TextBox 7"/>
          <p:cNvSpPr txBox="1"/>
          <p:nvPr/>
        </p:nvSpPr>
        <p:spPr>
          <a:xfrm rot="21124312">
            <a:off x="3124200" y="2877576"/>
            <a:ext cx="4648200" cy="461665"/>
          </a:xfrm>
          <a:prstGeom prst="rect">
            <a:avLst/>
          </a:prstGeom>
          <a:noFill/>
        </p:spPr>
        <p:txBody>
          <a:bodyPr wrap="square" rtlCol="0">
            <a:spAutoFit/>
          </a:bodyPr>
          <a:lstStyle/>
          <a:p>
            <a:pPr algn="ctr"/>
            <a:r>
              <a:rPr lang="en-US" sz="2400" b="0">
                <a:solidFill>
                  <a:srgbClr val="FF0000"/>
                </a:solidFill>
                <a:latin typeface="Gill Sans"/>
                <a:cs typeface="Gill Sans"/>
              </a:rPr>
              <a:t>Why is this a good idea?</a:t>
            </a:r>
            <a:endParaRPr lang="en-US" sz="2400" b="0" dirty="0">
              <a:solidFill>
                <a:srgbClr val="FF0000"/>
              </a:solidFill>
              <a:latin typeface="Gill Sans"/>
              <a:cs typeface="Gill Sans"/>
            </a:endParaRPr>
          </a:p>
        </p:txBody>
      </p:sp>
      <p:sp>
        <p:nvSpPr>
          <p:cNvPr id="4" name="Slide Number Placeholder 3">
            <a:extLst>
              <a:ext uri="{FF2B5EF4-FFF2-40B4-BE49-F238E27FC236}">
                <a16:creationId xmlns:a16="http://schemas.microsoft.com/office/drawing/2014/main" id="{541277B1-2D1D-49EA-8968-72558DB31C2D}"/>
              </a:ext>
            </a:extLst>
          </p:cNvPr>
          <p:cNvSpPr>
            <a:spLocks noGrp="1"/>
          </p:cNvSpPr>
          <p:nvPr>
            <p:ph type="sldNum" sz="quarter" idx="4"/>
          </p:nvPr>
        </p:nvSpPr>
        <p:spPr/>
        <p:txBody>
          <a:bodyPr/>
          <a:lstStyle/>
          <a:p>
            <a:fld id="{019B477D-1CC2-40BF-9D66-7293E2A0052B}" type="slidenum">
              <a:rPr lang="en-CA" smtClean="0"/>
              <a:pPr/>
              <a:t>7</a:t>
            </a:fld>
            <a:endParaRPr lang="en-CA" dirty="0"/>
          </a:p>
        </p:txBody>
      </p:sp>
    </p:spTree>
    <p:extLst>
      <p:ext uri="{BB962C8B-B14F-4D97-AF65-F5344CB8AC3E}">
        <p14:creationId xmlns:p14="http://schemas.microsoft.com/office/powerpoint/2010/main" val="1868269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382560"/>
            <a:ext cx="7619999" cy="1569660"/>
          </a:xfrm>
          <a:prstGeom prst="rect">
            <a:avLst/>
          </a:prstGeom>
          <a:noFill/>
        </p:spPr>
        <p:txBody>
          <a:bodyPr wrap="square" rtlCol="0">
            <a:spAutoFit/>
          </a:bodyPr>
          <a:lstStyle/>
          <a:p>
            <a:r>
              <a:rPr lang="en-US" sz="2400" b="0" dirty="0">
                <a:solidFill>
                  <a:schemeClr val="bg1"/>
                </a:solidFill>
                <a:latin typeface="Gill Sans"/>
                <a:cs typeface="Gill Sans"/>
              </a:rPr>
              <a:t>An organization should retain data that result from carrying out its mission and exploit those data to generate insights that benefit the organization, for example, market analysis, strategic planning, decision making, etc.</a:t>
            </a:r>
          </a:p>
        </p:txBody>
      </p:sp>
      <p:sp>
        <p:nvSpPr>
          <p:cNvPr id="4" name="TextBox 3"/>
          <p:cNvSpPr txBox="1"/>
          <p:nvPr/>
        </p:nvSpPr>
        <p:spPr>
          <a:xfrm rot="20704901">
            <a:off x="4045075" y="4308760"/>
            <a:ext cx="2209800" cy="830997"/>
          </a:xfrm>
          <a:prstGeom prst="rect">
            <a:avLst/>
          </a:prstGeom>
          <a:noFill/>
        </p:spPr>
        <p:txBody>
          <a:bodyPr wrap="square" rtlCol="0">
            <a:spAutoFit/>
          </a:bodyPr>
          <a:lstStyle/>
          <a:p>
            <a:r>
              <a:rPr lang="en-US" sz="4800" dirty="0">
                <a:solidFill>
                  <a:srgbClr val="FF0000"/>
                </a:solidFill>
                <a:latin typeface="Gill Sans"/>
                <a:cs typeface="Gill Sans"/>
              </a:rPr>
              <a:t>Duh!?</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Business Intelligence</a:t>
            </a:r>
          </a:p>
        </p:txBody>
      </p:sp>
      <p:sp>
        <p:nvSpPr>
          <p:cNvPr id="6" name="Slide Number Placeholder 5">
            <a:extLst>
              <a:ext uri="{FF2B5EF4-FFF2-40B4-BE49-F238E27FC236}">
                <a16:creationId xmlns:a16="http://schemas.microsoft.com/office/drawing/2014/main" id="{4E6743C4-696F-4555-A705-54E4831B393C}"/>
              </a:ext>
            </a:extLst>
          </p:cNvPr>
          <p:cNvSpPr>
            <a:spLocks noGrp="1"/>
          </p:cNvSpPr>
          <p:nvPr>
            <p:ph type="sldNum" sz="quarter" idx="4"/>
          </p:nvPr>
        </p:nvSpPr>
        <p:spPr/>
        <p:txBody>
          <a:bodyPr/>
          <a:lstStyle/>
          <a:p>
            <a:fld id="{019B477D-1CC2-40BF-9D66-7293E2A0052B}" type="slidenum">
              <a:rPr lang="en-CA" smtClean="0"/>
              <a:pPr/>
              <a:t>8</a:t>
            </a:fld>
            <a:endParaRPr lang="en-CA" dirty="0"/>
          </a:p>
        </p:txBody>
      </p:sp>
    </p:spTree>
    <p:extLst>
      <p:ext uri="{BB962C8B-B14F-4D97-AF65-F5344CB8AC3E}">
        <p14:creationId xmlns:p14="http://schemas.microsoft.com/office/powerpoint/2010/main" val="1597936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281535"/>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8" name="Rectangle 7"/>
          <p:cNvSpPr/>
          <p:nvPr/>
        </p:nvSpPr>
        <p:spPr bwMode="auto">
          <a:xfrm>
            <a:off x="3543300" y="31242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3653135"/>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4" name="Slide Number Placeholder 3">
            <a:extLst>
              <a:ext uri="{FF2B5EF4-FFF2-40B4-BE49-F238E27FC236}">
                <a16:creationId xmlns:a16="http://schemas.microsoft.com/office/drawing/2014/main" id="{3B8911A4-149E-467F-A234-F75581F449CF}"/>
              </a:ext>
            </a:extLst>
          </p:cNvPr>
          <p:cNvSpPr>
            <a:spLocks noGrp="1"/>
          </p:cNvSpPr>
          <p:nvPr>
            <p:ph type="sldNum" sz="quarter" idx="4"/>
          </p:nvPr>
        </p:nvSpPr>
        <p:spPr/>
        <p:txBody>
          <a:bodyPr/>
          <a:lstStyle/>
          <a:p>
            <a:fld id="{019B477D-1CC2-40BF-9D66-7293E2A0052B}" type="slidenum">
              <a:rPr lang="en-CA" smtClean="0"/>
              <a:pPr/>
              <a:t>9</a:t>
            </a:fld>
            <a:endParaRPr lang="en-CA" dirty="0"/>
          </a:p>
        </p:txBody>
      </p:sp>
    </p:spTree>
    <p:extLst>
      <p:ext uri="{BB962C8B-B14F-4D97-AF65-F5344CB8AC3E}">
        <p14:creationId xmlns:p14="http://schemas.microsoft.com/office/powerpoint/2010/main" val="781940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55183</TotalTime>
  <Words>1717</Words>
  <Application>Microsoft Office PowerPoint</Application>
  <PresentationFormat>On-screen Show (4:3)</PresentationFormat>
  <Paragraphs>600</Paragraphs>
  <Slides>57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Arial Black</vt:lpstr>
      <vt:lpstr>Gill Sans</vt:lpstr>
      <vt:lpstr>Helvetica Neue</vt:lpstr>
      <vt:lpstr>Wingdings</vt:lpstr>
      <vt:lpstr>Zapf Dingbats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Ali Abedi</cp:lastModifiedBy>
  <cp:revision>11544</cp:revision>
  <dcterms:created xsi:type="dcterms:W3CDTF">2012-08-31T06:36:49Z</dcterms:created>
  <dcterms:modified xsi:type="dcterms:W3CDTF">2019-10-10T02:52:08Z</dcterms:modified>
  <cp:category/>
</cp:coreProperties>
</file>