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55"/>
  </p:notesMasterIdLst>
  <p:handoutMasterIdLst>
    <p:handoutMasterId r:id="rId56"/>
  </p:handoutMasterIdLst>
  <p:sldIdLst>
    <p:sldId id="1541" r:id="rId2"/>
    <p:sldId id="1493" r:id="rId3"/>
    <p:sldId id="1494" r:id="rId4"/>
    <p:sldId id="1444" r:id="rId5"/>
    <p:sldId id="1450" r:id="rId6"/>
    <p:sldId id="1451" r:id="rId7"/>
    <p:sldId id="1452" r:id="rId8"/>
    <p:sldId id="1411" r:id="rId9"/>
    <p:sldId id="1518" r:id="rId10"/>
    <p:sldId id="1420" r:id="rId11"/>
    <p:sldId id="1519" r:id="rId12"/>
    <p:sldId id="1418" r:id="rId13"/>
    <p:sldId id="1520" r:id="rId14"/>
    <p:sldId id="1521" r:id="rId15"/>
    <p:sldId id="1513" r:id="rId16"/>
    <p:sldId id="1514" r:id="rId17"/>
    <p:sldId id="1515" r:id="rId18"/>
    <p:sldId id="1516" r:id="rId19"/>
    <p:sldId id="1517" r:id="rId20"/>
    <p:sldId id="1423" r:id="rId21"/>
    <p:sldId id="1424" r:id="rId22"/>
    <p:sldId id="1425" r:id="rId23"/>
    <p:sldId id="1496" r:id="rId24"/>
    <p:sldId id="1497" r:id="rId25"/>
    <p:sldId id="1500" r:id="rId26"/>
    <p:sldId id="1499" r:id="rId27"/>
    <p:sldId id="1511" r:id="rId28"/>
    <p:sldId id="1512" r:id="rId29"/>
    <p:sldId id="1483" r:id="rId30"/>
    <p:sldId id="1430" r:id="rId31"/>
    <p:sldId id="1431" r:id="rId32"/>
    <p:sldId id="1501" r:id="rId33"/>
    <p:sldId id="1502" r:id="rId34"/>
    <p:sldId id="1507" r:id="rId35"/>
    <p:sldId id="1508" r:id="rId36"/>
    <p:sldId id="1509" r:id="rId37"/>
    <p:sldId id="1510" r:id="rId38"/>
    <p:sldId id="1467" r:id="rId39"/>
    <p:sldId id="1465" r:id="rId40"/>
    <p:sldId id="1459" r:id="rId41"/>
    <p:sldId id="1460" r:id="rId42"/>
    <p:sldId id="1461" r:id="rId43"/>
    <p:sldId id="1462" r:id="rId44"/>
    <p:sldId id="1463" r:id="rId45"/>
    <p:sldId id="1489" r:id="rId46"/>
    <p:sldId id="1503" r:id="rId47"/>
    <p:sldId id="1504" r:id="rId48"/>
    <p:sldId id="1468" r:id="rId49"/>
    <p:sldId id="1506" r:id="rId50"/>
    <p:sldId id="1476" r:id="rId51"/>
    <p:sldId id="1466" r:id="rId52"/>
    <p:sldId id="1486" r:id="rId53"/>
    <p:sldId id="1474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2077" autoAdjust="0"/>
  </p:normalViewPr>
  <p:slideViewPr>
    <p:cSldViewPr>
      <p:cViewPr varScale="1">
        <p:scale>
          <a:sx n="81" d="100"/>
          <a:sy n="81" d="100"/>
        </p:scale>
        <p:origin x="115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D61A0EF-2154-45F4-8EAE-4CA6F89FB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96424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5115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FE8DDA4-AA5A-4464-9DC9-D16854826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9B477D-1CC2-40BF-9D66-7293E2A005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248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5: Analyzing Relational Data (2/3)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(Fall 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Ali Abedi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October 22,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7321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</a:t>
            </a:r>
            <a:r>
              <a:rPr lang="en-CA" sz="1800" b="0" dirty="0">
                <a:solidFill>
                  <a:schemeClr val="bg1"/>
                </a:solidFill>
              </a:rPr>
              <a:t>https://www.student.cs.uwaterloo.ca/~cs451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03DCC-5C43-4F5D-BAA5-2E2324461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13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5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9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19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64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80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908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039" algn="l" defTabSz="914259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9B477D-1CC2-40BF-9D66-7293E2A0052B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96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2057400"/>
            <a:ext cx="685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2057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14600" y="20574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048000" y="205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4097338" y="3352800"/>
            <a:ext cx="703262" cy="533400"/>
            <a:chOff x="3862388" y="1524000"/>
            <a:chExt cx="703262" cy="533400"/>
          </a:xfrm>
        </p:grpSpPr>
        <p:sp>
          <p:nvSpPr>
            <p:cNvPr id="24" name="Rectangle 23"/>
            <p:cNvSpPr/>
            <p:nvPr/>
          </p:nvSpPr>
          <p:spPr>
            <a:xfrm>
              <a:off x="4337050" y="1828800"/>
              <a:ext cx="228600" cy="2286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862388" y="1524000"/>
            <a:ext cx="574675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" name="Equation" r:id="rId3" imgW="152280" imgH="139680" progId="Equation.3">
                    <p:embed/>
                  </p:oleObj>
                </mc:Choice>
                <mc:Fallback>
                  <p:oleObj name="Equation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2388" y="1524000"/>
                          <a:ext cx="574675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Rectangle 27"/>
          <p:cNvSpPr/>
          <p:nvPr/>
        </p:nvSpPr>
        <p:spPr>
          <a:xfrm>
            <a:off x="1295400" y="2590800"/>
            <a:ext cx="685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2590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57400" y="2590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514600" y="25908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0480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95400" y="31242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200" y="31242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57400" y="31242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2514600" y="31242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048000" y="3124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733800" y="3276600"/>
            <a:ext cx="1447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1295400" y="3657600"/>
            <a:ext cx="685800" cy="381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36576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57400" y="3657600"/>
            <a:ext cx="3810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2514600" y="36576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0480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95400" y="41910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" y="4191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57400" y="419100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514600" y="41910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048000" y="4191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67400" y="2819400"/>
            <a:ext cx="685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10200" y="2819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29400" y="2819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7086600" y="28194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6200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867400" y="33528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10200" y="3352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629400" y="33528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7086600" y="33528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620000" y="3352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Selection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D5ABF8-1E52-45FA-BD1B-20F03DA1F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23831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Selection in MapReduce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06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Easy!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87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 mapper: process each tuple, only emit tuples that meet criteria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be pipelined with projection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 reducers necessary (unless to do something else)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801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Performance mostly limited by HDFS throughput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61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Speed of encoding/decoding tuples becomes important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advantage of compression when available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Semistructured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data? No problem!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14AB2-5637-4810-B286-0E251DDA3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8113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2057400"/>
            <a:ext cx="685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2057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819400" y="20574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352800" y="205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43400" y="3352800"/>
            <a:ext cx="984250" cy="533400"/>
            <a:chOff x="3886200" y="1524000"/>
            <a:chExt cx="984250" cy="533400"/>
          </a:xfrm>
        </p:grpSpPr>
        <p:sp>
          <p:nvSpPr>
            <p:cNvPr id="24" name="Rectangle 23"/>
            <p:cNvSpPr/>
            <p:nvPr/>
          </p:nvSpPr>
          <p:spPr>
            <a:xfrm>
              <a:off x="4337050" y="182880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641850" y="1828800"/>
              <a:ext cx="228600" cy="228600"/>
            </a:xfrm>
            <a:prstGeom prst="ellipse">
              <a:avLst/>
            </a:prstGeom>
            <a:no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886200" y="1524000"/>
            <a:ext cx="527050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0" name="Equation" r:id="rId3" imgW="139680" imgH="139680" progId="Equation.3">
                    <p:embed/>
                  </p:oleObj>
                </mc:Choice>
                <mc:Fallback>
                  <p:oleObj name="Equation" r:id="rId3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1524000"/>
                          <a:ext cx="527050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Rectangle 27"/>
          <p:cNvSpPr/>
          <p:nvPr/>
        </p:nvSpPr>
        <p:spPr>
          <a:xfrm>
            <a:off x="1600200" y="2590800"/>
            <a:ext cx="685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2590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62200" y="2590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819400" y="25908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528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00200" y="31242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31242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62200" y="31242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2819400" y="31242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352800" y="3124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67200" y="3276600"/>
            <a:ext cx="1447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1600200" y="3657600"/>
            <a:ext cx="685800" cy="381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3000" y="36576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62200" y="3657600"/>
            <a:ext cx="3810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2819400" y="36576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3528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00200" y="41910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3000" y="4191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62200" y="419100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819400" y="41910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352800" y="4191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20574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553200" y="2057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010400" y="205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6000" y="25908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53200" y="2590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01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31242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53200" y="31242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010400" y="3124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96000" y="36576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553200" y="3657600"/>
            <a:ext cx="3810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0104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96000" y="4191000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553200" y="419100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7010400" y="4191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Projection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8FA70C-2F65-4683-8D97-D74F8B472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88108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Projection in MapReduce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5305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Easy!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3405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 mapper: process each tuple, re-emit with only projected attributes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be pipelined with selection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 reducers necessary (unless to do something else)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2647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Implementation detail: bookkeeping required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07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Need to keep track of attribute mappings after projection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e.g., name was r[4], becomes r[1] after projection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46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Performance mostly limited by HDFS throughput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927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Speed of encoding/decoding tuples becomes important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advantage of compression when available</a:t>
            </a: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Semistructured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data? No problem!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9D161D-032C-4075-98FB-C166B5DDA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189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58096">
            <a:off x="2616767" y="5795298"/>
            <a:ext cx="5108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You already know how to do this!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Group by… Aggregation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Aggregation functions: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AVG, MAX, MIN, SUM, COUNT,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2647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0747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Map over dataset, emit tuples, keyed by group by attribute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Framework automatically groups values by group by attribute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aggregation function in reducer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Optimize with combiners, in-mapper combining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062313-B53D-43E6-8046-B7F2270AB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8322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Combiner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Combiners and reducers share same method signature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Sometimes, reducers can serve as combiners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Often, not…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219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Remember: combiner are optional optimizations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005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Should not affect algorithm correctness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May be run 0, 1, or multiple times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329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Example: find average of integers associated with the same key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5867400"/>
            <a:ext cx="614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SELECT key, AVG(value) FROM r GROUP BY key;</a:t>
            </a:r>
          </a:p>
        </p:txBody>
      </p:sp>
      <p:sp>
        <p:nvSpPr>
          <p:cNvPr id="11" name="TextBox 10"/>
          <p:cNvSpPr txBox="1"/>
          <p:nvPr/>
        </p:nvSpPr>
        <p:spPr>
          <a:xfrm rot="20989502">
            <a:off x="97780" y="348799"/>
            <a:ext cx="313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"/>
                <a:cs typeface="Gill Sans"/>
              </a:rPr>
              <a:t>Remember this?</a:t>
            </a:r>
          </a:p>
        </p:txBody>
      </p:sp>
      <p:sp>
        <p:nvSpPr>
          <p:cNvPr id="12" name="TextBox 11"/>
          <p:cNvSpPr txBox="1"/>
          <p:nvPr/>
        </p:nvSpPr>
        <p:spPr>
          <a:xfrm rot="20989502">
            <a:off x="1241907" y="687779"/>
            <a:ext cx="915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(week 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1791F5-4F4B-41C5-8086-9A750A3D5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3904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741706"/>
            <a:ext cx="85313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Text,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context: Context)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value)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Text,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], context: Context)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B9660-1380-42FD-A807-2C73A236D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48057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1272600"/>
            <a:ext cx="8686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Text,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context: Context) =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value)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Combiner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Text,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], context: Context)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(sum,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Text,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[Pair], context: Context)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value.left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value.right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D9A3E-09E8-4A5A-A510-CC5A9F0AD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34404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1272600"/>
            <a:ext cx="8686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Text,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context: Context) =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(value, 1))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Combiner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Text,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[Pair], context: Context)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value.left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value.right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(sum,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reduce(key: Text,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[Pair], context: Context)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(value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value.left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value.right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2171B3-1208-4A75-B127-FC4854743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28610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Computing the Mean: Version 4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4800" y="1929348"/>
            <a:ext cx="868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sums = new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HashMap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counts = new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HashMap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map(key: Text, value: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context: Context)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sums(key) += value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counts(key)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cleanup(context: Context)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(key &lt;- counts)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(key, (sums(key), counts(key)))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28CED-DC29-494D-A7B1-A8E8B7382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44116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wn Arrow 29"/>
          <p:cNvSpPr/>
          <p:nvPr/>
        </p:nvSpPr>
        <p:spPr bwMode="auto">
          <a:xfrm rot="2700000">
            <a:off x="5600863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8900000" flipH="1">
            <a:off x="2323937" y="3066093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433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433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686300" y="4267200"/>
            <a:ext cx="2057400" cy="113367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loud 2"/>
          <p:cNvSpPr/>
          <p:nvPr/>
        </p:nvSpPr>
        <p:spPr bwMode="auto">
          <a:xfrm flipV="1">
            <a:off x="1963003" y="4170755"/>
            <a:ext cx="3024685" cy="1676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7150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7150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716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3716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6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external APIs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53000" y="5486399"/>
            <a:ext cx="1655644" cy="7808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“Traditional”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BI tools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0" y="5486400"/>
            <a:ext cx="1828800" cy="7808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SQL on </a:t>
            </a:r>
            <a:b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Hadoop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769090" y="5486400"/>
            <a:ext cx="1202709" cy="7808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Other</a:t>
            </a:r>
            <a:b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 tools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5885" y="4693389"/>
            <a:ext cx="225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Data Warehouse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5264" y="4693389"/>
            <a:ext cx="225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“Data Lake”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6324600"/>
            <a:ext cx="274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data scientists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43300" y="1838126"/>
            <a:ext cx="2057400" cy="1133674"/>
            <a:chOff x="3543300" y="1838126"/>
            <a:chExt cx="2057400" cy="1133674"/>
          </a:xfrm>
        </p:grpSpPr>
        <p:sp>
          <p:nvSpPr>
            <p:cNvPr id="2" name="Can 1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4" name="Down Arrow 33"/>
          <p:cNvSpPr/>
          <p:nvPr/>
        </p:nvSpPr>
        <p:spPr bwMode="auto">
          <a:xfrm>
            <a:off x="3962400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3200" y="3376136"/>
            <a:ext cx="365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b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715000" y="1838126"/>
            <a:ext cx="2057400" cy="1133674"/>
            <a:chOff x="3543300" y="1838126"/>
            <a:chExt cx="2057400" cy="1133674"/>
          </a:xfrm>
        </p:grpSpPr>
        <p:sp>
          <p:nvSpPr>
            <p:cNvPr id="38" name="Can 37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33500" y="1838126"/>
            <a:ext cx="2057400" cy="1133674"/>
            <a:chOff x="3543300" y="1838126"/>
            <a:chExt cx="2057400" cy="1133674"/>
          </a:xfrm>
        </p:grpSpPr>
        <p:sp>
          <p:nvSpPr>
            <p:cNvPr id="41" name="Can 40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262E1-C304-4412-AB57-9DFD46BB9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9487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7" grpId="0" animBg="1"/>
      <p:bldP spid="3" grpId="0" animBg="1"/>
      <p:bldP spid="8" grpId="0" animBg="1"/>
      <p:bldP spid="23" grpId="0" animBg="1"/>
      <p:bldP spid="24" grpId="0" animBg="1"/>
      <p:bldP spid="25" grpId="0"/>
      <p:bldP spid="26" grpId="0"/>
      <p:bldP spid="27" grpId="0"/>
      <p:bldP spid="34" grpId="0" animBg="1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Documents and Settings\Jimmy Lin\Local Settings\Temporary Internet Files\Content.IE5\8DW3C1QH\MPj042286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13600"/>
            <a:ext cx="10210800" cy="688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82880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Relational</a:t>
            </a:r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 Joins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Microsoft Office Clip 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4A712E-F745-47E9-99BF-3B9D52CB4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470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lowchart: Collate 191"/>
          <p:cNvSpPr/>
          <p:nvPr/>
        </p:nvSpPr>
        <p:spPr>
          <a:xfrm rot="5400000">
            <a:off x="4381500" y="3390900"/>
            <a:ext cx="381000" cy="762000"/>
          </a:xfrm>
          <a:prstGeom prst="flowChartCollat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8" name="Straight Arrow Connector 207"/>
          <p:cNvCxnSpPr/>
          <p:nvPr/>
        </p:nvCxnSpPr>
        <p:spPr>
          <a:xfrm>
            <a:off x="2514600" y="3733800"/>
            <a:ext cx="1447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9" name="Straight Arrow Connector 208"/>
          <p:cNvCxnSpPr/>
          <p:nvPr/>
        </p:nvCxnSpPr>
        <p:spPr>
          <a:xfrm rot="5400000" flipH="1" flipV="1">
            <a:off x="2361803" y="3581003"/>
            <a:ext cx="304800" cy="79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none"/>
          </a:ln>
          <a:effectLst/>
        </p:spPr>
      </p:cxnSp>
      <p:grpSp>
        <p:nvGrpSpPr>
          <p:cNvPr id="210" name="Group 209"/>
          <p:cNvGrpSpPr/>
          <p:nvPr/>
        </p:nvGrpSpPr>
        <p:grpSpPr>
          <a:xfrm flipH="1">
            <a:off x="5105400" y="3429000"/>
            <a:ext cx="1448594" cy="306388"/>
            <a:chOff x="5638006" y="3810000"/>
            <a:chExt cx="1448594" cy="306388"/>
          </a:xfrm>
        </p:grpSpPr>
        <p:cxnSp>
          <p:nvCxnSpPr>
            <p:cNvPr id="211" name="Straight Arrow Connector 210"/>
            <p:cNvCxnSpPr/>
            <p:nvPr/>
          </p:nvCxnSpPr>
          <p:spPr>
            <a:xfrm>
              <a:off x="5638800" y="4114800"/>
              <a:ext cx="1447800" cy="15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5486003" y="3962003"/>
              <a:ext cx="304800" cy="79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none"/>
            </a:ln>
            <a:effectLst/>
          </p:spPr>
        </p:cxnSp>
      </p:grpSp>
      <p:cxnSp>
        <p:nvCxnSpPr>
          <p:cNvPr id="213" name="Straight Arrow Connector 212"/>
          <p:cNvCxnSpPr/>
          <p:nvPr/>
        </p:nvCxnSpPr>
        <p:spPr>
          <a:xfrm rot="5400000">
            <a:off x="4418806" y="4114006"/>
            <a:ext cx="304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216" name="Group 215"/>
          <p:cNvGrpSpPr/>
          <p:nvPr/>
        </p:nvGrpSpPr>
        <p:grpSpPr>
          <a:xfrm>
            <a:off x="1143000" y="1295400"/>
            <a:ext cx="2286000" cy="381000"/>
            <a:chOff x="1219200" y="1143000"/>
            <a:chExt cx="2286000" cy="381000"/>
          </a:xfrm>
        </p:grpSpPr>
        <p:sp>
          <p:nvSpPr>
            <p:cNvPr id="172" name="Rectangle 171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1143000" y="1828800"/>
            <a:ext cx="2286000" cy="381000"/>
            <a:chOff x="1219200" y="1143000"/>
            <a:chExt cx="2286000" cy="381000"/>
          </a:xfrm>
        </p:grpSpPr>
        <p:sp>
          <p:nvSpPr>
            <p:cNvPr id="218" name="Rectangle 217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1143000" y="2362200"/>
            <a:ext cx="2286000" cy="381000"/>
            <a:chOff x="1219200" y="1143000"/>
            <a:chExt cx="2286000" cy="381000"/>
          </a:xfrm>
        </p:grpSpPr>
        <p:sp>
          <p:nvSpPr>
            <p:cNvPr id="222" name="Rectangle 221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143000" y="2895600"/>
            <a:ext cx="2286000" cy="381000"/>
            <a:chOff x="1219200" y="1143000"/>
            <a:chExt cx="2286000" cy="381000"/>
          </a:xfrm>
        </p:grpSpPr>
        <p:sp>
          <p:nvSpPr>
            <p:cNvPr id="226" name="Rectangle 225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5486400" y="1295400"/>
            <a:ext cx="2286000" cy="381000"/>
            <a:chOff x="3124200" y="1143000"/>
            <a:chExt cx="2286000" cy="381000"/>
          </a:xfrm>
        </p:grpSpPr>
        <p:sp>
          <p:nvSpPr>
            <p:cNvPr id="230" name="Rectangle 229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486400" y="1828800"/>
            <a:ext cx="2286000" cy="381000"/>
            <a:chOff x="3124200" y="1143000"/>
            <a:chExt cx="2286000" cy="381000"/>
          </a:xfrm>
        </p:grpSpPr>
        <p:sp>
          <p:nvSpPr>
            <p:cNvPr id="234" name="Rectangle 233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486400" y="2362200"/>
            <a:ext cx="2286000" cy="381000"/>
            <a:chOff x="3124200" y="1143000"/>
            <a:chExt cx="2286000" cy="381000"/>
          </a:xfrm>
        </p:grpSpPr>
        <p:sp>
          <p:nvSpPr>
            <p:cNvPr id="238" name="Rectangle 237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5486400" y="2895600"/>
            <a:ext cx="2286000" cy="381000"/>
            <a:chOff x="3124200" y="1143000"/>
            <a:chExt cx="2286000" cy="381000"/>
          </a:xfrm>
        </p:grpSpPr>
        <p:sp>
          <p:nvSpPr>
            <p:cNvPr id="242" name="Rectangle 241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2514600" y="4419600"/>
            <a:ext cx="2286000" cy="381000"/>
            <a:chOff x="1219200" y="1143000"/>
            <a:chExt cx="2286000" cy="381000"/>
          </a:xfrm>
        </p:grpSpPr>
        <p:sp>
          <p:nvSpPr>
            <p:cNvPr id="254" name="Rectangle 253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4419600" y="4419600"/>
            <a:ext cx="2286000" cy="381000"/>
            <a:chOff x="3124200" y="1143000"/>
            <a:chExt cx="2286000" cy="381000"/>
          </a:xfrm>
        </p:grpSpPr>
        <p:sp>
          <p:nvSpPr>
            <p:cNvPr id="258" name="Rectangle 257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514600" y="4953000"/>
            <a:ext cx="2286000" cy="381000"/>
            <a:chOff x="1219200" y="1143000"/>
            <a:chExt cx="2286000" cy="381000"/>
          </a:xfrm>
        </p:grpSpPr>
        <p:sp>
          <p:nvSpPr>
            <p:cNvPr id="262" name="Rectangle 261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4419600" y="4953000"/>
            <a:ext cx="2286000" cy="381000"/>
            <a:chOff x="3124200" y="1143000"/>
            <a:chExt cx="2286000" cy="381000"/>
          </a:xfrm>
        </p:grpSpPr>
        <p:sp>
          <p:nvSpPr>
            <p:cNvPr id="266" name="Rectangle 265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2514600" y="5486400"/>
            <a:ext cx="2286000" cy="381000"/>
            <a:chOff x="1219200" y="1143000"/>
            <a:chExt cx="2286000" cy="381000"/>
          </a:xfrm>
        </p:grpSpPr>
        <p:sp>
          <p:nvSpPr>
            <p:cNvPr id="270" name="Rectangle 269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419600" y="5486400"/>
            <a:ext cx="2286000" cy="381000"/>
            <a:chOff x="3124200" y="1143000"/>
            <a:chExt cx="2286000" cy="381000"/>
          </a:xfrm>
        </p:grpSpPr>
        <p:sp>
          <p:nvSpPr>
            <p:cNvPr id="274" name="Rectangle 273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2514600" y="6019800"/>
            <a:ext cx="2286000" cy="381000"/>
            <a:chOff x="1219200" y="1143000"/>
            <a:chExt cx="2286000" cy="381000"/>
          </a:xfrm>
        </p:grpSpPr>
        <p:sp>
          <p:nvSpPr>
            <p:cNvPr id="278" name="Rectangle 277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1219200" y="1143000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4419600" y="6019800"/>
            <a:ext cx="2286000" cy="381000"/>
            <a:chOff x="3124200" y="1143000"/>
            <a:chExt cx="2286000" cy="381000"/>
          </a:xfrm>
        </p:grpSpPr>
        <p:sp>
          <p:nvSpPr>
            <p:cNvPr id="282" name="Rectangle 281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013938" y="114300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+mn-lt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Relational Joins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0" y="64578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(More precisely, an inner join)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D1E495-90D2-4B2F-9D7A-D1DB71696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103938" y="4419600"/>
            <a:ext cx="1499961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solidFill>
                  <a:schemeClr val="bg1"/>
                </a:solidFill>
                <a:latin typeface="Gill Sans"/>
                <a:cs typeface="Gill Sans"/>
              </a:rPr>
              <a:t>One-to-One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3810000" y="4419600"/>
            <a:ext cx="1582866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>
                <a:solidFill>
                  <a:schemeClr val="bg1"/>
                </a:solidFill>
                <a:latin typeface="Gill Sans"/>
                <a:cs typeface="Gill Sans"/>
              </a:rPr>
              <a:t>One-to-Many</a:t>
            </a:r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1524000" y="4432300"/>
            <a:ext cx="1905000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Gill Sans"/>
                <a:cs typeface="Gill Sans"/>
              </a:rPr>
              <a:t>Many-to-Many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981200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743200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981200" y="251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1981200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743200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43200" y="3276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981200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2743200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2743200" y="4038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4191000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4953000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4191000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4953000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4953000" y="3276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4191000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4953000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6408738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>
            <a:off x="7170738" y="213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35"/>
          <p:cNvSpPr>
            <a:spLocks noChangeArrowheads="1"/>
          </p:cNvSpPr>
          <p:nvPr/>
        </p:nvSpPr>
        <p:spPr bwMode="auto">
          <a:xfrm>
            <a:off x="6408738" y="251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Oval 36"/>
          <p:cNvSpPr>
            <a:spLocks noChangeArrowheads="1"/>
          </p:cNvSpPr>
          <p:nvPr/>
        </p:nvSpPr>
        <p:spPr bwMode="auto">
          <a:xfrm>
            <a:off x="7170738" y="251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6408738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Oval 38"/>
          <p:cNvSpPr>
            <a:spLocks noChangeArrowheads="1"/>
          </p:cNvSpPr>
          <p:nvPr/>
        </p:nvSpPr>
        <p:spPr bwMode="auto">
          <a:xfrm>
            <a:off x="7170738" y="2895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Oval 39"/>
          <p:cNvSpPr>
            <a:spLocks noChangeArrowheads="1"/>
          </p:cNvSpPr>
          <p:nvPr/>
        </p:nvSpPr>
        <p:spPr bwMode="auto">
          <a:xfrm>
            <a:off x="6408738" y="3276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7170738" y="3276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6408738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>
            <a:off x="7170738" y="3657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Oval 43"/>
          <p:cNvSpPr>
            <a:spLocks noChangeArrowheads="1"/>
          </p:cNvSpPr>
          <p:nvPr/>
        </p:nvSpPr>
        <p:spPr bwMode="auto">
          <a:xfrm>
            <a:off x="6408738" y="4038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Oval 44"/>
          <p:cNvSpPr>
            <a:spLocks noChangeArrowheads="1"/>
          </p:cNvSpPr>
          <p:nvPr/>
        </p:nvSpPr>
        <p:spPr bwMode="auto">
          <a:xfrm>
            <a:off x="7170738" y="4038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0" name="Straight Connector 49"/>
          <p:cNvCxnSpPr>
            <a:cxnSpLocks noChangeShapeType="1"/>
            <a:stCxn id="7" idx="5"/>
            <a:endCxn id="12" idx="1"/>
          </p:cNvCxnSpPr>
          <p:nvPr/>
        </p:nvCxnSpPr>
        <p:spPr bwMode="auto">
          <a:xfrm rot="16200000" flipH="1">
            <a:off x="2111375" y="2263775"/>
            <a:ext cx="654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1" name="Straight Connector 51"/>
          <p:cNvCxnSpPr>
            <a:cxnSpLocks noChangeShapeType="1"/>
            <a:stCxn id="7" idx="5"/>
            <a:endCxn id="10" idx="2"/>
          </p:cNvCxnSpPr>
          <p:nvPr/>
        </p:nvCxnSpPr>
        <p:spPr bwMode="auto">
          <a:xfrm rot="16200000" flipH="1">
            <a:off x="2263775" y="2111375"/>
            <a:ext cx="327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2" name="Straight Connector 54"/>
          <p:cNvCxnSpPr>
            <a:cxnSpLocks noChangeShapeType="1"/>
            <a:stCxn id="7" idx="5"/>
            <a:endCxn id="14" idx="1"/>
          </p:cNvCxnSpPr>
          <p:nvPr/>
        </p:nvCxnSpPr>
        <p:spPr bwMode="auto">
          <a:xfrm rot="16200000" flipH="1">
            <a:off x="1920875" y="2454275"/>
            <a:ext cx="1035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" name="Straight Connector 57"/>
          <p:cNvCxnSpPr>
            <a:cxnSpLocks noChangeShapeType="1"/>
            <a:stCxn id="13" idx="6"/>
            <a:endCxn id="12" idx="2"/>
          </p:cNvCxnSpPr>
          <p:nvPr/>
        </p:nvCxnSpPr>
        <p:spPr bwMode="auto">
          <a:xfrm flipV="1">
            <a:off x="2133600" y="2971800"/>
            <a:ext cx="609600" cy="38100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4" name="Straight Connector 60"/>
          <p:cNvCxnSpPr>
            <a:cxnSpLocks noChangeShapeType="1"/>
            <a:stCxn id="17" idx="7"/>
            <a:endCxn id="12" idx="3"/>
          </p:cNvCxnSpPr>
          <p:nvPr/>
        </p:nvCxnSpPr>
        <p:spPr bwMode="auto">
          <a:xfrm rot="5400000" flipH="1" flipV="1">
            <a:off x="1920875" y="3216275"/>
            <a:ext cx="1035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5" name="Straight Connector 64"/>
          <p:cNvCxnSpPr>
            <a:cxnSpLocks noChangeShapeType="1"/>
            <a:stCxn id="8" idx="3"/>
            <a:endCxn id="11" idx="6"/>
          </p:cNvCxnSpPr>
          <p:nvPr/>
        </p:nvCxnSpPr>
        <p:spPr bwMode="auto">
          <a:xfrm rot="5400000">
            <a:off x="2095500" y="2301875"/>
            <a:ext cx="708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6" name="Straight Connector 67"/>
          <p:cNvCxnSpPr>
            <a:cxnSpLocks noChangeShapeType="1"/>
            <a:stCxn id="16" idx="1"/>
            <a:endCxn id="11" idx="6"/>
          </p:cNvCxnSpPr>
          <p:nvPr/>
        </p:nvCxnSpPr>
        <p:spPr bwMode="auto">
          <a:xfrm rot="16200000" flipV="1">
            <a:off x="2095500" y="3009900"/>
            <a:ext cx="708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7" name="Straight Connector 70"/>
          <p:cNvCxnSpPr>
            <a:cxnSpLocks noChangeShapeType="1"/>
            <a:stCxn id="18" idx="1"/>
            <a:endCxn id="15" idx="6"/>
          </p:cNvCxnSpPr>
          <p:nvPr/>
        </p:nvCxnSpPr>
        <p:spPr bwMode="auto">
          <a:xfrm rot="16200000" flipV="1">
            <a:off x="2286000" y="3581400"/>
            <a:ext cx="327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8" name="Straight Connector 74"/>
          <p:cNvCxnSpPr>
            <a:cxnSpLocks noChangeShapeType="1"/>
            <a:stCxn id="18" idx="1"/>
            <a:endCxn id="13" idx="6"/>
          </p:cNvCxnSpPr>
          <p:nvPr/>
        </p:nvCxnSpPr>
        <p:spPr bwMode="auto">
          <a:xfrm rot="16200000" flipV="1">
            <a:off x="2095500" y="3390900"/>
            <a:ext cx="708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9" name="Straight Connector 77"/>
          <p:cNvCxnSpPr>
            <a:cxnSpLocks noChangeShapeType="1"/>
            <a:stCxn id="20" idx="2"/>
            <a:endCxn id="19" idx="6"/>
          </p:cNvCxnSpPr>
          <p:nvPr/>
        </p:nvCxnSpPr>
        <p:spPr bwMode="auto">
          <a:xfrm rot="10800000">
            <a:off x="4343400" y="2209800"/>
            <a:ext cx="609600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0" name="Straight Connector 80"/>
          <p:cNvCxnSpPr>
            <a:cxnSpLocks noChangeShapeType="1"/>
            <a:stCxn id="21" idx="1"/>
            <a:endCxn id="19" idx="6"/>
          </p:cNvCxnSpPr>
          <p:nvPr/>
        </p:nvCxnSpPr>
        <p:spPr bwMode="auto">
          <a:xfrm rot="16200000" flipV="1">
            <a:off x="4495800" y="2057400"/>
            <a:ext cx="327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1" name="Straight Connector 89"/>
          <p:cNvCxnSpPr>
            <a:cxnSpLocks noChangeShapeType="1"/>
            <a:stCxn id="23" idx="2"/>
            <a:endCxn id="22" idx="6"/>
          </p:cNvCxnSpPr>
          <p:nvPr/>
        </p:nvCxnSpPr>
        <p:spPr bwMode="auto">
          <a:xfrm rot="10800000">
            <a:off x="4343400" y="2971800"/>
            <a:ext cx="609600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2" name="Straight Connector 94"/>
          <p:cNvCxnSpPr>
            <a:cxnSpLocks noChangeShapeType="1"/>
            <a:stCxn id="24" idx="1"/>
            <a:endCxn id="22" idx="5"/>
          </p:cNvCxnSpPr>
          <p:nvPr/>
        </p:nvCxnSpPr>
        <p:spPr bwMode="auto">
          <a:xfrm rot="16200000" flipV="1">
            <a:off x="4511675" y="2835275"/>
            <a:ext cx="273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3" name="Straight Connector 97"/>
          <p:cNvCxnSpPr>
            <a:cxnSpLocks noChangeShapeType="1"/>
            <a:stCxn id="26" idx="1"/>
            <a:endCxn id="22" idx="5"/>
          </p:cNvCxnSpPr>
          <p:nvPr/>
        </p:nvCxnSpPr>
        <p:spPr bwMode="auto">
          <a:xfrm rot="16200000" flipV="1">
            <a:off x="4321175" y="3025775"/>
            <a:ext cx="654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4" name="Straight Connector 104"/>
          <p:cNvCxnSpPr>
            <a:cxnSpLocks noChangeShapeType="1"/>
            <a:stCxn id="27" idx="1"/>
            <a:endCxn id="25" idx="5"/>
          </p:cNvCxnSpPr>
          <p:nvPr/>
        </p:nvCxnSpPr>
        <p:spPr bwMode="auto">
          <a:xfrm rot="16200000" flipV="1">
            <a:off x="4511675" y="3597275"/>
            <a:ext cx="273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5" name="Straight Connector 108"/>
          <p:cNvCxnSpPr>
            <a:cxnSpLocks noChangeShapeType="1"/>
            <a:stCxn id="8" idx="3"/>
            <a:endCxn id="9" idx="7"/>
          </p:cNvCxnSpPr>
          <p:nvPr/>
        </p:nvCxnSpPr>
        <p:spPr bwMode="auto">
          <a:xfrm rot="5400000">
            <a:off x="2301875" y="2073275"/>
            <a:ext cx="273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6" name="Straight Connector 113"/>
          <p:cNvCxnSpPr>
            <a:cxnSpLocks noChangeShapeType="1"/>
            <a:stCxn id="31" idx="1"/>
            <a:endCxn id="28" idx="6"/>
          </p:cNvCxnSpPr>
          <p:nvPr/>
        </p:nvCxnSpPr>
        <p:spPr bwMode="auto">
          <a:xfrm rot="16200000" flipV="1">
            <a:off x="6713538" y="2057400"/>
            <a:ext cx="327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7" name="Straight Connector 116"/>
          <p:cNvCxnSpPr>
            <a:cxnSpLocks noChangeShapeType="1"/>
            <a:stCxn id="29" idx="3"/>
            <a:endCxn id="30" idx="7"/>
          </p:cNvCxnSpPr>
          <p:nvPr/>
        </p:nvCxnSpPr>
        <p:spPr bwMode="auto">
          <a:xfrm rot="5400000">
            <a:off x="6729413" y="2073275"/>
            <a:ext cx="273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8" name="Straight Connector 120"/>
          <p:cNvCxnSpPr>
            <a:cxnSpLocks noChangeShapeType="1"/>
            <a:stCxn id="39" idx="1"/>
            <a:endCxn id="36" idx="6"/>
          </p:cNvCxnSpPr>
          <p:nvPr/>
        </p:nvCxnSpPr>
        <p:spPr bwMode="auto">
          <a:xfrm rot="16200000" flipV="1">
            <a:off x="6713538" y="3581400"/>
            <a:ext cx="327025" cy="631825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9" name="Straight Connector 123"/>
          <p:cNvCxnSpPr>
            <a:cxnSpLocks noChangeShapeType="1"/>
            <a:stCxn id="35" idx="2"/>
            <a:endCxn id="34" idx="6"/>
          </p:cNvCxnSpPr>
          <p:nvPr/>
        </p:nvCxnSpPr>
        <p:spPr bwMode="auto">
          <a:xfrm rot="10800000">
            <a:off x="6561138" y="3352800"/>
            <a:ext cx="609600" cy="1588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60" name="Straight Connector 127"/>
          <p:cNvCxnSpPr>
            <a:cxnSpLocks noChangeShapeType="1"/>
            <a:stCxn id="37" idx="1"/>
            <a:endCxn id="32" idx="5"/>
          </p:cNvCxnSpPr>
          <p:nvPr/>
        </p:nvCxnSpPr>
        <p:spPr bwMode="auto">
          <a:xfrm rot="16200000" flipV="1">
            <a:off x="6538913" y="3025775"/>
            <a:ext cx="654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61" name="Straight Connector 130"/>
          <p:cNvCxnSpPr>
            <a:cxnSpLocks noChangeShapeType="1"/>
            <a:stCxn id="33" idx="3"/>
            <a:endCxn id="38" idx="7"/>
          </p:cNvCxnSpPr>
          <p:nvPr/>
        </p:nvCxnSpPr>
        <p:spPr bwMode="auto">
          <a:xfrm rot="5400000">
            <a:off x="6348413" y="3216275"/>
            <a:ext cx="1035050" cy="65405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6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Types of Relationships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807F3D-03D9-4B75-B65C-0C8C098BD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98348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Join Algorithms in MapReduce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2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Reduce-side join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30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aka repartition join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aka shuffle join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02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Map-side join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831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aka sort-merge join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16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join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97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aka broadcast join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aka replicated join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A7F0E2-B855-4657-8AA9-B745A0E68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6248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Reduce-side Join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2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Basic idea: group by join 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302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Map over both datasets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Emit tuple as value with join key as the intermediate key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Execution framework brings together tuples sharing the same key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join in reducer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Two variants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26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1-to-1 joins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1-to-many and many-to-many joins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aka repartition join, shuffle join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367B9-0E1E-4609-BCAB-9E5C32D49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810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3000" y="1981200"/>
            <a:ext cx="2286000" cy="381000"/>
            <a:chOff x="1219200" y="1143000"/>
            <a:chExt cx="2286000" cy="381000"/>
          </a:xfrm>
        </p:grpSpPr>
        <p:sp>
          <p:nvSpPr>
            <p:cNvPr id="6" name="Rectangle 5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1143000"/>
              <a:ext cx="376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43000" y="2438400"/>
            <a:ext cx="2286000" cy="381000"/>
            <a:chOff x="1219200" y="1143000"/>
            <a:chExt cx="2286000" cy="381000"/>
          </a:xfrm>
        </p:grpSpPr>
        <p:sp>
          <p:nvSpPr>
            <p:cNvPr id="10" name="Rectangle 9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114300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2895600"/>
            <a:ext cx="2286000" cy="381000"/>
            <a:chOff x="2667000" y="1143000"/>
            <a:chExt cx="2286000" cy="381000"/>
          </a:xfrm>
        </p:grpSpPr>
        <p:sp>
          <p:nvSpPr>
            <p:cNvPr id="14" name="Rectangle 13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3352800"/>
            <a:ext cx="2286000" cy="381000"/>
            <a:chOff x="2667000" y="1143000"/>
            <a:chExt cx="2286000" cy="381000"/>
          </a:xfrm>
        </p:grpSpPr>
        <p:sp>
          <p:nvSpPr>
            <p:cNvPr id="18" name="Rectangle 17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7000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sp>
        <p:nvSpPr>
          <p:cNvPr id="21" name="Right Arrow 20"/>
          <p:cNvSpPr/>
          <p:nvPr/>
        </p:nvSpPr>
        <p:spPr bwMode="auto">
          <a:xfrm>
            <a:off x="3723736" y="2590800"/>
            <a:ext cx="1076864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8400" y="19812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1981200"/>
            <a:ext cx="376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05400" y="19812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48400" y="24384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2438400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05400" y="2438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8400" y="28956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28956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5400" y="28956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33528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33528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05400" y="33528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1600200"/>
            <a:ext cx="5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keys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87739" y="1600200"/>
            <a:ext cx="68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values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1219200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0" kern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  <a:endParaRPr lang="en-US" sz="2400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8400" y="51054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81200" y="5105400"/>
            <a:ext cx="376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95400" y="51054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19600" y="55626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62400" y="5562600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95400" y="55626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19600" y="5105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400" y="51054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438400" y="55626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81200" y="55626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43000" y="4724400"/>
            <a:ext cx="5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keys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77739" y="4724400"/>
            <a:ext cx="68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values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" y="4038600"/>
            <a:ext cx="111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0" kern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endParaRPr lang="en-US" sz="2400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0644" y="5986046"/>
            <a:ext cx="5384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Note: no guarantee if R is going to come first or S</a:t>
            </a:r>
          </a:p>
        </p:txBody>
      </p:sp>
      <p:sp>
        <p:nvSpPr>
          <p:cNvPr id="49" name="TextBox 48"/>
          <p:cNvSpPr txBox="1"/>
          <p:nvPr/>
        </p:nvSpPr>
        <p:spPr>
          <a:xfrm rot="21295767">
            <a:off x="5131458" y="3712298"/>
            <a:ext cx="3200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Remember to “tag” the tuple</a:t>
            </a:r>
            <a:b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 as being from R or S…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Reduce-side Join: 1-to-1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More precisely, an inner join: What about outer joins?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4782B-D734-4D7C-81EC-C35A576C9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0296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5" grpId="0" animBg="1"/>
      <p:bldP spid="27" grpId="0" animBg="1"/>
      <p:bldP spid="28" grpId="0"/>
      <p:bldP spid="29" grpId="0" animBg="1"/>
      <p:bldP spid="31" grpId="0" animBg="1"/>
      <p:bldP spid="32" grpId="0"/>
      <p:bldP spid="33" grpId="0" animBg="1"/>
      <p:bldP spid="35" grpId="0" animBg="1"/>
      <p:bldP spid="36" grpId="0"/>
      <p:bldP spid="37" grpId="0" animBg="1"/>
      <p:bldP spid="38" grpId="0"/>
      <p:bldP spid="39" grpId="0"/>
      <p:bldP spid="40" grpId="0"/>
      <p:bldP spid="41" grpId="0" animBg="1"/>
      <p:bldP spid="42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50" grpId="0" animBg="1"/>
      <p:bldP spid="51" grpId="0"/>
      <p:bldP spid="53" grpId="0"/>
      <p:bldP spid="54" grpId="0"/>
      <p:bldP spid="55" grpId="0"/>
      <p:bldP spid="56" grpId="0"/>
      <p:bldP spid="49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143000" y="1981200"/>
            <a:ext cx="2286000" cy="381000"/>
            <a:chOff x="1219200" y="1143000"/>
            <a:chExt cx="2286000" cy="381000"/>
          </a:xfrm>
        </p:grpSpPr>
        <p:sp>
          <p:nvSpPr>
            <p:cNvPr id="6" name="Rectangle 5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1143000"/>
              <a:ext cx="376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1143000" y="2438400"/>
            <a:ext cx="2286000" cy="381000"/>
            <a:chOff x="2667000" y="1143000"/>
            <a:chExt cx="2286000" cy="381000"/>
          </a:xfrm>
        </p:grpSpPr>
        <p:sp>
          <p:nvSpPr>
            <p:cNvPr id="14" name="Rectangle 13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1143000" y="2895600"/>
            <a:ext cx="2286000" cy="381000"/>
            <a:chOff x="2667000" y="1143000"/>
            <a:chExt cx="2286000" cy="381000"/>
          </a:xfrm>
        </p:grpSpPr>
        <p:sp>
          <p:nvSpPr>
            <p:cNvPr id="18" name="Rectangle 17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7000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sp>
        <p:nvSpPr>
          <p:cNvPr id="21" name="Right Arrow 20"/>
          <p:cNvSpPr/>
          <p:nvPr/>
        </p:nvSpPr>
        <p:spPr bwMode="auto">
          <a:xfrm>
            <a:off x="3723736" y="2590800"/>
            <a:ext cx="1076864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8400" y="19812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1981200"/>
            <a:ext cx="376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05400" y="19812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48400" y="2438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24384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05400" y="24384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8400" y="28956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28956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5400" y="28956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8400" y="33528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33528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9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05400" y="3352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1600200"/>
            <a:ext cx="5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keys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87739" y="1600200"/>
            <a:ext cx="68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values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1219200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0" kern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  <a:endParaRPr lang="en-US" sz="2400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38400" y="51054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81200" y="5105400"/>
            <a:ext cx="376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95400" y="51054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19600" y="5105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400" y="51054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43000" y="4724400"/>
            <a:ext cx="5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keys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77739" y="4724400"/>
            <a:ext cx="68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values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" y="4038600"/>
            <a:ext cx="111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0" kern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endParaRPr lang="en-US" sz="2400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49" name="Group 16"/>
          <p:cNvGrpSpPr/>
          <p:nvPr/>
        </p:nvGrpSpPr>
        <p:grpSpPr>
          <a:xfrm>
            <a:off x="1143000" y="3352800"/>
            <a:ext cx="2286000" cy="381000"/>
            <a:chOff x="2667000" y="1143000"/>
            <a:chExt cx="2286000" cy="381000"/>
          </a:xfrm>
        </p:grpSpPr>
        <p:sp>
          <p:nvSpPr>
            <p:cNvPr id="52" name="Rectangle 51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67000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9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477000" y="5105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51054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61938" y="51054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 rot="20989502">
            <a:off x="3984197" y="5644275"/>
            <a:ext cx="234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What’s the problem?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Reduce-side Join: 1-to-many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D148E6-D335-408C-82A3-1C579F73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4323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5" grpId="0" animBg="1"/>
      <p:bldP spid="27" grpId="0" animBg="1"/>
      <p:bldP spid="28" grpId="0"/>
      <p:bldP spid="29" grpId="0" animBg="1"/>
      <p:bldP spid="31" grpId="0" animBg="1"/>
      <p:bldP spid="32" grpId="0"/>
      <p:bldP spid="33" grpId="0" animBg="1"/>
      <p:bldP spid="35" grpId="0" animBg="1"/>
      <p:bldP spid="36" grpId="0"/>
      <p:bldP spid="37" grpId="0" animBg="1"/>
      <p:bldP spid="38" grpId="0"/>
      <p:bldP spid="39" grpId="0"/>
      <p:bldP spid="40" grpId="0"/>
      <p:bldP spid="41" grpId="0" animBg="1"/>
      <p:bldP spid="42" grpId="0"/>
      <p:bldP spid="43" grpId="0" animBg="1"/>
      <p:bldP spid="47" grpId="0" animBg="1"/>
      <p:bldP spid="48" grpId="0"/>
      <p:bldP spid="53" grpId="0"/>
      <p:bldP spid="54" grpId="0"/>
      <p:bldP spid="55" grpId="0"/>
      <p:bldP spid="59" grpId="0" animBg="1"/>
      <p:bldP spid="60" grpId="0"/>
      <p:bldP spid="61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Secondary Sorting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784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we want to sort value also?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594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E.g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.,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→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1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),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3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),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4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), (v</a:t>
            </a:r>
            <a:r>
              <a:rPr lang="mr-IN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8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)…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sorts input to reducers by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43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Values may be arbitrarily ordered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0B94C-4124-422A-924F-3CF0A3873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77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Secondary Sorting: Solutions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53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34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“Value-to-key conversion” : form composite intermediate key, (k, v</a:t>
            </a:r>
            <a:r>
              <a:rPr lang="en-US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1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Let the execution framework do the sorting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Preserve state across multiple key-value pairs to handle processing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Anything else we need to do?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Buffer values in memory, then sort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Why is this a bad idea?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16A159-103B-4484-9A44-21F5ABEE1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777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133600"/>
            <a:ext cx="4058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k → (v</a:t>
            </a:r>
            <a:r>
              <a:rPr lang="en-US" sz="20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8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 r</a:t>
            </a:r>
            <a:r>
              <a:rPr lang="en-US" sz="20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), (v</a:t>
            </a:r>
            <a:r>
              <a:rPr lang="en-US" sz="20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 r</a:t>
            </a:r>
            <a:r>
              <a:rPr lang="en-US" sz="20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), (v</a:t>
            </a:r>
            <a:r>
              <a:rPr lang="en-US" sz="20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 r</a:t>
            </a:r>
            <a:r>
              <a:rPr lang="en-US" sz="20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), (v</a:t>
            </a:r>
            <a:r>
              <a:rPr lang="en-US" sz="20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, r</a:t>
            </a:r>
            <a:r>
              <a:rPr lang="en-US" sz="20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)…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8234" y="3596045"/>
            <a:ext cx="135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(k, v</a:t>
            </a:r>
            <a:r>
              <a:rPr lang="en-US" sz="2000" b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) → r</a:t>
            </a:r>
            <a:r>
              <a:rPr lang="en-US" sz="2000" b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101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Before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188732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After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8234" y="3946763"/>
            <a:ext cx="135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(k, v</a:t>
            </a:r>
            <a:r>
              <a:rPr lang="en-US" sz="2000" b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) → r</a:t>
            </a:r>
            <a:r>
              <a:rPr lang="en-US" sz="2000" b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8234" y="4297481"/>
            <a:ext cx="135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(k, v</a:t>
            </a:r>
            <a:r>
              <a:rPr lang="en-US" sz="2000" b="0" baseline="-2500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) → r</a:t>
            </a:r>
            <a:r>
              <a:rPr lang="en-US" sz="2000" b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8234" y="4648200"/>
            <a:ext cx="1359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(k, v</a:t>
            </a:r>
            <a:r>
              <a:rPr lang="en-US" sz="2000" b="0" baseline="-25000" dirty="0">
                <a:solidFill>
                  <a:schemeClr val="bg1"/>
                </a:solidFill>
                <a:latin typeface="Gill Sans"/>
                <a:cs typeface="Gill Sans"/>
              </a:rPr>
              <a:t>8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) → r</a:t>
            </a:r>
            <a:r>
              <a:rPr lang="en-US" sz="2000" b="0" baseline="-2500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2480846"/>
            <a:ext cx="332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Values arrive in arbitrary order…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5010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3581400"/>
            <a:ext cx="3442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Values arrive in sorted order…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9000" y="3928646"/>
            <a:ext cx="516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Process by preserving state across multiple keys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4267200"/>
            <a:ext cx="3677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Remember to partition correctly!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Value-to-Key Conversion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304408-5FA1-4034-858E-9FB586A89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2054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6"/>
          <p:cNvSpPr/>
          <p:nvPr/>
        </p:nvSpPr>
        <p:spPr bwMode="auto">
          <a:xfrm>
            <a:off x="4686300" y="4267200"/>
            <a:ext cx="2057400" cy="113367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loud 2"/>
          <p:cNvSpPr/>
          <p:nvPr/>
        </p:nvSpPr>
        <p:spPr bwMode="auto">
          <a:xfrm flipV="1">
            <a:off x="1963003" y="4170755"/>
            <a:ext cx="3024685" cy="1676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53000" y="5486399"/>
            <a:ext cx="1655644" cy="7808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“Traditional”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BI tools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0" y="5486400"/>
            <a:ext cx="1828800" cy="7808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SQL on </a:t>
            </a:r>
            <a:b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Hadoop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769090" y="5486400"/>
            <a:ext cx="1202709" cy="7808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Other</a:t>
            </a:r>
            <a:b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000" b="0">
                <a:solidFill>
                  <a:schemeClr val="bg2"/>
                </a:solidFill>
                <a:latin typeface="Gill Sans"/>
                <a:cs typeface="Gill Sans"/>
              </a:rPr>
              <a:t> tools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5885" y="4693389"/>
            <a:ext cx="225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Data Warehouse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5264" y="4693389"/>
            <a:ext cx="225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“Data Lake”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6324600"/>
            <a:ext cx="274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data scientists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940004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What’s the selling point of SQL-on-Hadoop?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2448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Trade (a little?) performance for flexibility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05C5F1-2453-4DAD-B7D5-7BE679C06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7171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3412" y="22860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6116" y="2286000"/>
            <a:ext cx="376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2860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905000"/>
            <a:ext cx="5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keys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751" y="1905000"/>
            <a:ext cx="68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values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95400"/>
            <a:ext cx="179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0" kern="0" dirty="0">
                <a:solidFill>
                  <a:schemeClr val="bg1"/>
                </a:solidFill>
                <a:latin typeface="Gill Sans"/>
                <a:cs typeface="Gill Sans"/>
              </a:rPr>
              <a:t>In reducer…</a:t>
            </a:r>
            <a:endParaRPr lang="en-US" sz="2400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33528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6116" y="28194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5400" y="28194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6116" y="33528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0" y="3352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6116" y="38862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95400" y="38862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38862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73412" y="44196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6116" y="4419600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95400" y="44196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7000" y="49530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67000" y="54864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6116" y="49530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95400" y="49530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6116" y="5486400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5486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rot="10800000">
            <a:off x="4121212" y="2476500"/>
            <a:ext cx="52698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24400" y="2328446"/>
            <a:ext cx="385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New key encountered: hold in memory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6200000" flipH="1">
            <a:off x="3921888" y="3540888"/>
            <a:ext cx="1446212" cy="64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24400" y="2709446"/>
            <a:ext cx="3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Cross with records from other dataset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 rot="10800000">
            <a:off x="4114800" y="4610100"/>
            <a:ext cx="52698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17988" y="4462046"/>
            <a:ext cx="385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New key encountered: hold in memory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4178970" y="5410994"/>
            <a:ext cx="912812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17988" y="4843046"/>
            <a:ext cx="3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Cross with records from other dataset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Reduce-side Join: V-to-K Conversion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CB65BD-35EC-4A84-A938-EF88A8B9F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8772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8" grpId="0"/>
      <p:bldP spid="9" grpId="0"/>
      <p:bldP spid="10" grpId="0"/>
      <p:bldP spid="11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29" grpId="0" animBg="1"/>
      <p:bldP spid="40" grpId="0"/>
      <p:bldP spid="44" grpId="0"/>
      <p:bldP spid="46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3412" y="22860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6116" y="2286000"/>
            <a:ext cx="376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2860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8862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905000"/>
            <a:ext cx="5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keys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751" y="1905000"/>
            <a:ext cx="686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values</a:t>
            </a:r>
            <a:endParaRPr lang="en-US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44196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6116" y="38862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5400" y="38862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6116" y="44196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0" y="44196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6116" y="4953000"/>
            <a:ext cx="347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95400" y="49530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4953000"/>
            <a:ext cx="13716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4400" y="286184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Hold in memory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6200000" flipH="1">
            <a:off x="3775900" y="4683888"/>
            <a:ext cx="1446212" cy="64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24400" y="3852446"/>
            <a:ext cx="382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Cross with records from other dataset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73412" y="28194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6116" y="2819400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95400" y="28194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73412" y="3352800"/>
            <a:ext cx="13716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26116" y="3352800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solidFill>
                  <a:schemeClr val="bg1"/>
                </a:solidFill>
                <a:latin typeface="Gill Sans"/>
                <a:cs typeface="Gill Sans"/>
              </a:rPr>
              <a:t>R</a:t>
            </a:r>
            <a:r>
              <a:rPr lang="en-US" b="0" kern="0" baseline="-25000" dirty="0">
                <a:solidFill>
                  <a:schemeClr val="bg1"/>
                </a:solidFill>
                <a:latin typeface="Gill Sans"/>
                <a:cs typeface="Gill Sans"/>
              </a:rPr>
              <a:t>8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95400" y="3352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51" name="Right Brace 50"/>
          <p:cNvSpPr/>
          <p:nvPr/>
        </p:nvSpPr>
        <p:spPr bwMode="auto">
          <a:xfrm>
            <a:off x="4267200" y="2286000"/>
            <a:ext cx="381000" cy="1447800"/>
          </a:xfrm>
          <a:prstGeom prst="rightBrace">
            <a:avLst>
              <a:gd name="adj1" fmla="val 67715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2" name="TextBox 51"/>
          <p:cNvSpPr txBox="1"/>
          <p:nvPr/>
        </p:nvSpPr>
        <p:spPr>
          <a:xfrm rot="20989502">
            <a:off x="3768280" y="5613498"/>
            <a:ext cx="277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What’s the problem?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Reduce-side Join: many-to-many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1295400"/>
            <a:ext cx="179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0" kern="0" dirty="0">
                <a:solidFill>
                  <a:schemeClr val="bg1"/>
                </a:solidFill>
                <a:latin typeface="Gill Sans"/>
                <a:cs typeface="Gill Sans"/>
              </a:rPr>
              <a:t>In reducer…</a:t>
            </a:r>
            <a:endParaRPr lang="en-US" sz="2400" b="0" kern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EC5F0-971D-4F69-B5C5-9878247A7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537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8" grpId="0"/>
      <p:bldP spid="9" grpId="0"/>
      <p:bldP spid="11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40" grpId="0"/>
      <p:bldP spid="44" grpId="0"/>
      <p:bldP spid="35" grpId="0" animBg="1"/>
      <p:bldP spid="36" grpId="0"/>
      <p:bldP spid="37" grpId="0" animBg="1"/>
      <p:bldP spid="43" grpId="0" animBg="1"/>
      <p:bldP spid="49" grpId="0"/>
      <p:bldP spid="50" grpId="0" animBg="1"/>
      <p:bldP spid="51" grpId="0" animBg="1"/>
      <p:bldP spid="52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2495490"/>
            <a:ext cx="1905000" cy="381000"/>
            <a:chOff x="1219200" y="1143000"/>
            <a:chExt cx="1905000" cy="381000"/>
          </a:xfrm>
        </p:grpSpPr>
        <p:sp>
          <p:nvSpPr>
            <p:cNvPr id="4" name="Rectangle 3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1143000"/>
              <a:ext cx="376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3028890"/>
            <a:ext cx="1905000" cy="381000"/>
            <a:chOff x="1219200" y="1143000"/>
            <a:chExt cx="1905000" cy="381000"/>
          </a:xfrm>
        </p:grpSpPr>
        <p:sp>
          <p:nvSpPr>
            <p:cNvPr id="8" name="Rectangle 7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114300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4095690"/>
            <a:ext cx="1905000" cy="381000"/>
            <a:chOff x="1219200" y="1143000"/>
            <a:chExt cx="1905000" cy="381000"/>
          </a:xfrm>
        </p:grpSpPr>
        <p:sp>
          <p:nvSpPr>
            <p:cNvPr id="12" name="Rectangle 11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114300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" y="3562290"/>
            <a:ext cx="1905000" cy="381000"/>
            <a:chOff x="1219200" y="1143000"/>
            <a:chExt cx="1905000" cy="381000"/>
          </a:xfrm>
        </p:grpSpPr>
        <p:sp>
          <p:nvSpPr>
            <p:cNvPr id="16" name="Rectangle 15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0" y="114300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90800" y="4095690"/>
            <a:ext cx="1855775" cy="381000"/>
            <a:chOff x="3505200" y="1143000"/>
            <a:chExt cx="1855775" cy="381000"/>
          </a:xfrm>
        </p:grpSpPr>
        <p:sp>
          <p:nvSpPr>
            <p:cNvPr id="20" name="Rectangle 19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2495490"/>
            <a:ext cx="1855775" cy="381000"/>
            <a:chOff x="3505200" y="1143000"/>
            <a:chExt cx="1855775" cy="381000"/>
          </a:xfrm>
        </p:grpSpPr>
        <p:sp>
          <p:nvSpPr>
            <p:cNvPr id="24" name="Rectangle 23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90800" y="3562290"/>
            <a:ext cx="1855775" cy="381000"/>
            <a:chOff x="3505200" y="1143000"/>
            <a:chExt cx="1855775" cy="381000"/>
          </a:xfrm>
        </p:grpSpPr>
        <p:sp>
          <p:nvSpPr>
            <p:cNvPr id="28" name="Rectangle 27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90800" y="3028890"/>
            <a:ext cx="1855775" cy="381000"/>
            <a:chOff x="3505200" y="1143000"/>
            <a:chExt cx="1855775" cy="381000"/>
          </a:xfrm>
        </p:grpSpPr>
        <p:sp>
          <p:nvSpPr>
            <p:cNvPr id="32" name="Rectangle 31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4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rot="5400000">
            <a:off x="1029494" y="3904396"/>
            <a:ext cx="2819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95400" y="53910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merge to join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1000" y="1824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Assume two datasets are sorted by the join key: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Map-side Join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aka sort-merge join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A2992E-CA1E-409A-8CD9-E7860B477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2709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2495490"/>
            <a:ext cx="1905000" cy="381000"/>
            <a:chOff x="1219200" y="1143000"/>
            <a:chExt cx="1905000" cy="381000"/>
          </a:xfrm>
        </p:grpSpPr>
        <p:sp>
          <p:nvSpPr>
            <p:cNvPr id="4" name="Rectangle 3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1143000"/>
              <a:ext cx="376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3028890"/>
            <a:ext cx="1905000" cy="381000"/>
            <a:chOff x="1219200" y="1143000"/>
            <a:chExt cx="1905000" cy="381000"/>
          </a:xfrm>
        </p:grpSpPr>
        <p:sp>
          <p:nvSpPr>
            <p:cNvPr id="8" name="Rectangle 7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114300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4095690"/>
            <a:ext cx="1905000" cy="381000"/>
            <a:chOff x="1219200" y="1143000"/>
            <a:chExt cx="1905000" cy="381000"/>
          </a:xfrm>
        </p:grpSpPr>
        <p:sp>
          <p:nvSpPr>
            <p:cNvPr id="12" name="Rectangle 11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114300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" y="3562290"/>
            <a:ext cx="1905000" cy="381000"/>
            <a:chOff x="1219200" y="1143000"/>
            <a:chExt cx="1905000" cy="381000"/>
          </a:xfrm>
        </p:grpSpPr>
        <p:sp>
          <p:nvSpPr>
            <p:cNvPr id="16" name="Rectangle 15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0" y="114300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90800" y="4095690"/>
            <a:ext cx="1855775" cy="381000"/>
            <a:chOff x="3505200" y="1143000"/>
            <a:chExt cx="1855775" cy="381000"/>
          </a:xfrm>
        </p:grpSpPr>
        <p:sp>
          <p:nvSpPr>
            <p:cNvPr id="20" name="Rectangle 19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2495490"/>
            <a:ext cx="1855775" cy="381000"/>
            <a:chOff x="3505200" y="1143000"/>
            <a:chExt cx="1855775" cy="381000"/>
          </a:xfrm>
        </p:grpSpPr>
        <p:sp>
          <p:nvSpPr>
            <p:cNvPr id="24" name="Rectangle 23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90800" y="3562290"/>
            <a:ext cx="1855775" cy="381000"/>
            <a:chOff x="3505200" y="1143000"/>
            <a:chExt cx="1855775" cy="381000"/>
          </a:xfrm>
        </p:grpSpPr>
        <p:sp>
          <p:nvSpPr>
            <p:cNvPr id="28" name="Rectangle 27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90800" y="3028890"/>
            <a:ext cx="1855775" cy="381000"/>
            <a:chOff x="3505200" y="1143000"/>
            <a:chExt cx="1855775" cy="381000"/>
          </a:xfrm>
        </p:grpSpPr>
        <p:sp>
          <p:nvSpPr>
            <p:cNvPr id="32" name="Rectangle 31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4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rot="5400000">
            <a:off x="1029494" y="3904396"/>
            <a:ext cx="2819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800600" y="2495490"/>
            <a:ext cx="1905000" cy="381000"/>
            <a:chOff x="1219200" y="1143000"/>
            <a:chExt cx="1905000" cy="381000"/>
          </a:xfrm>
        </p:grpSpPr>
        <p:sp>
          <p:nvSpPr>
            <p:cNvPr id="43" name="Rectangle 42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0" y="1143000"/>
              <a:ext cx="376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00600" y="3028890"/>
            <a:ext cx="1905000" cy="381000"/>
            <a:chOff x="1219200" y="1143000"/>
            <a:chExt cx="1905000" cy="381000"/>
          </a:xfrm>
        </p:grpSpPr>
        <p:sp>
          <p:nvSpPr>
            <p:cNvPr id="47" name="Rectangle 46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0" y="114300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00600" y="4095690"/>
            <a:ext cx="1905000" cy="381000"/>
            <a:chOff x="1219200" y="1143000"/>
            <a:chExt cx="1905000" cy="381000"/>
          </a:xfrm>
        </p:grpSpPr>
        <p:sp>
          <p:nvSpPr>
            <p:cNvPr id="51" name="Rectangle 50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9200" y="114300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800600" y="3562290"/>
            <a:ext cx="1905000" cy="381000"/>
            <a:chOff x="1219200" y="1143000"/>
            <a:chExt cx="1905000" cy="381000"/>
          </a:xfrm>
        </p:grpSpPr>
        <p:sp>
          <p:nvSpPr>
            <p:cNvPr id="55" name="Rectangle 54"/>
            <p:cNvSpPr/>
            <p:nvPr/>
          </p:nvSpPr>
          <p:spPr>
            <a:xfrm>
              <a:off x="1676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19200" y="114300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R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4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43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010400" y="4095690"/>
            <a:ext cx="1855775" cy="381000"/>
            <a:chOff x="3505200" y="1143000"/>
            <a:chExt cx="1855775" cy="381000"/>
          </a:xfrm>
        </p:grpSpPr>
        <p:sp>
          <p:nvSpPr>
            <p:cNvPr id="59" name="Rectangle 58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010400" y="2495490"/>
            <a:ext cx="1855775" cy="381000"/>
            <a:chOff x="3505200" y="1143000"/>
            <a:chExt cx="1855775" cy="381000"/>
          </a:xfrm>
        </p:grpSpPr>
        <p:sp>
          <p:nvSpPr>
            <p:cNvPr id="63" name="Rectangle 62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010400" y="3562290"/>
            <a:ext cx="1855775" cy="381000"/>
            <a:chOff x="3505200" y="1143000"/>
            <a:chExt cx="1855775" cy="381000"/>
          </a:xfrm>
        </p:grpSpPr>
        <p:sp>
          <p:nvSpPr>
            <p:cNvPr id="67" name="Rectangle 66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3028890"/>
            <a:ext cx="1855775" cy="381000"/>
            <a:chOff x="3505200" y="1143000"/>
            <a:chExt cx="1855775" cy="381000"/>
          </a:xfrm>
        </p:grpSpPr>
        <p:sp>
          <p:nvSpPr>
            <p:cNvPr id="71" name="Rectangle 70"/>
            <p:cNvSpPr/>
            <p:nvPr/>
          </p:nvSpPr>
          <p:spPr>
            <a:xfrm>
              <a:off x="3962400" y="1143000"/>
              <a:ext cx="990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13938" y="1143000"/>
              <a:ext cx="347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solidFill>
                    <a:schemeClr val="bg1"/>
                  </a:solidFill>
                  <a:latin typeface="Gill Sans"/>
                  <a:cs typeface="Gill Sans"/>
                </a:rPr>
                <a:t>S</a:t>
              </a:r>
              <a:r>
                <a:rPr lang="en-US" b="0" kern="0" baseline="-25000" dirty="0">
                  <a:solidFill>
                    <a:schemeClr val="bg1"/>
                  </a:solidFill>
                  <a:latin typeface="Gill Sans"/>
                  <a:cs typeface="Gill Sans"/>
                </a:rPr>
                <a:t>4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05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</p:grpSp>
      <p:cxnSp>
        <p:nvCxnSpPr>
          <p:cNvPr id="74" name="Straight Arrow Connector 73"/>
          <p:cNvCxnSpPr/>
          <p:nvPr/>
        </p:nvCxnSpPr>
        <p:spPr bwMode="auto">
          <a:xfrm rot="5400000">
            <a:off x="5449094" y="3904396"/>
            <a:ext cx="2819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81000" y="18243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Assume two datasets are sorted by the join key: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95400" y="53910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merge to join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15000" y="53910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merge to join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600200" y="5943600"/>
            <a:ext cx="369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How can we parallelize this?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34000" y="5943600"/>
            <a:ext cx="210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Co-partitioning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Map-side Join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aka sort-merge join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06DAB-87A6-4B6C-BE67-4547CB242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7376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Map-side Join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aka sort-merge join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62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Works if…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430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Two datasets are co-partitioned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Sorted by join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254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635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Map over one dataset, read from other corresponding partition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 reducers necessary (unless to do something else)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48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Co-partitioned, sorted datasets: realistic to expect?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0FD89-6A32-4C81-B66E-B52DE160F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9423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Hash Join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aka broadcast join, replicated join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62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Basic idea: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430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Load one dataset into memory in a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hashmap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keyed by join key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Read other dataset, probe for join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254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Works if…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6355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 &lt;&lt; S and R fits into memory</a:t>
            </a:r>
          </a:p>
        </p:txBody>
      </p:sp>
      <p:sp>
        <p:nvSpPr>
          <p:cNvPr id="12" name="TextBox 11"/>
          <p:cNvSpPr txBox="1"/>
          <p:nvPr/>
        </p:nvSpPr>
        <p:spPr>
          <a:xfrm rot="20989502">
            <a:off x="6117597" y="3546992"/>
            <a:ext cx="124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&lt;When?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321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70231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Distribute R to all nodes (e.g.,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DistributedCache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Map over S, each mapper loads R in memory and builds the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hashmap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every tuple in S, probe join key in 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 reducers necessary (unless to do something else)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A1451-B843-4513-89F9-23B986CC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630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Hash Join Variants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01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Co-partitioned variant: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82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 and S co-partitioned (but not sorted)?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Only need to build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hashmap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on the corresponding partition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7943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Striped variant: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17533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 too big to fit into memory?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Divide R into R</a:t>
            </a:r>
            <a:r>
              <a:rPr lang="en-US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1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R</a:t>
            </a:r>
            <a:r>
              <a:rPr lang="en-US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2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R</a:t>
            </a:r>
            <a:r>
              <a:rPr lang="en-US" sz="2000" b="0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3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…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s.t.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each R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fits into memory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Perform hash join: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  <a:sym typeface="Symbol"/>
              </a:rPr>
              <a:t>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  <a:sym typeface="Symbol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R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⋈ 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the union of all join results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702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 a global key-value store: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083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Load R into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memcached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(or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Redis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Probe global key-value store for join key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0C8CC-EB09-4B25-807A-6DD940407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0152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Which join to use?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00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join &gt; map-side join &gt; reduce-side join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7943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Limitations of each?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17533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In-memory join: memory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Map-side join: sort order and partitioning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Reduce-side join: general purpose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95F5D-7FB5-4E69-B2F9-1C16F5D6F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072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v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5334000"/>
            <a:ext cx="1192306" cy="106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981200" y="3048000"/>
            <a:ext cx="5029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Execution Layer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81200" y="2133600"/>
            <a:ext cx="5029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SQL query 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1091624"/>
            <a:ext cx="502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SQL-on-Hadoop</a:t>
            </a:r>
          </a:p>
        </p:txBody>
      </p:sp>
      <p:pic>
        <p:nvPicPr>
          <p:cNvPr id="2" name="Picture 1" descr="Screen Shot 2016-02-17 at 11.3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410200"/>
            <a:ext cx="2362200" cy="8355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981200" y="3962400"/>
            <a:ext cx="38100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867400" y="3962400"/>
            <a:ext cx="11430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Other Data 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4E559-6FE0-4374-97EA-CEE839653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31940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57200" y="4800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Build logical plan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52533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Optimize logical plan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" y="5710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Select physical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2"/>
                </a:solidFill>
                <a:latin typeface="Gill Sans"/>
                <a:cs typeface="Gill Sans"/>
              </a:rPr>
              <a:t>Note: generic SQL-on-Hadoop implementation; not exactly what Hive does, but pretty close.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Putting Everything Together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597" y="1447800"/>
            <a:ext cx="38478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SELECT big1.fx, big2.fy,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small.fz</a:t>
            </a:r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FROM big1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big2 ON big1.id1 = big2.id1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small ON big1.id2 = small.id2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WHERE big1.fx = 2015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big2.f1 &lt; 40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big2.f2 &gt; 2;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6A40D-16EC-409C-83A9-8916BB689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76578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v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645920"/>
            <a:ext cx="1192306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981200" y="4709160"/>
            <a:ext cx="38100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81200" y="3794760"/>
            <a:ext cx="5029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Execution Layer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81200" y="2880360"/>
            <a:ext cx="5029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SQL query 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pic>
        <p:nvPicPr>
          <p:cNvPr id="2" name="Picture 1" descr="Screen Shot 2016-02-17 at 11.3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61567"/>
            <a:ext cx="2362200" cy="8355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867400" y="4709160"/>
            <a:ext cx="11430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Other Data Sources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SQL-on-Hadoop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Today: How all of this works</a:t>
            </a:r>
            <a:r>
              <a:rPr lang="mr-IN" sz="24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46986-D12B-462E-92E7-F5AE8BEC9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5135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6482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57800" y="48768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join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48400" y="38862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join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8674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676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small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248400" y="31242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select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23622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project</a:t>
            </a:r>
          </a:p>
        </p:txBody>
      </p:sp>
      <p:cxnSp>
        <p:nvCxnSpPr>
          <p:cNvPr id="16" name="Straight Arrow Connector 15"/>
          <p:cNvCxnSpPr>
            <a:stCxn id="5" idx="0"/>
            <a:endCxn id="8" idx="2"/>
          </p:cNvCxnSpPr>
          <p:nvPr/>
        </p:nvCxnSpPr>
        <p:spPr bwMode="auto">
          <a:xfrm flipV="1">
            <a:off x="5143500" y="5410200"/>
            <a:ext cx="609600" cy="4572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  <a:endCxn id="8" idx="2"/>
          </p:cNvCxnSpPr>
          <p:nvPr/>
        </p:nvCxnSpPr>
        <p:spPr bwMode="auto">
          <a:xfrm flipH="1" flipV="1">
            <a:off x="5753100" y="5410200"/>
            <a:ext cx="609600" cy="4572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  <a:endCxn id="9" idx="2"/>
          </p:cNvCxnSpPr>
          <p:nvPr/>
        </p:nvCxnSpPr>
        <p:spPr bwMode="auto">
          <a:xfrm flipV="1">
            <a:off x="5753100" y="4419600"/>
            <a:ext cx="990600" cy="4572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  <a:endCxn id="9" idx="2"/>
          </p:cNvCxnSpPr>
          <p:nvPr/>
        </p:nvCxnSpPr>
        <p:spPr bwMode="auto">
          <a:xfrm flipH="1" flipV="1">
            <a:off x="6743700" y="4419600"/>
            <a:ext cx="1219200" cy="14478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0"/>
            <a:endCxn id="13" idx="2"/>
          </p:cNvCxnSpPr>
          <p:nvPr/>
        </p:nvCxnSpPr>
        <p:spPr bwMode="auto">
          <a:xfrm flipV="1">
            <a:off x="6743700" y="36576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0"/>
            <a:endCxn id="14" idx="2"/>
          </p:cNvCxnSpPr>
          <p:nvPr/>
        </p:nvCxnSpPr>
        <p:spPr bwMode="auto">
          <a:xfrm flipV="1">
            <a:off x="6743700" y="28956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" y="4800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Build logical plan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52533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Optimize logical plan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" y="5710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Select physical plan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Putting Everything Together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597" y="1447800"/>
            <a:ext cx="38478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SELECT big1.fx, big2.fy,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small.fz</a:t>
            </a:r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FROM big1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big2 ON big1.id1 = big2.id1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small ON big1.id2 = small.id2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WHERE big1.fx = 2015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big2.f1 &lt; 40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big2.f2 &gt; 2;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DB1B1C-3A7A-43F5-AFA8-BA45AF676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485613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6482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57800" y="34290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join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48400" y="2514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join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8674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676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small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1676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project</a:t>
            </a:r>
          </a:p>
        </p:txBody>
      </p:sp>
      <p:cxnSp>
        <p:nvCxnSpPr>
          <p:cNvPr id="16" name="Straight Arrow Connector 15"/>
          <p:cNvCxnSpPr>
            <a:stCxn id="5" idx="0"/>
            <a:endCxn id="19" idx="2"/>
          </p:cNvCxnSpPr>
          <p:nvPr/>
        </p:nvCxnSpPr>
        <p:spPr bwMode="auto">
          <a:xfrm flipV="1">
            <a:off x="51435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  <a:endCxn id="22" idx="2"/>
          </p:cNvCxnSpPr>
          <p:nvPr/>
        </p:nvCxnSpPr>
        <p:spPr bwMode="auto">
          <a:xfrm flipV="1">
            <a:off x="63627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  <a:endCxn id="9" idx="2"/>
          </p:cNvCxnSpPr>
          <p:nvPr/>
        </p:nvCxnSpPr>
        <p:spPr bwMode="auto">
          <a:xfrm flipV="1">
            <a:off x="5753100" y="3048000"/>
            <a:ext cx="990600" cy="381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  <a:endCxn id="9" idx="2"/>
          </p:cNvCxnSpPr>
          <p:nvPr/>
        </p:nvCxnSpPr>
        <p:spPr bwMode="auto">
          <a:xfrm flipH="1" flipV="1">
            <a:off x="6743700" y="3048000"/>
            <a:ext cx="1219200" cy="2819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0"/>
            <a:endCxn id="14" idx="2"/>
          </p:cNvCxnSpPr>
          <p:nvPr/>
        </p:nvCxnSpPr>
        <p:spPr bwMode="auto">
          <a:xfrm flipV="1">
            <a:off x="6743700" y="2209800"/>
            <a:ext cx="0" cy="3048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4648200" y="4419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select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482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project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867400" y="4419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select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8674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project</a:t>
            </a:r>
          </a:p>
        </p:txBody>
      </p:sp>
      <p:cxnSp>
        <p:nvCxnSpPr>
          <p:cNvPr id="23" name="Straight Arrow Connector 22"/>
          <p:cNvCxnSpPr>
            <a:stCxn id="19" idx="0"/>
            <a:endCxn id="17" idx="2"/>
          </p:cNvCxnSpPr>
          <p:nvPr/>
        </p:nvCxnSpPr>
        <p:spPr bwMode="auto">
          <a:xfrm flipV="1">
            <a:off x="5143500" y="4953000"/>
            <a:ext cx="0" cy="152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0"/>
            <a:endCxn id="20" idx="2"/>
          </p:cNvCxnSpPr>
          <p:nvPr/>
        </p:nvCxnSpPr>
        <p:spPr bwMode="auto">
          <a:xfrm flipV="1">
            <a:off x="6362700" y="4953000"/>
            <a:ext cx="0" cy="152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0"/>
            <a:endCxn id="8" idx="2"/>
          </p:cNvCxnSpPr>
          <p:nvPr/>
        </p:nvCxnSpPr>
        <p:spPr bwMode="auto">
          <a:xfrm flipV="1">
            <a:off x="5143500" y="3962400"/>
            <a:ext cx="609600" cy="4572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8" idx="2"/>
          </p:cNvCxnSpPr>
          <p:nvPr/>
        </p:nvCxnSpPr>
        <p:spPr bwMode="auto">
          <a:xfrm flipH="1" flipV="1">
            <a:off x="5753100" y="3962400"/>
            <a:ext cx="609600" cy="4572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" y="4800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Build logical plan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" y="52533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Optimize logical plan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" y="5710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Select physical plan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Putting Everything Together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597" y="1447800"/>
            <a:ext cx="38478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SELECT big1.fx, big2.fy,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small.fz</a:t>
            </a:r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FROM big1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big2 ON big1.id1 = big2.id1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small ON big1.id2 = small.id2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WHERE big1.fx = 2015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big2.f1 &lt; 40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big2.f2 &gt; 2;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AE4226-99DC-4E23-8AB0-BC68E4BE4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051794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6482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57800" y="34290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join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248400" y="2514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join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8674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676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small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1676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project</a:t>
            </a:r>
          </a:p>
        </p:txBody>
      </p:sp>
      <p:cxnSp>
        <p:nvCxnSpPr>
          <p:cNvPr id="16" name="Straight Arrow Connector 15"/>
          <p:cNvCxnSpPr>
            <a:stCxn id="5" idx="0"/>
            <a:endCxn id="19" idx="2"/>
          </p:cNvCxnSpPr>
          <p:nvPr/>
        </p:nvCxnSpPr>
        <p:spPr bwMode="auto">
          <a:xfrm flipV="1">
            <a:off x="51435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  <a:endCxn id="22" idx="2"/>
          </p:cNvCxnSpPr>
          <p:nvPr/>
        </p:nvCxnSpPr>
        <p:spPr bwMode="auto">
          <a:xfrm flipV="1">
            <a:off x="63627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  <a:endCxn id="9" idx="2"/>
          </p:cNvCxnSpPr>
          <p:nvPr/>
        </p:nvCxnSpPr>
        <p:spPr bwMode="auto">
          <a:xfrm flipV="1">
            <a:off x="5753100" y="3048000"/>
            <a:ext cx="990600" cy="381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  <a:endCxn id="9" idx="2"/>
          </p:cNvCxnSpPr>
          <p:nvPr/>
        </p:nvCxnSpPr>
        <p:spPr bwMode="auto">
          <a:xfrm flipH="1" flipV="1">
            <a:off x="6743700" y="3048000"/>
            <a:ext cx="1219200" cy="2819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0"/>
            <a:endCxn id="14" idx="2"/>
          </p:cNvCxnSpPr>
          <p:nvPr/>
        </p:nvCxnSpPr>
        <p:spPr bwMode="auto">
          <a:xfrm flipV="1">
            <a:off x="6743700" y="2209800"/>
            <a:ext cx="0" cy="3048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4648200" y="4419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select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6482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project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867400" y="4419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select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8674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project</a:t>
            </a:r>
          </a:p>
        </p:txBody>
      </p:sp>
      <p:cxnSp>
        <p:nvCxnSpPr>
          <p:cNvPr id="23" name="Straight Arrow Connector 22"/>
          <p:cNvCxnSpPr>
            <a:stCxn id="19" idx="0"/>
            <a:endCxn id="17" idx="2"/>
          </p:cNvCxnSpPr>
          <p:nvPr/>
        </p:nvCxnSpPr>
        <p:spPr bwMode="auto">
          <a:xfrm flipV="1">
            <a:off x="5143500" y="4953000"/>
            <a:ext cx="0" cy="152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0"/>
            <a:endCxn id="20" idx="2"/>
          </p:cNvCxnSpPr>
          <p:nvPr/>
        </p:nvCxnSpPr>
        <p:spPr bwMode="auto">
          <a:xfrm flipV="1">
            <a:off x="6362700" y="4953000"/>
            <a:ext cx="0" cy="152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0"/>
            <a:endCxn id="8" idx="2"/>
          </p:cNvCxnSpPr>
          <p:nvPr/>
        </p:nvCxnSpPr>
        <p:spPr bwMode="auto">
          <a:xfrm flipV="1">
            <a:off x="5143500" y="3962400"/>
            <a:ext cx="609600" cy="4572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8" idx="2"/>
          </p:cNvCxnSpPr>
          <p:nvPr/>
        </p:nvCxnSpPr>
        <p:spPr bwMode="auto">
          <a:xfrm flipH="1" flipV="1">
            <a:off x="5753100" y="3962400"/>
            <a:ext cx="609600" cy="4572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05200" y="3200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Shuffle join?</a:t>
            </a:r>
          </a:p>
          <a:p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Sort-merge join?</a:t>
            </a:r>
          </a:p>
          <a:p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Hash join?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5800" y="2286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Shuffle join?</a:t>
            </a:r>
          </a:p>
          <a:p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Sort-merge join?</a:t>
            </a:r>
          </a:p>
          <a:p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Hash join?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" y="4800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Build logical plan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" y="52533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Optimize logical plan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" y="5710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Select physical plan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Putting Everything Together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597" y="1447800"/>
            <a:ext cx="38478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SELECT big1.fx, big2.fy,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small.fz</a:t>
            </a:r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FROM big1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big2 ON big1.id1 = big2.id1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small ON big1.id2 = small.id2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WHERE big1.fx = 2015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big2.f1 &lt; 40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big2.f2 &gt; 2;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BF6F9-B6E3-4FA3-BB6C-57CB5F7CF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648378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6482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57800" y="34290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shuffleJ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248400" y="2514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hashJ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674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676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small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1676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sink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16" name="Straight Arrow Connector 15"/>
          <p:cNvCxnSpPr>
            <a:stCxn id="5" idx="0"/>
            <a:endCxn id="19" idx="2"/>
          </p:cNvCxnSpPr>
          <p:nvPr/>
        </p:nvCxnSpPr>
        <p:spPr bwMode="auto">
          <a:xfrm flipV="1">
            <a:off x="51435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  <a:endCxn id="22" idx="2"/>
          </p:cNvCxnSpPr>
          <p:nvPr/>
        </p:nvCxnSpPr>
        <p:spPr bwMode="auto">
          <a:xfrm flipV="1">
            <a:off x="63627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  <a:endCxn id="9" idx="2"/>
          </p:cNvCxnSpPr>
          <p:nvPr/>
        </p:nvCxnSpPr>
        <p:spPr bwMode="auto">
          <a:xfrm flipV="1">
            <a:off x="5753100" y="3048000"/>
            <a:ext cx="990600" cy="381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  <a:endCxn id="9" idx="2"/>
          </p:cNvCxnSpPr>
          <p:nvPr/>
        </p:nvCxnSpPr>
        <p:spPr bwMode="auto">
          <a:xfrm flipH="1" flipV="1">
            <a:off x="6743700" y="3048000"/>
            <a:ext cx="1219200" cy="2819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0"/>
            <a:endCxn id="14" idx="2"/>
          </p:cNvCxnSpPr>
          <p:nvPr/>
        </p:nvCxnSpPr>
        <p:spPr bwMode="auto">
          <a:xfrm flipV="1">
            <a:off x="6743700" y="2209800"/>
            <a:ext cx="0" cy="3048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 bwMode="auto">
          <a:xfrm>
            <a:off x="46482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scan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8674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scan</a:t>
            </a:r>
          </a:p>
        </p:txBody>
      </p:sp>
      <p:cxnSp>
        <p:nvCxnSpPr>
          <p:cNvPr id="29" name="Straight Arrow Connector 28"/>
          <p:cNvCxnSpPr>
            <a:stCxn id="19" idx="0"/>
            <a:endCxn id="8" idx="2"/>
          </p:cNvCxnSpPr>
          <p:nvPr/>
        </p:nvCxnSpPr>
        <p:spPr bwMode="auto">
          <a:xfrm flipV="1">
            <a:off x="5143500" y="3962400"/>
            <a:ext cx="609600" cy="1143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0"/>
            <a:endCxn id="8" idx="2"/>
          </p:cNvCxnSpPr>
          <p:nvPr/>
        </p:nvCxnSpPr>
        <p:spPr bwMode="auto">
          <a:xfrm flipH="1" flipV="1">
            <a:off x="5753100" y="3962400"/>
            <a:ext cx="609600" cy="1143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" y="4800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Build logical plan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52533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Optimize logical plan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200" y="5710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Select physical plan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Putting Everything Together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597" y="1447800"/>
            <a:ext cx="38478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SELECT big1.fx, big2.fy,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small.fz</a:t>
            </a:r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FROM big1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big2 ON big1.id1 = big2.id1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small ON big1.id2 = small.id2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WHERE big1.fx = 2015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big2.f1 &lt; 40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big2.f2 &gt; 2;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FB473E-0CE0-413E-8EB1-7C3918E41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330277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4495800" y="3733800"/>
            <a:ext cx="2514600" cy="23622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495800" y="3276600"/>
            <a:ext cx="2514600" cy="3810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86400" y="1600200"/>
            <a:ext cx="2514600" cy="16002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482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57800" y="34290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shuffleJ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248400" y="2514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hashJ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674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676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small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1676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sink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16" name="Straight Arrow Connector 15"/>
          <p:cNvCxnSpPr>
            <a:stCxn id="5" idx="0"/>
            <a:endCxn id="19" idx="2"/>
          </p:cNvCxnSpPr>
          <p:nvPr/>
        </p:nvCxnSpPr>
        <p:spPr bwMode="auto">
          <a:xfrm flipV="1">
            <a:off x="51435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  <a:endCxn id="22" idx="2"/>
          </p:cNvCxnSpPr>
          <p:nvPr/>
        </p:nvCxnSpPr>
        <p:spPr bwMode="auto">
          <a:xfrm flipV="1">
            <a:off x="63627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  <a:endCxn id="9" idx="2"/>
          </p:cNvCxnSpPr>
          <p:nvPr/>
        </p:nvCxnSpPr>
        <p:spPr bwMode="auto">
          <a:xfrm flipV="1">
            <a:off x="5753100" y="3048000"/>
            <a:ext cx="990600" cy="381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  <a:endCxn id="9" idx="2"/>
          </p:cNvCxnSpPr>
          <p:nvPr/>
        </p:nvCxnSpPr>
        <p:spPr bwMode="auto">
          <a:xfrm flipH="1" flipV="1">
            <a:off x="6743700" y="3048000"/>
            <a:ext cx="1219200" cy="2819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0"/>
            <a:endCxn id="14" idx="2"/>
          </p:cNvCxnSpPr>
          <p:nvPr/>
        </p:nvCxnSpPr>
        <p:spPr bwMode="auto">
          <a:xfrm flipV="1">
            <a:off x="6743700" y="2209800"/>
            <a:ext cx="0" cy="3048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 bwMode="auto">
          <a:xfrm>
            <a:off x="46482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scan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8674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scan</a:t>
            </a:r>
          </a:p>
        </p:txBody>
      </p:sp>
      <p:cxnSp>
        <p:nvCxnSpPr>
          <p:cNvPr id="29" name="Straight Arrow Connector 28"/>
          <p:cNvCxnSpPr>
            <a:stCxn id="19" idx="0"/>
            <a:endCxn id="8" idx="2"/>
          </p:cNvCxnSpPr>
          <p:nvPr/>
        </p:nvCxnSpPr>
        <p:spPr bwMode="auto">
          <a:xfrm flipV="1">
            <a:off x="5143500" y="3962400"/>
            <a:ext cx="609600" cy="1143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0"/>
            <a:endCxn id="8" idx="2"/>
          </p:cNvCxnSpPr>
          <p:nvPr/>
        </p:nvCxnSpPr>
        <p:spPr bwMode="auto">
          <a:xfrm flipH="1" flipV="1">
            <a:off x="5753100" y="3962400"/>
            <a:ext cx="609600" cy="1143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4800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Build logical plan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52533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Optimize logical plan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5710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Select physical plan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7600" y="3657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4400" y="2057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Putting Everything Together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5597" y="1447800"/>
            <a:ext cx="38478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SELECT big1.fx, big2.fy,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small.fz</a:t>
            </a:r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FROM big1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big2 ON big1.id1 = big2.id1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small ON big1.id2 = small.id2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WHERE big1.fx = 2015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big2.f1 &lt; 40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big2.f2 &gt; 2;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4EF6A-02A3-407D-B1AE-1F6A864E4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479985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4495800" y="3733800"/>
            <a:ext cx="2514600" cy="23622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495800" y="1600200"/>
            <a:ext cx="4114800" cy="20574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597" y="1447800"/>
            <a:ext cx="38478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SELECT big1.fx, big2.fy,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small.fz</a:t>
            </a:r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FROM big1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big2 ON big1.id1 = big2.id1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JOIN small ON big1.id2 = small.id2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WHERE big1.fx = 2015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big2.f1 &lt; 40 AND</a:t>
            </a:r>
            <a:b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</a:b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    big2.f2 &gt; 2;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6482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57800" y="34290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shuffleJ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248400" y="25146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hashJ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674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big2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67600" y="5867400"/>
            <a:ext cx="9906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small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1676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sink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16" name="Straight Arrow Connector 15"/>
          <p:cNvCxnSpPr>
            <a:stCxn id="5" idx="0"/>
            <a:endCxn id="19" idx="2"/>
          </p:cNvCxnSpPr>
          <p:nvPr/>
        </p:nvCxnSpPr>
        <p:spPr bwMode="auto">
          <a:xfrm flipV="1">
            <a:off x="51435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0"/>
            <a:endCxn id="22" idx="2"/>
          </p:cNvCxnSpPr>
          <p:nvPr/>
        </p:nvCxnSpPr>
        <p:spPr bwMode="auto">
          <a:xfrm flipV="1">
            <a:off x="6362700" y="5638800"/>
            <a:ext cx="0" cy="2286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  <a:endCxn id="9" idx="2"/>
          </p:cNvCxnSpPr>
          <p:nvPr/>
        </p:nvCxnSpPr>
        <p:spPr bwMode="auto">
          <a:xfrm flipV="1">
            <a:off x="5753100" y="3048000"/>
            <a:ext cx="990600" cy="381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  <a:endCxn id="9" idx="2"/>
          </p:cNvCxnSpPr>
          <p:nvPr/>
        </p:nvCxnSpPr>
        <p:spPr bwMode="auto">
          <a:xfrm flipH="1" flipV="1">
            <a:off x="6743700" y="3048000"/>
            <a:ext cx="1219200" cy="28194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0"/>
            <a:endCxn id="14" idx="2"/>
          </p:cNvCxnSpPr>
          <p:nvPr/>
        </p:nvCxnSpPr>
        <p:spPr bwMode="auto">
          <a:xfrm flipV="1">
            <a:off x="6743700" y="2209800"/>
            <a:ext cx="0" cy="3048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 bwMode="auto">
          <a:xfrm>
            <a:off x="46482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scan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867400" y="5105400"/>
            <a:ext cx="990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scan</a:t>
            </a:r>
          </a:p>
        </p:txBody>
      </p:sp>
      <p:cxnSp>
        <p:nvCxnSpPr>
          <p:cNvPr id="29" name="Straight Arrow Connector 28"/>
          <p:cNvCxnSpPr>
            <a:stCxn id="19" idx="0"/>
            <a:endCxn id="8" idx="2"/>
          </p:cNvCxnSpPr>
          <p:nvPr/>
        </p:nvCxnSpPr>
        <p:spPr bwMode="auto">
          <a:xfrm flipV="1">
            <a:off x="5143500" y="3962400"/>
            <a:ext cx="609600" cy="1143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0"/>
            <a:endCxn id="8" idx="2"/>
          </p:cNvCxnSpPr>
          <p:nvPr/>
        </p:nvCxnSpPr>
        <p:spPr bwMode="auto">
          <a:xfrm flipH="1" flipV="1">
            <a:off x="5753100" y="3962400"/>
            <a:ext cx="609600" cy="1143000"/>
          </a:xfrm>
          <a:prstGeom prst="straightConnector1">
            <a:avLst/>
          </a:prstGeom>
          <a:ln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4800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Build logical plan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52533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Optimize logical plan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57105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Select physical plan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7600" y="3657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Putting Everything Together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A5A14-98A5-4A76-89B5-80CC95DFF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434738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SELECT </a:t>
            </a:r>
            <a:r>
              <a:rPr lang="en-US" b="0" dirty="0" err="1">
                <a:solidFill>
                  <a:schemeClr val="bg1"/>
                </a:solidFill>
              </a:rPr>
              <a:t>s.word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s.freq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k.freq</a:t>
            </a:r>
            <a:r>
              <a:rPr lang="en-US" b="0" dirty="0">
                <a:solidFill>
                  <a:schemeClr val="bg1"/>
                </a:solidFill>
              </a:rPr>
              <a:t> FROM </a:t>
            </a:r>
            <a:r>
              <a:rPr lang="en-US" b="0" dirty="0" err="1">
                <a:solidFill>
                  <a:schemeClr val="bg1"/>
                </a:solidFill>
              </a:rPr>
              <a:t>shakespeare</a:t>
            </a:r>
            <a:r>
              <a:rPr lang="en-US" b="0" dirty="0">
                <a:solidFill>
                  <a:schemeClr val="bg1"/>
                </a:solidFill>
              </a:rPr>
              <a:t> s </a:t>
            </a:r>
          </a:p>
          <a:p>
            <a:r>
              <a:rPr lang="en-US" b="0" dirty="0">
                <a:solidFill>
                  <a:schemeClr val="bg1"/>
                </a:solidFill>
              </a:rPr>
              <a:t>  JOIN bible k ON (</a:t>
            </a:r>
            <a:r>
              <a:rPr lang="en-US" b="0" dirty="0" err="1">
                <a:solidFill>
                  <a:schemeClr val="bg1"/>
                </a:solidFill>
              </a:rPr>
              <a:t>s.word</a:t>
            </a:r>
            <a:r>
              <a:rPr lang="en-US" b="0" dirty="0">
                <a:solidFill>
                  <a:schemeClr val="bg1"/>
                </a:solidFill>
              </a:rPr>
              <a:t> = </a:t>
            </a:r>
            <a:r>
              <a:rPr lang="en-US" b="0" dirty="0" err="1">
                <a:solidFill>
                  <a:schemeClr val="bg1"/>
                </a:solidFill>
              </a:rPr>
              <a:t>k.word</a:t>
            </a:r>
            <a:r>
              <a:rPr lang="en-US" b="0" dirty="0">
                <a:solidFill>
                  <a:schemeClr val="bg1"/>
                </a:solidFill>
              </a:rPr>
              <a:t>) WHERE </a:t>
            </a:r>
            <a:r>
              <a:rPr lang="en-US" b="0" dirty="0" err="1">
                <a:solidFill>
                  <a:schemeClr val="bg1"/>
                </a:solidFill>
              </a:rPr>
              <a:t>s.freq</a:t>
            </a:r>
            <a:r>
              <a:rPr lang="en-US" b="0" dirty="0">
                <a:solidFill>
                  <a:schemeClr val="bg1"/>
                </a:solidFill>
              </a:rPr>
              <a:t> &gt;= 1 AND </a:t>
            </a:r>
            <a:r>
              <a:rPr lang="en-US" b="0" dirty="0" err="1">
                <a:solidFill>
                  <a:schemeClr val="bg1"/>
                </a:solidFill>
              </a:rPr>
              <a:t>k.freq</a:t>
            </a:r>
            <a:r>
              <a:rPr lang="en-US" b="0" dirty="0">
                <a:solidFill>
                  <a:schemeClr val="bg1"/>
                </a:solidFill>
              </a:rPr>
              <a:t> &gt;= 1 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  ORDER BY </a:t>
            </a:r>
            <a:r>
              <a:rPr lang="en-US" b="0" dirty="0" err="1">
                <a:solidFill>
                  <a:schemeClr val="bg1"/>
                </a:solidFill>
              </a:rPr>
              <a:t>s.freq</a:t>
            </a:r>
            <a:r>
              <a:rPr lang="en-US" b="0" dirty="0">
                <a:solidFill>
                  <a:schemeClr val="bg1"/>
                </a:solidFill>
              </a:rPr>
              <a:t> DESC LIMIT 10;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084767"/>
            <a:ext cx="678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>
                <a:solidFill>
                  <a:schemeClr val="bg1"/>
                </a:solidFill>
              </a:rPr>
              <a:t>(TOK_QUERY (TOK_FROM (TOK_JOIN (TOK_TABREF </a:t>
            </a:r>
            <a:r>
              <a:rPr lang="en-US" sz="900" b="0" dirty="0" err="1">
                <a:solidFill>
                  <a:schemeClr val="bg1"/>
                </a:solidFill>
              </a:rPr>
              <a:t>shakespeare</a:t>
            </a:r>
            <a:r>
              <a:rPr lang="en-US" sz="900" b="0" dirty="0">
                <a:solidFill>
                  <a:schemeClr val="bg1"/>
                </a:solidFill>
              </a:rPr>
              <a:t> s) (TOK_TABREF bible k) (= (. (TOK_TABLE_OR_COL s) word) (. (TOK_TABLE_OR_COL k) word)))) (TOK_INSERT (TOK_DESTINATION (TOK_DIR TOK_TMP_FILE)) (TOK_SELECT (TOK_SELEXPR (. (TOK_TABLE_OR_COL s) word)) (TOK_SELEXPR (. (TOK_TABLE_OR_COL s) freq)) (TOK_SELEXPR (. (TOK_TABLE_OR_COL k) freq))) (TOK_WHERE (AND (&gt;= (. (TOK_TABLE_OR_COL s) freq) 1) (&gt;= (. (TOK_TABLE_OR_COL k) freq) 1))) (TOK_ORDERBY (TOK_TABSORTCOLNAMEDESC (. (TOK_TABLE_OR_COL s) freq))) (TOK_LIMIT 10)))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3733800" y="2812197"/>
            <a:ext cx="838200" cy="838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733800" y="5174397"/>
            <a:ext cx="838200" cy="838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6088797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(one or more of MapReduce jobs)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726597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(Abstract Syntax Tree)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Hive: Behind the Scenes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066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Now you understand what’s going on here!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B54B20-C55B-4740-A18F-69344F409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1861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295400"/>
            <a:ext cx="25146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>
                <a:solidFill>
                  <a:schemeClr val="bg1"/>
                </a:solidFill>
              </a:rPr>
              <a:t>STAGE DEPENDENCIES: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Stage-1 is a root stage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Stage-2 depends on stages: Stage-1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Stage-0 is a root stage</a:t>
            </a:r>
          </a:p>
          <a:p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STAGE PLANS: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Stage: Stage-1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Map Reduce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Alias -&gt; Map Operator Tree: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s 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</a:t>
            </a:r>
            <a:r>
              <a:rPr lang="en-US" sz="700" b="0" dirty="0" err="1">
                <a:solidFill>
                  <a:schemeClr val="bg1"/>
                </a:solidFill>
              </a:rPr>
              <a:t>TableScan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alias: s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Filter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predicate: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(freq &gt;= 1)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boolean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Reduce Output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key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sort order: +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Map-reduce partition columns: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tag: 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value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freq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k 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</a:t>
            </a:r>
            <a:r>
              <a:rPr lang="en-US" sz="700" b="0" dirty="0" err="1">
                <a:solidFill>
                  <a:schemeClr val="bg1"/>
                </a:solidFill>
              </a:rPr>
              <a:t>TableScan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alias: k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Filter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predicate: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(freq &gt;= 1)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boolean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Reduce Output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key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sort order: +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Map-reduce partition columns: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tag: 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value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freq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565535"/>
            <a:ext cx="4191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>
                <a:solidFill>
                  <a:schemeClr val="bg1"/>
                </a:solidFill>
              </a:rPr>
              <a:t> Reduce Operator Tree: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Join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condition map: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Inner Join 0 to 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condition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0 {VALUE._col0} {VALUE._col1}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1 {VALUE._col0}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</a:t>
            </a:r>
            <a:r>
              <a:rPr lang="en-US" sz="700" b="0" dirty="0" err="1">
                <a:solidFill>
                  <a:schemeClr val="bg1"/>
                </a:solidFill>
              </a:rPr>
              <a:t>outputColumnNames</a:t>
            </a:r>
            <a:r>
              <a:rPr lang="en-US" sz="700" b="0" dirty="0">
                <a:solidFill>
                  <a:schemeClr val="bg1"/>
                </a:solidFill>
              </a:rPr>
              <a:t>: _col0, _col1, _col2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Filter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predicate: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((_col0 &gt;= 1) and (_col2 &gt;= 1))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boolean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Select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_col2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</a:t>
            </a:r>
            <a:r>
              <a:rPr lang="en-US" sz="700" b="0" dirty="0" err="1">
                <a:solidFill>
                  <a:schemeClr val="bg1"/>
                </a:solidFill>
              </a:rPr>
              <a:t>outputColumnNames</a:t>
            </a:r>
            <a:r>
              <a:rPr lang="en-US" sz="700" b="0" dirty="0">
                <a:solidFill>
                  <a:schemeClr val="bg1"/>
                </a:solidFill>
              </a:rPr>
              <a:t>: _col0, _col1, _col2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File Output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compressed: false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</a:t>
            </a:r>
            <a:r>
              <a:rPr lang="en-US" sz="700" b="0" dirty="0" err="1">
                <a:solidFill>
                  <a:schemeClr val="bg1"/>
                </a:solidFill>
              </a:rPr>
              <a:t>GlobalTableId</a:t>
            </a:r>
            <a:r>
              <a:rPr lang="en-US" sz="700" b="0" dirty="0">
                <a:solidFill>
                  <a:schemeClr val="bg1"/>
                </a:solidFill>
              </a:rPr>
              <a:t>: 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table: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input format: </a:t>
            </a:r>
            <a:r>
              <a:rPr lang="en-US" sz="700" b="0" dirty="0" err="1">
                <a:solidFill>
                  <a:schemeClr val="bg1"/>
                </a:solidFill>
              </a:rPr>
              <a:t>org.apache.hadoop.mapred.SequenceFileInputFormat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output format: </a:t>
            </a:r>
            <a:r>
              <a:rPr lang="en-US" sz="700" b="0" dirty="0" err="1">
                <a:solidFill>
                  <a:schemeClr val="bg1"/>
                </a:solidFill>
              </a:rPr>
              <a:t>org.apache.hadoop.hive.ql.io.HiveSequenceFileOutputFormat</a:t>
            </a:r>
            <a:endParaRPr lang="en-US" sz="700" b="0" dirty="0">
              <a:solidFill>
                <a:schemeClr val="bg1"/>
              </a:solidFill>
            </a:endParaRPr>
          </a:p>
          <a:p>
            <a:endParaRPr lang="en-US" sz="700" b="0" dirty="0">
              <a:solidFill>
                <a:schemeClr val="bg1"/>
              </a:solidFill>
            </a:endParaRPr>
          </a:p>
          <a:p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56597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>
                <a:solidFill>
                  <a:schemeClr val="bg1"/>
                </a:solidFill>
              </a:rPr>
              <a:t> Stage: Stage-2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Map Reduce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Alias -&gt; Map Operator Tree: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hdfs://localhost:8022/tmp/hive-training/364214370/10002 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Reduce Output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key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sort order: -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tag: -1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value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_col2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Reduce Operator Tree: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Extract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Limit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File Output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compressed: false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</a:t>
            </a:r>
            <a:r>
              <a:rPr lang="en-US" sz="700" b="0" dirty="0" err="1">
                <a:solidFill>
                  <a:schemeClr val="bg1"/>
                </a:solidFill>
              </a:rPr>
              <a:t>GlobalTableId</a:t>
            </a:r>
            <a:r>
              <a:rPr lang="en-US" sz="700" b="0" dirty="0">
                <a:solidFill>
                  <a:schemeClr val="bg1"/>
                </a:solidFill>
              </a:rPr>
              <a:t>: 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table: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input format: </a:t>
            </a:r>
            <a:r>
              <a:rPr lang="en-US" sz="700" b="0" dirty="0" err="1">
                <a:solidFill>
                  <a:schemeClr val="bg1"/>
                </a:solidFill>
              </a:rPr>
              <a:t>org.apache.hadoop.mapred.TextInputFormat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    output format: </a:t>
            </a:r>
            <a:r>
              <a:rPr lang="en-US" sz="700" b="0" dirty="0" err="1">
                <a:solidFill>
                  <a:schemeClr val="bg1"/>
                </a:solidFill>
              </a:rPr>
              <a:t>org.apache.hadoop.hive.ql.io.HiveIgnoreKeyTextOutputFormat</a:t>
            </a:r>
            <a:endParaRPr lang="en-US" sz="700" b="0" dirty="0">
              <a:solidFill>
                <a:schemeClr val="bg1"/>
              </a:solidFill>
            </a:endParaRPr>
          </a:p>
          <a:p>
            <a:endParaRPr lang="en-US" sz="700" b="0" dirty="0">
              <a:solidFill>
                <a:schemeClr val="bg1"/>
              </a:solidFill>
            </a:endParaRPr>
          </a:p>
          <a:p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Stage: Stage-0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Fetch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limit: 10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Hive: Behind the Scenes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66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Now you understand what’s going on here!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E9E26-2CD5-44AC-A263-20910CB03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0597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v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5334000"/>
            <a:ext cx="1192306" cy="106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981200" y="3048000"/>
            <a:ext cx="5029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Execution Layer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81200" y="2133600"/>
            <a:ext cx="5029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SQL query 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1091624"/>
            <a:ext cx="502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SQL-on-Hadoop</a:t>
            </a:r>
          </a:p>
        </p:txBody>
      </p:sp>
      <p:pic>
        <p:nvPicPr>
          <p:cNvPr id="2" name="Picture 1" descr="Screen Shot 2016-02-17 at 11.3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410200"/>
            <a:ext cx="2362200" cy="8355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981200" y="3962400"/>
            <a:ext cx="38100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867400" y="3962400"/>
            <a:ext cx="11430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Other Data 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30487A-CC88-4356-9263-E59B653B6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31940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52600" y="3376136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sqlContext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= ... // An existing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SQLContext</a:t>
            </a:r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df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sqlContext.sql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("SELECT * FROM table")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//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df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is a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dataframe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 can be further manipulated...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495800"/>
            <a:ext cx="6477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// employees is a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dataframe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: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employees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.join(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dept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 employees ("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deptId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") ===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dept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("id"))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.where(employees("gender") === "female")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.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groupBy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(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dept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("id"),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dept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("name"))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.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agg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(count("name"))</a:t>
            </a:r>
          </a:p>
          <a:p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 about Spark SQL?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01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Based on the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DataFrame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API: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829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 distributed collection of data organized into named columns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71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Two ways of specifying SQL queries: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048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Directly: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7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Via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DataFrame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API: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7F5D04-7B69-4C71-97CB-E13650E54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49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311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Material drawn from </a:t>
            </a:r>
            <a:r>
              <a:rPr lang="en-US" sz="1000" b="0" dirty="0" err="1">
                <a:solidFill>
                  <a:schemeClr val="bg2"/>
                </a:solidFill>
              </a:rPr>
              <a:t>Cloudera</a:t>
            </a:r>
            <a:r>
              <a:rPr lang="en-US" sz="1000" b="0" dirty="0">
                <a:solidFill>
                  <a:schemeClr val="bg2"/>
                </a:solidFill>
              </a:rPr>
              <a:t> training VM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86137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SELECT </a:t>
            </a:r>
            <a:r>
              <a:rPr lang="en-US" b="0" dirty="0" err="1">
                <a:solidFill>
                  <a:schemeClr val="bg1"/>
                </a:solidFill>
              </a:rPr>
              <a:t>s.word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s.freq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k.freq</a:t>
            </a:r>
            <a:r>
              <a:rPr lang="en-US" b="0" dirty="0">
                <a:solidFill>
                  <a:schemeClr val="bg1"/>
                </a:solidFill>
              </a:rPr>
              <a:t> FROM </a:t>
            </a:r>
            <a:r>
              <a:rPr lang="en-US" b="0" dirty="0" err="1">
                <a:solidFill>
                  <a:schemeClr val="bg1"/>
                </a:solidFill>
              </a:rPr>
              <a:t>shakespeare</a:t>
            </a:r>
            <a:r>
              <a:rPr lang="en-US" b="0" dirty="0">
                <a:solidFill>
                  <a:schemeClr val="bg1"/>
                </a:solidFill>
              </a:rPr>
              <a:t> s </a:t>
            </a:r>
          </a:p>
          <a:p>
            <a:r>
              <a:rPr lang="en-US" b="0" dirty="0">
                <a:solidFill>
                  <a:schemeClr val="bg1"/>
                </a:solidFill>
              </a:rPr>
              <a:t>  JOIN bible k ON (</a:t>
            </a:r>
            <a:r>
              <a:rPr lang="en-US" b="0" dirty="0" err="1">
                <a:solidFill>
                  <a:schemeClr val="bg1"/>
                </a:solidFill>
              </a:rPr>
              <a:t>s.word</a:t>
            </a:r>
            <a:r>
              <a:rPr lang="en-US" b="0" dirty="0">
                <a:solidFill>
                  <a:schemeClr val="bg1"/>
                </a:solidFill>
              </a:rPr>
              <a:t> = </a:t>
            </a:r>
            <a:r>
              <a:rPr lang="en-US" b="0" dirty="0" err="1">
                <a:solidFill>
                  <a:schemeClr val="bg1"/>
                </a:solidFill>
              </a:rPr>
              <a:t>k.word</a:t>
            </a:r>
            <a:r>
              <a:rPr lang="en-US" b="0" dirty="0">
                <a:solidFill>
                  <a:schemeClr val="bg1"/>
                </a:solidFill>
              </a:rPr>
              <a:t>) WHERE </a:t>
            </a:r>
            <a:r>
              <a:rPr lang="en-US" b="0" dirty="0" err="1">
                <a:solidFill>
                  <a:schemeClr val="bg1"/>
                </a:solidFill>
              </a:rPr>
              <a:t>s.freq</a:t>
            </a:r>
            <a:r>
              <a:rPr lang="en-US" b="0" dirty="0">
                <a:solidFill>
                  <a:schemeClr val="bg1"/>
                </a:solidFill>
              </a:rPr>
              <a:t> &gt;= 1 AND </a:t>
            </a:r>
            <a:r>
              <a:rPr lang="en-US" b="0" dirty="0" err="1">
                <a:solidFill>
                  <a:schemeClr val="bg1"/>
                </a:solidFill>
              </a:rPr>
              <a:t>k.freq</a:t>
            </a:r>
            <a:r>
              <a:rPr lang="en-US" b="0" dirty="0">
                <a:solidFill>
                  <a:schemeClr val="bg1"/>
                </a:solidFill>
              </a:rPr>
              <a:t> &gt;= 1 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  ORDER BY </a:t>
            </a:r>
            <a:r>
              <a:rPr lang="en-US" b="0" dirty="0" err="1">
                <a:solidFill>
                  <a:schemeClr val="bg1"/>
                </a:solidFill>
              </a:rPr>
              <a:t>s.freq</a:t>
            </a:r>
            <a:r>
              <a:rPr lang="en-US" b="0" dirty="0">
                <a:solidFill>
                  <a:schemeClr val="bg1"/>
                </a:solidFill>
              </a:rPr>
              <a:t> DESC LIMIT 10;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the	25848	62394</a:t>
            </a:r>
          </a:p>
          <a:p>
            <a:r>
              <a:rPr lang="en-US" b="0" dirty="0">
                <a:solidFill>
                  <a:schemeClr val="bg1"/>
                </a:solidFill>
              </a:rPr>
              <a:t>I	23031	8854</a:t>
            </a:r>
          </a:p>
          <a:p>
            <a:r>
              <a:rPr lang="en-US" b="0" dirty="0">
                <a:solidFill>
                  <a:schemeClr val="bg1"/>
                </a:solidFill>
              </a:rPr>
              <a:t>and	19671	38985</a:t>
            </a:r>
          </a:p>
          <a:p>
            <a:r>
              <a:rPr lang="en-US" b="0" dirty="0">
                <a:solidFill>
                  <a:schemeClr val="bg1"/>
                </a:solidFill>
              </a:rPr>
              <a:t>to	18038	13526</a:t>
            </a:r>
          </a:p>
          <a:p>
            <a:r>
              <a:rPr lang="en-US" b="0" dirty="0">
                <a:solidFill>
                  <a:schemeClr val="bg1"/>
                </a:solidFill>
              </a:rPr>
              <a:t>of	16700	34654</a:t>
            </a:r>
          </a:p>
          <a:p>
            <a:r>
              <a:rPr lang="en-US" b="0" dirty="0">
                <a:solidFill>
                  <a:schemeClr val="bg1"/>
                </a:solidFill>
              </a:rPr>
              <a:t>a	14170	8057</a:t>
            </a:r>
          </a:p>
          <a:p>
            <a:r>
              <a:rPr lang="en-US" b="0" dirty="0">
                <a:solidFill>
                  <a:schemeClr val="bg1"/>
                </a:solidFill>
              </a:rPr>
              <a:t>you	12702	2720</a:t>
            </a:r>
          </a:p>
          <a:p>
            <a:r>
              <a:rPr lang="en-US" b="0" dirty="0">
                <a:solidFill>
                  <a:schemeClr val="bg1"/>
                </a:solidFill>
              </a:rPr>
              <a:t>my	11297	4135</a:t>
            </a:r>
          </a:p>
          <a:p>
            <a:r>
              <a:rPr lang="en-US" b="0" dirty="0">
                <a:solidFill>
                  <a:schemeClr val="bg1"/>
                </a:solidFill>
              </a:rPr>
              <a:t>in	10797	12445</a:t>
            </a:r>
          </a:p>
          <a:p>
            <a:r>
              <a:rPr lang="en-US" b="0" dirty="0">
                <a:solidFill>
                  <a:schemeClr val="bg1"/>
                </a:solidFill>
              </a:rPr>
              <a:t>is	8882	6884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Hive: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01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Relational join on two tables: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82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 of word counts from Shakespeare collection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 of word counts from the bible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712C2-419E-4241-8F39-1D4488295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8435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rkSQL-optimiz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2438400"/>
            <a:ext cx="8603673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0" y="5562600"/>
            <a:ext cx="9136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At the end of the day… it’s transformations on RDDs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Spark SQL: Query Planning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92547-F57E-4E03-8D40-1E416345F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379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rk-phys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774180" cy="4358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5710535"/>
            <a:ext cx="251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= Reduce-side join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6284" y="5257800"/>
            <a:ext cx="210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= Map-side join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6019800"/>
            <a:ext cx="444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Hash join with broadcast variables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Spark SQL: Physical Execution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DE43E-4A65-4750-9283-EC5BDA300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5680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981200" y="4343400"/>
            <a:ext cx="5029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81200" y="3429000"/>
            <a:ext cx="5029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Spark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1200" y="2514600"/>
            <a:ext cx="5029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SQL query 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828800"/>
            <a:ext cx="502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2"/>
                </a:solidFill>
                <a:latin typeface="Gill Sans"/>
                <a:cs typeface="Gill Sans"/>
              </a:rPr>
              <a:t>SQL-on-Hadoop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5573" y="312420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You</a:t>
            </a:r>
          </a:p>
        </p:txBody>
      </p:sp>
      <p:sp>
        <p:nvSpPr>
          <p:cNvPr id="10" name="Curved Left Arrow 9"/>
          <p:cNvSpPr/>
          <p:nvPr/>
        </p:nvSpPr>
        <p:spPr bwMode="auto">
          <a:xfrm>
            <a:off x="6795550" y="2895600"/>
            <a:ext cx="595850" cy="990600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assignment?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3B45F-34E1-49A0-8ADD-98D2BAF37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708571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096470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SQL query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548348"/>
            <a:ext cx="686450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select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l_returnflag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l_linestatus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sum(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l_quantity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) as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sum_qty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sum(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l_extendedprice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) as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sum_base_price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sum(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l_extendedprice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*(1-l_discount)) as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sum_disc_price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sum(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l_extendedprice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*(1-l_discount)*(1+l_tax)) as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sum_charge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avg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(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l_quantity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) as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avg_qty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avg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(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l_extendedprice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) as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avg_price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avg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(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l_discount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) as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avg_disc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count(*) as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count_order</a:t>
            </a:r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from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lineitem</a:t>
            </a:r>
            <a:endParaRPr lang="en-US" sz="1400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where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l_shipdate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400" b="0" dirty="0">
                <a:solidFill>
                  <a:srgbClr val="FF0000"/>
                </a:solidFill>
                <a:latin typeface="Andale Mono"/>
                <a:cs typeface="Andale Mono"/>
              </a:rPr>
              <a:t>'YYYY-MM-DD'</a:t>
            </a:r>
          </a:p>
          <a:p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group by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l_returnflag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, </a:t>
            </a:r>
            <a:r>
              <a:rPr lang="en-US" sz="1400" b="0" dirty="0" err="1">
                <a:solidFill>
                  <a:schemeClr val="bg1"/>
                </a:solidFill>
                <a:latin typeface="Andale Mono"/>
                <a:cs typeface="Andale Mono"/>
              </a:rPr>
              <a:t>l_linestatus</a:t>
            </a:r>
            <a:r>
              <a:rPr lang="en-US" sz="1400" b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5637" y="5100935"/>
            <a:ext cx="263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Raw Spark program</a:t>
            </a:r>
          </a:p>
        </p:txBody>
      </p:sp>
      <p:cxnSp>
        <p:nvCxnSpPr>
          <p:cNvPr id="4" name="Straight Arrow Connector 3"/>
          <p:cNvCxnSpPr>
            <a:stCxn id="5" idx="3"/>
            <a:endCxn id="7" idx="1"/>
          </p:cNvCxnSpPr>
          <p:nvPr/>
        </p:nvCxnSpPr>
        <p:spPr bwMode="auto">
          <a:xfrm>
            <a:off x="2534612" y="5327303"/>
            <a:ext cx="3361025" cy="44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7239000" y="4491335"/>
            <a:ext cx="0" cy="685800"/>
          </a:xfrm>
          <a:prstGeom prst="straightConnector1">
            <a:avLst/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>
            <a:off x="3810000" y="4491335"/>
            <a:ext cx="3429000" cy="0"/>
          </a:xfrm>
          <a:prstGeom prst="straightConnector1">
            <a:avLst/>
          </a:prstGeom>
          <a:ln>
            <a:prstDash val="sys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0" y="4091225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input parameter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5334000"/>
            <a:ext cx="166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Your task…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assignment?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AAAB6-4D7D-4313-BAA2-BE11FA86D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53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7002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SELECT </a:t>
            </a:r>
            <a:r>
              <a:rPr lang="en-US" b="0" dirty="0" err="1">
                <a:solidFill>
                  <a:schemeClr val="bg1"/>
                </a:solidFill>
              </a:rPr>
              <a:t>s.word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s.freq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k.freq</a:t>
            </a:r>
            <a:r>
              <a:rPr lang="en-US" b="0" dirty="0">
                <a:solidFill>
                  <a:schemeClr val="bg1"/>
                </a:solidFill>
              </a:rPr>
              <a:t> FROM </a:t>
            </a:r>
            <a:r>
              <a:rPr lang="en-US" b="0" dirty="0" err="1">
                <a:solidFill>
                  <a:schemeClr val="bg1"/>
                </a:solidFill>
              </a:rPr>
              <a:t>shakespeare</a:t>
            </a:r>
            <a:r>
              <a:rPr lang="en-US" b="0" dirty="0">
                <a:solidFill>
                  <a:schemeClr val="bg1"/>
                </a:solidFill>
              </a:rPr>
              <a:t> s </a:t>
            </a:r>
          </a:p>
          <a:p>
            <a:r>
              <a:rPr lang="en-US" b="0" dirty="0">
                <a:solidFill>
                  <a:schemeClr val="bg1"/>
                </a:solidFill>
              </a:rPr>
              <a:t>  JOIN bible k ON (</a:t>
            </a:r>
            <a:r>
              <a:rPr lang="en-US" b="0" dirty="0" err="1">
                <a:solidFill>
                  <a:schemeClr val="bg1"/>
                </a:solidFill>
              </a:rPr>
              <a:t>s.word</a:t>
            </a:r>
            <a:r>
              <a:rPr lang="en-US" b="0" dirty="0">
                <a:solidFill>
                  <a:schemeClr val="bg1"/>
                </a:solidFill>
              </a:rPr>
              <a:t> = </a:t>
            </a:r>
            <a:r>
              <a:rPr lang="en-US" b="0" dirty="0" err="1">
                <a:solidFill>
                  <a:schemeClr val="bg1"/>
                </a:solidFill>
              </a:rPr>
              <a:t>k.word</a:t>
            </a:r>
            <a:r>
              <a:rPr lang="en-US" b="0" dirty="0">
                <a:solidFill>
                  <a:schemeClr val="bg1"/>
                </a:solidFill>
              </a:rPr>
              <a:t>) WHERE </a:t>
            </a:r>
            <a:r>
              <a:rPr lang="en-US" b="0" dirty="0" err="1">
                <a:solidFill>
                  <a:schemeClr val="bg1"/>
                </a:solidFill>
              </a:rPr>
              <a:t>s.freq</a:t>
            </a:r>
            <a:r>
              <a:rPr lang="en-US" b="0" dirty="0">
                <a:solidFill>
                  <a:schemeClr val="bg1"/>
                </a:solidFill>
              </a:rPr>
              <a:t> &gt;= 1 AND </a:t>
            </a:r>
            <a:r>
              <a:rPr lang="en-US" b="0" dirty="0" err="1">
                <a:solidFill>
                  <a:schemeClr val="bg1"/>
                </a:solidFill>
              </a:rPr>
              <a:t>k.freq</a:t>
            </a:r>
            <a:r>
              <a:rPr lang="en-US" b="0" dirty="0">
                <a:solidFill>
                  <a:schemeClr val="bg1"/>
                </a:solidFill>
              </a:rPr>
              <a:t> &gt;= 1 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  ORDER BY </a:t>
            </a:r>
            <a:r>
              <a:rPr lang="en-US" b="0" dirty="0" err="1">
                <a:solidFill>
                  <a:schemeClr val="bg1"/>
                </a:solidFill>
              </a:rPr>
              <a:t>s.freq</a:t>
            </a:r>
            <a:r>
              <a:rPr lang="en-US" b="0" dirty="0">
                <a:solidFill>
                  <a:schemeClr val="bg1"/>
                </a:solidFill>
              </a:rPr>
              <a:t> DESC LIMIT 10;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084767"/>
            <a:ext cx="678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>
                <a:solidFill>
                  <a:schemeClr val="bg1"/>
                </a:solidFill>
              </a:rPr>
              <a:t>(TOK_QUERY (TOK_FROM (TOK_JOIN (TOK_TABREF </a:t>
            </a:r>
            <a:r>
              <a:rPr lang="en-US" sz="900" b="0" dirty="0" err="1">
                <a:solidFill>
                  <a:schemeClr val="bg1"/>
                </a:solidFill>
              </a:rPr>
              <a:t>shakespeare</a:t>
            </a:r>
            <a:r>
              <a:rPr lang="en-US" sz="900" b="0" dirty="0">
                <a:solidFill>
                  <a:schemeClr val="bg1"/>
                </a:solidFill>
              </a:rPr>
              <a:t> s) (TOK_TABREF bible k) (= (. (TOK_TABLE_OR_COL s) word) (. (TOK_TABLE_OR_COL k) word)))) (TOK_INSERT (TOK_DESTINATION (TOK_DIR TOK_TMP_FILE)) (TOK_SELECT (TOK_SELEXPR (. (TOK_TABLE_OR_COL s) word)) (TOK_SELEXPR (. (TOK_TABLE_OR_COL s) freq)) (TOK_SELEXPR (. (TOK_TABLE_OR_COL k) freq))) (TOK_WHERE (AND (&gt;= (. (TOK_TABLE_OR_COL s) freq) 1) (&gt;= (. (TOK_TABLE_OR_COL k) freq) 1))) (TOK_ORDERBY (TOK_TABSORTCOLNAMEDESC (. (TOK_TABLE_OR_COL s) freq))) (TOK_LIMIT 10)))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3733800" y="2812197"/>
            <a:ext cx="838200" cy="838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733800" y="5174397"/>
            <a:ext cx="838200" cy="8382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6088797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(one or more of MapReduce jobs)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726597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(Abstract Syntax Tree)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Hive: Behind the Scenes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3351A-388F-4AF4-A4F3-4EAB76898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0007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295400"/>
            <a:ext cx="25146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>
                <a:solidFill>
                  <a:schemeClr val="bg1"/>
                </a:solidFill>
              </a:rPr>
              <a:t>STAGE DEPENDENCIES: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Stage-1 is a root stage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Stage-2 depends on stages: Stage-1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Stage-0 is a root stage</a:t>
            </a:r>
          </a:p>
          <a:p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STAGE PLANS: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Stage: Stage-1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Map Reduce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Alias -&gt; Map Operator Tree: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s 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</a:t>
            </a:r>
            <a:r>
              <a:rPr lang="en-US" sz="700" b="0" dirty="0" err="1">
                <a:solidFill>
                  <a:schemeClr val="bg1"/>
                </a:solidFill>
              </a:rPr>
              <a:t>TableScan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alias: s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Filter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predicate: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(freq &gt;= 1)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boolean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Reduce Output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key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sort order: +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Map-reduce partition columns: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tag: 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value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freq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k 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</a:t>
            </a:r>
            <a:r>
              <a:rPr lang="en-US" sz="700" b="0" dirty="0" err="1">
                <a:solidFill>
                  <a:schemeClr val="bg1"/>
                </a:solidFill>
              </a:rPr>
              <a:t>TableScan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alias: k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Filter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predicate: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(freq &gt;= 1)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boolean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Reduce Output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key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sort order: +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Map-reduce partition columns: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word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tag: 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value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freq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565535"/>
            <a:ext cx="4191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>
                <a:solidFill>
                  <a:schemeClr val="bg1"/>
                </a:solidFill>
              </a:rPr>
              <a:t> Reduce Operator Tree: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Join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condition map: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Inner Join 0 to 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condition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0 {VALUE._col0} {VALUE._col1}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1 {VALUE._col0}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</a:t>
            </a:r>
            <a:r>
              <a:rPr lang="en-US" sz="700" b="0" dirty="0" err="1">
                <a:solidFill>
                  <a:schemeClr val="bg1"/>
                </a:solidFill>
              </a:rPr>
              <a:t>outputColumnNames</a:t>
            </a:r>
            <a:r>
              <a:rPr lang="en-US" sz="700" b="0" dirty="0">
                <a:solidFill>
                  <a:schemeClr val="bg1"/>
                </a:solidFill>
              </a:rPr>
              <a:t>: _col0, _col1, _col2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Filter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predicate: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((_col0 &gt;= 1) and (_col2 &gt;= 1))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boolean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Select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_col2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</a:t>
            </a:r>
            <a:r>
              <a:rPr lang="en-US" sz="700" b="0" dirty="0" err="1">
                <a:solidFill>
                  <a:schemeClr val="bg1"/>
                </a:solidFill>
              </a:rPr>
              <a:t>outputColumnNames</a:t>
            </a:r>
            <a:r>
              <a:rPr lang="en-US" sz="700" b="0" dirty="0">
                <a:solidFill>
                  <a:schemeClr val="bg1"/>
                </a:solidFill>
              </a:rPr>
              <a:t>: _col0, _col1, _col2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File Output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compressed: false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</a:t>
            </a:r>
            <a:r>
              <a:rPr lang="en-US" sz="700" b="0" dirty="0" err="1">
                <a:solidFill>
                  <a:schemeClr val="bg1"/>
                </a:solidFill>
              </a:rPr>
              <a:t>GlobalTableId</a:t>
            </a:r>
            <a:r>
              <a:rPr lang="en-US" sz="700" b="0" dirty="0">
                <a:solidFill>
                  <a:schemeClr val="bg1"/>
                </a:solidFill>
              </a:rPr>
              <a:t>: 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table: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input format: </a:t>
            </a:r>
            <a:r>
              <a:rPr lang="en-US" sz="700" b="0" dirty="0" err="1">
                <a:solidFill>
                  <a:schemeClr val="bg1"/>
                </a:solidFill>
              </a:rPr>
              <a:t>org.apache.hadoop.mapred.SequenceFileInputFormat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output format: </a:t>
            </a:r>
            <a:r>
              <a:rPr lang="en-US" sz="700" b="0" dirty="0" err="1">
                <a:solidFill>
                  <a:schemeClr val="bg1"/>
                </a:solidFill>
              </a:rPr>
              <a:t>org.apache.hadoop.hive.ql.io.HiveSequenceFileOutputFormat</a:t>
            </a:r>
            <a:endParaRPr lang="en-US" sz="700" b="0" dirty="0">
              <a:solidFill>
                <a:schemeClr val="bg1"/>
              </a:solidFill>
            </a:endParaRPr>
          </a:p>
          <a:p>
            <a:endParaRPr lang="en-US" sz="700" b="0" dirty="0">
              <a:solidFill>
                <a:schemeClr val="bg1"/>
              </a:solidFill>
            </a:endParaRPr>
          </a:p>
          <a:p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56597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>
                <a:solidFill>
                  <a:schemeClr val="bg1"/>
                </a:solidFill>
              </a:rPr>
              <a:t> Stage: Stage-2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Map Reduce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Alias -&gt; Map Operator Tree: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hdfs://localhost:8022/tmp/hive-training/364214370/10002 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Reduce Output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key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sort order: -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tag: -1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value expressions: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string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_col1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</a:t>
            </a:r>
            <a:r>
              <a:rPr lang="en-US" sz="700" b="0" dirty="0" err="1">
                <a:solidFill>
                  <a:schemeClr val="bg1"/>
                </a:solidFill>
              </a:rPr>
              <a:t>expr</a:t>
            </a:r>
            <a:r>
              <a:rPr lang="en-US" sz="700" b="0" dirty="0">
                <a:solidFill>
                  <a:schemeClr val="bg1"/>
                </a:solidFill>
              </a:rPr>
              <a:t>: _col2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  type: </a:t>
            </a:r>
            <a:r>
              <a:rPr lang="en-US" sz="700" b="0" dirty="0" err="1">
                <a:solidFill>
                  <a:schemeClr val="bg1"/>
                </a:solidFill>
              </a:rPr>
              <a:t>int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Reduce Operator Tree: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Extract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Limit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File Output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compressed: false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</a:t>
            </a:r>
            <a:r>
              <a:rPr lang="en-US" sz="700" b="0" dirty="0" err="1">
                <a:solidFill>
                  <a:schemeClr val="bg1"/>
                </a:solidFill>
              </a:rPr>
              <a:t>GlobalTableId</a:t>
            </a:r>
            <a:r>
              <a:rPr lang="en-US" sz="700" b="0" dirty="0">
                <a:solidFill>
                  <a:schemeClr val="bg1"/>
                </a:solidFill>
              </a:rPr>
              <a:t>: 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table: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            input format: </a:t>
            </a:r>
            <a:r>
              <a:rPr lang="en-US" sz="700" b="0" dirty="0" err="1">
                <a:solidFill>
                  <a:schemeClr val="bg1"/>
                </a:solidFill>
              </a:rPr>
              <a:t>org.apache.hadoop.mapred.TextInputFormat</a:t>
            </a:r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                 output format: </a:t>
            </a:r>
            <a:r>
              <a:rPr lang="en-US" sz="700" b="0" dirty="0" err="1">
                <a:solidFill>
                  <a:schemeClr val="bg1"/>
                </a:solidFill>
              </a:rPr>
              <a:t>org.apache.hadoop.hive.ql.io.HiveIgnoreKeyTextOutputFormat</a:t>
            </a:r>
            <a:endParaRPr lang="en-US" sz="700" b="0" dirty="0">
              <a:solidFill>
                <a:schemeClr val="bg1"/>
              </a:solidFill>
            </a:endParaRPr>
          </a:p>
          <a:p>
            <a:endParaRPr lang="en-US" sz="700" b="0" dirty="0">
              <a:solidFill>
                <a:schemeClr val="bg1"/>
              </a:solidFill>
            </a:endParaRPr>
          </a:p>
          <a:p>
            <a:endParaRPr lang="en-US" sz="700" b="0" dirty="0">
              <a:solidFill>
                <a:schemeClr val="bg1"/>
              </a:solidFill>
            </a:endParaRPr>
          </a:p>
          <a:p>
            <a:r>
              <a:rPr lang="en-US" sz="700" b="0" dirty="0">
                <a:solidFill>
                  <a:schemeClr val="bg1"/>
                </a:solidFill>
              </a:rPr>
              <a:t> Stage: Stage-0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Fetch Operator</a:t>
            </a:r>
          </a:p>
          <a:p>
            <a:r>
              <a:rPr lang="en-US" sz="700" b="0" dirty="0">
                <a:solidFill>
                  <a:schemeClr val="bg1"/>
                </a:solidFill>
              </a:rPr>
              <a:t>      limit: 10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Hive: Behind the Scenes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F0F679-D215-4F18-8DE0-38F0BA6FF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82186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nder-blo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8008" y="0"/>
            <a:ext cx="14244608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14400" y="3314700"/>
            <a:ext cx="8229600" cy="1028700"/>
          </a:xfrm>
          <a:prstGeom prst="rect">
            <a:avLst/>
          </a:prstGeom>
        </p:spPr>
        <p:txBody>
          <a:bodyPr/>
          <a:lstStyle/>
          <a:p>
            <a:r>
              <a:rPr lang="en-US" sz="3200" b="0" dirty="0">
                <a:solidFill>
                  <a:schemeClr val="tx1"/>
                </a:solidFill>
                <a:latin typeface="Gill Sans"/>
              </a:rPr>
              <a:t>MapReduce algorithms </a:t>
            </a:r>
            <a:br>
              <a:rPr lang="en-US" sz="3200" b="0" dirty="0">
                <a:solidFill>
                  <a:schemeClr val="tx1"/>
                </a:solidFill>
                <a:latin typeface="Gill Sans"/>
              </a:rPr>
            </a:br>
            <a:r>
              <a:rPr lang="en-US" sz="3200" b="0" dirty="0">
                <a:solidFill>
                  <a:schemeClr val="tx1"/>
                </a:solidFill>
                <a:latin typeface="Gill Sans"/>
              </a:rPr>
              <a:t>for processing relational data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41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stikatphotography</a:t>
            </a:r>
            <a:r>
              <a:rPr lang="en-US" sz="1000" b="0" dirty="0">
                <a:solidFill>
                  <a:srgbClr val="FFFFFF"/>
                </a:solidFill>
              </a:rPr>
              <a:t>/1590190676/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33FC06-6324-4E60-B7E0-E871D945E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90458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Relational Algebra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01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Primitives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8291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Projection (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  <a:sym typeface="Symbol"/>
              </a:rPr>
              <a:t>)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marL="12700" lvl="1" algn="ctr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Selection (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  <a:sym typeface="Symbol"/>
              </a:rPr>
              <a:t>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marL="12700" lvl="1" algn="ctr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Cartesian product (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  <a:sym typeface="Symbol"/>
              </a:rPr>
              <a:t>)</a:t>
            </a:r>
          </a:p>
          <a:p>
            <a:pPr marL="12700" lvl="1" algn="ctr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Set union (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  <a:sym typeface="Symbol"/>
              </a:rPr>
              <a:t>)</a:t>
            </a:r>
          </a:p>
          <a:p>
            <a:pPr marL="12700" lvl="1" algn="ctr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Set difference (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  <a:sym typeface="Symbol"/>
              </a:rPr>
              <a:t>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</a:t>
            </a:r>
          </a:p>
          <a:p>
            <a:pPr marL="12700" lvl="1" algn="ctr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Rename (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  <a:sym typeface="Symbol"/>
              </a:rPr>
              <a:t>)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945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Other Operations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755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Join (⋈)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by… aggregation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9B71C-EC86-4B11-897C-FD7CD9705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9B477D-1CC2-40BF-9D66-7293E2A0052B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6246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56336</TotalTime>
  <Words>4239</Words>
  <Application>Microsoft Office PowerPoint</Application>
  <PresentationFormat>On-screen Show (4:3)</PresentationFormat>
  <Paragraphs>892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Andale Mono</vt:lpstr>
      <vt:lpstr>Arial</vt:lpstr>
      <vt:lpstr>Arial Black</vt:lpstr>
      <vt:lpstr>Calibri</vt:lpstr>
      <vt:lpstr>Gill Sans</vt:lpstr>
      <vt:lpstr>Wingdings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MapReduce algorithms  for processing relational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Ali Abedi</cp:lastModifiedBy>
  <cp:revision>11737</cp:revision>
  <cp:lastPrinted>2017-02-09T04:01:38Z</cp:lastPrinted>
  <dcterms:created xsi:type="dcterms:W3CDTF">2012-08-31T06:36:49Z</dcterms:created>
  <dcterms:modified xsi:type="dcterms:W3CDTF">2019-10-21T23:52:28Z</dcterms:modified>
  <cp:category/>
</cp:coreProperties>
</file>