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2"/>
  </p:notesMasterIdLst>
  <p:handoutMasterIdLst>
    <p:handoutMasterId r:id="rId43"/>
  </p:handoutMasterIdLst>
  <p:sldIdLst>
    <p:sldId id="1554" r:id="rId2"/>
    <p:sldId id="1538" r:id="rId3"/>
    <p:sldId id="1443" r:id="rId4"/>
    <p:sldId id="1444" r:id="rId5"/>
    <p:sldId id="1445" r:id="rId6"/>
    <p:sldId id="1446" r:id="rId7"/>
    <p:sldId id="1505" r:id="rId8"/>
    <p:sldId id="1504" r:id="rId9"/>
    <p:sldId id="1539" r:id="rId10"/>
    <p:sldId id="1451" r:id="rId11"/>
    <p:sldId id="1452" r:id="rId12"/>
    <p:sldId id="1453" r:id="rId13"/>
    <p:sldId id="1454" r:id="rId14"/>
    <p:sldId id="1532" r:id="rId15"/>
    <p:sldId id="1533" r:id="rId16"/>
    <p:sldId id="1534" r:id="rId17"/>
    <p:sldId id="1513" r:id="rId18"/>
    <p:sldId id="1514" r:id="rId19"/>
    <p:sldId id="1515" r:id="rId20"/>
    <p:sldId id="1516" r:id="rId21"/>
    <p:sldId id="1541" r:id="rId22"/>
    <p:sldId id="1542" r:id="rId23"/>
    <p:sldId id="1535" r:id="rId24"/>
    <p:sldId id="1546" r:id="rId25"/>
    <p:sldId id="1506" r:id="rId26"/>
    <p:sldId id="1508" r:id="rId27"/>
    <p:sldId id="1511" r:id="rId28"/>
    <p:sldId id="1509" r:id="rId29"/>
    <p:sldId id="1523" r:id="rId30"/>
    <p:sldId id="1524" r:id="rId31"/>
    <p:sldId id="1551" r:id="rId32"/>
    <p:sldId id="1547" r:id="rId33"/>
    <p:sldId id="1537" r:id="rId34"/>
    <p:sldId id="1458" r:id="rId35"/>
    <p:sldId id="1526" r:id="rId36"/>
    <p:sldId id="1527" r:id="rId37"/>
    <p:sldId id="1528" r:id="rId38"/>
    <p:sldId id="1552" r:id="rId39"/>
    <p:sldId id="1550" r:id="rId40"/>
    <p:sldId id="1548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8" autoAdjust="0"/>
    <p:restoredTop sz="75202" autoAdjust="0"/>
  </p:normalViewPr>
  <p:slideViewPr>
    <p:cSldViewPr>
      <p:cViewPr varScale="1">
        <p:scale>
          <a:sx n="88" d="100"/>
          <a:sy n="88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1A0EF-2154-45F4-8EAE-4CA6F89F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56031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9573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E8DDA4-AA5A-4464-9DC9-D1685482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3519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5: Analyzing Relational Data (3/3)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(Fall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24,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7321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</a:t>
            </a:r>
            <a:r>
              <a:rPr lang="en-CA" sz="1800" b="0" dirty="0">
                <a:solidFill>
                  <a:schemeClr val="bg1"/>
                </a:solidFill>
              </a:rPr>
              <a:t>https://www.student.cs.uwaterloo.ca/~cs451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03DCC-5C43-4F5D-BAA5-2E2324461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9B477D-1CC2-40BF-9D66-7293E2A0052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9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ache_Thrift_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5754"/>
            <a:ext cx="3048000" cy="5509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214" y="2209800"/>
            <a:ext cx="3878586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struct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Tweet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1: required i32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userId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2: required string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userName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3: required string text;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4: optional Location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loc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struct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Location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1: required double latitude;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2: required double longitude;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Thrift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1F93F7-58D9-4D37-9205-BA5804146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149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438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Why not…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92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XML or JSON?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53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REST?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DF0079-7761-4C82-9229-7DB6BA96E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3866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133600"/>
            <a:ext cx="3657600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Logical</a:t>
            </a:r>
          </a:p>
          <a:p>
            <a:pPr algn="ctr"/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57600"/>
            <a:ext cx="3657600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Physical</a:t>
            </a:r>
          </a:p>
          <a:p>
            <a:pPr algn="ctr"/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886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How bytes are actually represented in storage…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53000" y="2057400"/>
            <a:ext cx="2590800" cy="1447800"/>
            <a:chOff x="3124200" y="1752600"/>
            <a:chExt cx="2590800" cy="1447800"/>
          </a:xfrm>
        </p:grpSpPr>
        <p:sp>
          <p:nvSpPr>
            <p:cNvPr id="8" name="Rectangle 7"/>
            <p:cNvSpPr/>
            <p:nvPr/>
          </p:nvSpPr>
          <p:spPr>
            <a:xfrm>
              <a:off x="3581400" y="1752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200" y="17526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1752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800600" y="1752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34000" y="1752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22860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2286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43400" y="2286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800600" y="2286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334000" y="22860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1400" y="2819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4200" y="28194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43400" y="2819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800600" y="2819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334000" y="2819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78487-A57E-4A9C-9584-0A7285BCD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7663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7526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400" y="17526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00600" y="17526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334000" y="1752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0" y="2286000"/>
            <a:ext cx="685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2286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43400" y="22860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00600" y="22860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334000" y="228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81400" y="28194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4200" y="2819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43400" y="2819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800600" y="2819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3340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81400" y="3352800"/>
            <a:ext cx="685800" cy="381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4200" y="3352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43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800600" y="3352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334000" y="3352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4186535"/>
            <a:ext cx="7620000" cy="918865"/>
            <a:chOff x="685800" y="4186535"/>
            <a:chExt cx="7620000" cy="918865"/>
          </a:xfrm>
        </p:grpSpPr>
        <p:sp>
          <p:nvSpPr>
            <p:cNvPr id="56" name="Rectangle 55"/>
            <p:cNvSpPr/>
            <p:nvPr/>
          </p:nvSpPr>
          <p:spPr>
            <a:xfrm>
              <a:off x="685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1752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209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90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76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3657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114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95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81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5562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019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00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86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467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924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5800" y="4186535"/>
              <a:ext cx="149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Row store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0" y="5410200"/>
            <a:ext cx="8001000" cy="914400"/>
            <a:chOff x="685800" y="5410200"/>
            <a:chExt cx="8001000" cy="914400"/>
          </a:xfrm>
        </p:grpSpPr>
        <p:sp>
          <p:nvSpPr>
            <p:cNvPr id="39" name="Rectangle 38"/>
            <p:cNvSpPr/>
            <p:nvPr/>
          </p:nvSpPr>
          <p:spPr>
            <a:xfrm>
              <a:off x="6858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716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574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29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10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91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2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53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3340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7912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62484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67056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162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543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305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5800" y="5410200"/>
              <a:ext cx="1924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Column store</a:t>
              </a:r>
            </a:p>
          </p:txBody>
        </p:sp>
      </p:grpSp>
      <p:sp>
        <p:nvSpPr>
          <p:cNvPr id="6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Row vs. Column Stores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E6EE1-C554-440A-B681-4EFB24144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37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Row vs. Column Stores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0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Row stores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11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Easier to modify a record: in-place updates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Might read unnecessary data when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80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Column stores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61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Only read necessary data when processing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Tuple writes require multiple operations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Tuple updates are complex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92F033-56CE-463F-9661-FB2770DB9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4010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wn Arrow 33"/>
          <p:cNvSpPr/>
          <p:nvPr/>
        </p:nvSpPr>
        <p:spPr bwMode="auto">
          <a:xfrm rot="2700000">
            <a:off x="5600863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8900000" flipH="1">
            <a:off x="2323937" y="3066093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433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433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33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43300" y="565744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BI tools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3300" y="609659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analysts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3962400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3543300" y="4419600"/>
            <a:ext cx="2057400" cy="113367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376136"/>
            <a:ext cx="365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b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3300" y="47316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OLAP Data </a:t>
            </a:r>
            <a:b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Warehouse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3300" y="1838126"/>
            <a:ext cx="2057400" cy="1133674"/>
            <a:chOff x="3543300" y="1838126"/>
            <a:chExt cx="2057400" cy="1133674"/>
          </a:xfrm>
        </p:grpSpPr>
        <p:sp>
          <p:nvSpPr>
            <p:cNvPr id="19" name="Can 18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7150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7150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3716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3716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6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external APIs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715000" y="1838126"/>
            <a:ext cx="2057400" cy="1133674"/>
            <a:chOff x="3543300" y="1838126"/>
            <a:chExt cx="2057400" cy="1133674"/>
          </a:xfrm>
        </p:grpSpPr>
        <p:sp>
          <p:nvSpPr>
            <p:cNvPr id="29" name="Can 28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33500" y="1838126"/>
            <a:ext cx="2057400" cy="1133674"/>
            <a:chOff x="3543300" y="1838126"/>
            <a:chExt cx="2057400" cy="1133674"/>
          </a:xfrm>
        </p:grpSpPr>
        <p:sp>
          <p:nvSpPr>
            <p:cNvPr id="32" name="Can 31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DE52E-7E1B-4DC9-95A6-62F6B224E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61637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 of Column Stores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0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Inherent advantages: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11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Better compression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Read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80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well with: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611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Vectorized Execution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Compiled Queries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These are well-known in traditional databases…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1CEB4-7267-44F7-9E78-B38F4ABB6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53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3405613"/>
            <a:ext cx="7620000" cy="918865"/>
            <a:chOff x="685800" y="4186535"/>
            <a:chExt cx="7620000" cy="918865"/>
          </a:xfrm>
        </p:grpSpPr>
        <p:sp>
          <p:nvSpPr>
            <p:cNvPr id="56" name="Rectangle 55"/>
            <p:cNvSpPr/>
            <p:nvPr/>
          </p:nvSpPr>
          <p:spPr>
            <a:xfrm>
              <a:off x="685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1752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209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90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76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3657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114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95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81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5562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019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00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86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467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924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5800" y="4186535"/>
              <a:ext cx="149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Row store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" y="4472413"/>
            <a:ext cx="8001000" cy="914400"/>
            <a:chOff x="685800" y="5410200"/>
            <a:chExt cx="8001000" cy="914400"/>
          </a:xfrm>
        </p:grpSpPr>
        <p:sp>
          <p:nvSpPr>
            <p:cNvPr id="39" name="Rectangle 38"/>
            <p:cNvSpPr/>
            <p:nvPr/>
          </p:nvSpPr>
          <p:spPr>
            <a:xfrm>
              <a:off x="6858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716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574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29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10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91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2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53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3340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7912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62484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67056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162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543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305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5800" y="5410200"/>
              <a:ext cx="1924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Column store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 rot="21430914">
            <a:off x="1615952" y="5569096"/>
            <a:ext cx="4343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This compresses better with </a:t>
            </a:r>
            <a:b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off-the-shelf tools, e.g., </a:t>
            </a:r>
            <a:r>
              <a:rPr lang="en-US" sz="2800" b="0" dirty="0" err="1">
                <a:solidFill>
                  <a:srgbClr val="FF0000"/>
                </a:solidFill>
                <a:latin typeface="Gill Sans"/>
                <a:cs typeface="Gill Sans"/>
              </a:rPr>
              <a:t>gzip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36386" y="5767813"/>
            <a:ext cx="11194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Why?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24200" y="1295400"/>
            <a:ext cx="2590800" cy="1981200"/>
            <a:chOff x="3124200" y="1752600"/>
            <a:chExt cx="2590800" cy="1981200"/>
          </a:xfrm>
        </p:grpSpPr>
        <p:sp>
          <p:nvSpPr>
            <p:cNvPr id="72" name="Rectangle 71"/>
            <p:cNvSpPr/>
            <p:nvPr/>
          </p:nvSpPr>
          <p:spPr>
            <a:xfrm>
              <a:off x="3581400" y="1752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24200" y="17526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343400" y="1752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4800600" y="1752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334000" y="1752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81400" y="22860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24200" y="2286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43400" y="2286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4800600" y="2286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0" y="22860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81400" y="2819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24200" y="28194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343400" y="2819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4800600" y="2819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334000" y="2819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81400" y="33528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124200" y="33528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343400" y="33528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 bwMode="auto">
            <a:xfrm>
              <a:off x="4800600" y="33528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5334000" y="33528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Row vs. Column Stores: Compression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0C68CF-E782-4784-B72A-72D7847DF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469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3405613"/>
            <a:ext cx="7620000" cy="918865"/>
            <a:chOff x="685800" y="4186535"/>
            <a:chExt cx="7620000" cy="918865"/>
          </a:xfrm>
        </p:grpSpPr>
        <p:sp>
          <p:nvSpPr>
            <p:cNvPr id="56" name="Rectangle 55"/>
            <p:cNvSpPr/>
            <p:nvPr/>
          </p:nvSpPr>
          <p:spPr>
            <a:xfrm>
              <a:off x="685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1752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209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90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76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3657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114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95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81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5562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019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00800" y="4724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86600" y="4724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467600" y="4724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9248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5800" y="4186535"/>
              <a:ext cx="149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Row store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" y="4472413"/>
            <a:ext cx="8001000" cy="914400"/>
            <a:chOff x="685800" y="5410200"/>
            <a:chExt cx="8001000" cy="914400"/>
          </a:xfrm>
        </p:grpSpPr>
        <p:sp>
          <p:nvSpPr>
            <p:cNvPr id="39" name="Rectangle 38"/>
            <p:cNvSpPr/>
            <p:nvPr/>
          </p:nvSpPr>
          <p:spPr>
            <a:xfrm>
              <a:off x="6858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716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574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29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10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91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2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53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3340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7912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62484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67056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162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543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305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5800" y="5410200"/>
              <a:ext cx="1924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Column store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57063" y="5877580"/>
            <a:ext cx="8029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Additional opportunities for smarter compression…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24200" y="1295400"/>
            <a:ext cx="2590800" cy="1981200"/>
            <a:chOff x="3124200" y="1752600"/>
            <a:chExt cx="2590800" cy="1981200"/>
          </a:xfrm>
        </p:grpSpPr>
        <p:sp>
          <p:nvSpPr>
            <p:cNvPr id="72" name="Rectangle 71"/>
            <p:cNvSpPr/>
            <p:nvPr/>
          </p:nvSpPr>
          <p:spPr>
            <a:xfrm>
              <a:off x="3581400" y="1752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24200" y="17526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343400" y="1752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4800600" y="1752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334000" y="1752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81400" y="22860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24200" y="2286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43400" y="2286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4800600" y="2286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0" y="22860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81400" y="28194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24200" y="28194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343400" y="28194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4800600" y="28194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334000" y="2819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81400" y="33528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124200" y="33528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343400" y="33528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 bwMode="auto">
            <a:xfrm>
              <a:off x="4800600" y="33528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5334000" y="33528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Row vs. Column Stores: Compression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856CE-F310-4FEC-8C3E-51721673C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6114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1143000"/>
            <a:ext cx="8001000" cy="914400"/>
            <a:chOff x="685800" y="5410200"/>
            <a:chExt cx="8001000" cy="914400"/>
          </a:xfrm>
        </p:grpSpPr>
        <p:sp>
          <p:nvSpPr>
            <p:cNvPr id="39" name="Rectangle 38"/>
            <p:cNvSpPr/>
            <p:nvPr/>
          </p:nvSpPr>
          <p:spPr>
            <a:xfrm>
              <a:off x="6858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716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574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29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10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91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2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53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3340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7912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62484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67056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162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543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305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5800" y="5410200"/>
              <a:ext cx="1924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Column store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63159" y="2438400"/>
            <a:ext cx="469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Run-length encoding example: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79157" y="31242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64957" y="3048000"/>
            <a:ext cx="530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is a foreign key, relatively small cardinality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26757" y="3810000"/>
            <a:ext cx="133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In reality: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9157" y="4343400"/>
            <a:ext cx="7350443" cy="461665"/>
            <a:chOff x="879157" y="4343400"/>
            <a:chExt cx="7350443" cy="461665"/>
          </a:xfrm>
        </p:grpSpPr>
        <p:sp>
          <p:nvSpPr>
            <p:cNvPr id="102" name="Rectangle 101"/>
            <p:cNvSpPr/>
            <p:nvPr/>
          </p:nvSpPr>
          <p:spPr>
            <a:xfrm>
              <a:off x="8791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5649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507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9365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081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9939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6797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3655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0513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622357" y="4419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37157" y="434340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26757" y="5105400"/>
            <a:ext cx="116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Encode: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9157" y="5638800"/>
            <a:ext cx="4390930" cy="461665"/>
            <a:chOff x="879157" y="5638800"/>
            <a:chExt cx="4390930" cy="461665"/>
          </a:xfrm>
        </p:grpSpPr>
        <p:sp>
          <p:nvSpPr>
            <p:cNvPr id="116" name="Rectangle 115"/>
            <p:cNvSpPr/>
            <p:nvPr/>
          </p:nvSpPr>
          <p:spPr>
            <a:xfrm>
              <a:off x="879157" y="57150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124200" y="57150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810000" y="57150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981200" y="57150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600200" y="56388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709446" y="56388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538246" y="56388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1 …</a:t>
              </a: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793693" y="3352800"/>
            <a:ext cx="29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(even better,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boolean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Columns Stores: RLE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97C6C-A9A0-4485-9A3F-B7CFAED39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5875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 animBg="1"/>
      <p:bldP spid="101" grpId="0"/>
      <p:bldP spid="103" grpId="0"/>
      <p:bldP spid="117" grpId="0"/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MapReduce: A Major Step Backwards?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97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a step backward in database access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7822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Schemas are good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Separation of the schema from the application is good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High-level access languages are good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119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poor implementation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007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Brute force and only brute force (no indexes, for example)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not novel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5866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missing features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9676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Bulk loader, indexing, updates, transactions…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481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incompatible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with DBMS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tools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Blog post by DeWitt and </a:t>
            </a:r>
            <a:r>
              <a:rPr lang="en-US" sz="1000" b="0" dirty="0" err="1">
                <a:solidFill>
                  <a:schemeClr val="bg1"/>
                </a:solidFill>
              </a:rPr>
              <a:t>Stonebraker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73108-3C84-4C08-8786-DBA70E630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75632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1143000"/>
            <a:ext cx="8001000" cy="914400"/>
            <a:chOff x="685800" y="5410200"/>
            <a:chExt cx="8001000" cy="914400"/>
          </a:xfrm>
        </p:grpSpPr>
        <p:sp>
          <p:nvSpPr>
            <p:cNvPr id="39" name="Rectangle 38"/>
            <p:cNvSpPr/>
            <p:nvPr/>
          </p:nvSpPr>
          <p:spPr>
            <a:xfrm>
              <a:off x="6858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716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574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5943600"/>
              <a:ext cx="6858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29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10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91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2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53000" y="59436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3340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7912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62484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6705600" y="5943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162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543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305800" y="59436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5800" y="5410200"/>
              <a:ext cx="1924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  <a:latin typeface="Gill Sans"/>
                  <a:cs typeface="Gill Sans"/>
                </a:rPr>
                <a:t>Column store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63159" y="2438400"/>
            <a:ext cx="5909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Say you’re coding a bunch of integers…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Columns Stores: Integer Coding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BB76E-AABE-458C-AB01-848D22D12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4409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133600" y="3048000"/>
            <a:ext cx="1828800" cy="228600"/>
            <a:chOff x="1295400" y="2362200"/>
            <a:chExt cx="1828800" cy="228600"/>
          </a:xfrm>
        </p:grpSpPr>
        <p:sp>
          <p:nvSpPr>
            <p:cNvPr id="6" name="Rectangle 5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3505200"/>
            <a:ext cx="1828800" cy="228600"/>
            <a:chOff x="1295400" y="2362200"/>
            <a:chExt cx="1828800" cy="228600"/>
          </a:xfrm>
        </p:grpSpPr>
        <p:sp>
          <p:nvSpPr>
            <p:cNvPr id="61" name="Rectangle 60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3" name="Rectangle 62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4" name="Rectangle 63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5" name="Rectangle 64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6" name="Rectangle 65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7" name="Rectangle 66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8" name="Rectangle 67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91000" y="3505200"/>
            <a:ext cx="1828800" cy="228600"/>
            <a:chOff x="1295400" y="2362200"/>
            <a:chExt cx="1828800" cy="228600"/>
          </a:xfrm>
        </p:grpSpPr>
        <p:sp>
          <p:nvSpPr>
            <p:cNvPr id="70" name="Rectangle 69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2" name="Rectangle 71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3" name="Rectangle 72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4" name="Rectangle 73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6" name="Rectangle 75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133600" y="3962400"/>
            <a:ext cx="1828800" cy="228600"/>
            <a:chOff x="1295400" y="2362200"/>
            <a:chExt cx="1828800" cy="228600"/>
          </a:xfrm>
        </p:grpSpPr>
        <p:sp>
          <p:nvSpPr>
            <p:cNvPr id="79" name="Rectangle 78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191000" y="3962400"/>
            <a:ext cx="1828800" cy="228600"/>
            <a:chOff x="1295400" y="2362200"/>
            <a:chExt cx="1828800" cy="228600"/>
          </a:xfrm>
        </p:grpSpPr>
        <p:sp>
          <p:nvSpPr>
            <p:cNvPr id="88" name="Rectangle 87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1" name="Rectangle 90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324600" y="3962400"/>
            <a:ext cx="1828800" cy="228600"/>
            <a:chOff x="1295400" y="2362200"/>
            <a:chExt cx="1828800" cy="228600"/>
          </a:xfrm>
        </p:grpSpPr>
        <p:sp>
          <p:nvSpPr>
            <p:cNvPr id="97" name="Rectangle 96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371600" y="2971800"/>
            <a:ext cx="63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7 bits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295400" y="3429000"/>
            <a:ext cx="74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14 bits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295400" y="3886200"/>
            <a:ext cx="74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21 bits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VByte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0" y="5100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okay, easy to implement…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0" y="1501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Simple idea: use only as many bytes as needed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0" y="1882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Need to reserve one bit per byte as the “continuation bit”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 remaining bits for encoding value</a:t>
            </a:r>
          </a:p>
        </p:txBody>
      </p:sp>
      <p:sp>
        <p:nvSpPr>
          <p:cNvPr id="113" name="TextBox 112"/>
          <p:cNvSpPr txBox="1"/>
          <p:nvPr/>
        </p:nvSpPr>
        <p:spPr>
          <a:xfrm rot="20989502">
            <a:off x="97780" y="348799"/>
            <a:ext cx="313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"/>
                <a:cs typeface="Gill Sans"/>
              </a:rPr>
              <a:t>Remember this?</a:t>
            </a:r>
          </a:p>
        </p:txBody>
      </p:sp>
      <p:sp>
        <p:nvSpPr>
          <p:cNvPr id="114" name="TextBox 113"/>
          <p:cNvSpPr txBox="1"/>
          <p:nvPr/>
        </p:nvSpPr>
        <p:spPr>
          <a:xfrm rot="20989502">
            <a:off x="1287747" y="687779"/>
            <a:ext cx="823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(Part 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79376-C5EE-4D89-A597-CCAFF466F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784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75644" y="1828800"/>
            <a:ext cx="6311156" cy="609600"/>
            <a:chOff x="2375644" y="1676400"/>
            <a:chExt cx="6311156" cy="609600"/>
          </a:xfrm>
        </p:grpSpPr>
        <p:sp>
          <p:nvSpPr>
            <p:cNvPr id="5" name="Rectangle 4"/>
            <p:cNvSpPr/>
            <p:nvPr/>
          </p:nvSpPr>
          <p:spPr bwMode="ltGray">
            <a:xfrm>
              <a:off x="2375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/>
            <p:nvPr/>
          </p:nvSpPr>
          <p:spPr bwMode="ltGray">
            <a:xfrm>
              <a:off x="2680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2985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290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3594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3899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Rectangle 16"/>
            <p:cNvSpPr/>
            <p:nvPr/>
          </p:nvSpPr>
          <p:spPr bwMode="ltGray">
            <a:xfrm>
              <a:off x="4204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4509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4814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5118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5423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5728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6033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6338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/>
          </p:nvSpPr>
          <p:spPr bwMode="ltGray">
            <a:xfrm>
              <a:off x="2375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6" name="Rectangle 35"/>
            <p:cNvSpPr/>
            <p:nvPr/>
          </p:nvSpPr>
          <p:spPr bwMode="ltGray">
            <a:xfrm>
              <a:off x="2680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2985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3290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9" name="Rectangle 38"/>
            <p:cNvSpPr/>
            <p:nvPr/>
          </p:nvSpPr>
          <p:spPr bwMode="ltGray">
            <a:xfrm>
              <a:off x="35948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0" name="Rectangle 39"/>
            <p:cNvSpPr/>
            <p:nvPr/>
          </p:nvSpPr>
          <p:spPr bwMode="ltGray">
            <a:xfrm>
              <a:off x="3899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 bwMode="ltGray">
            <a:xfrm>
              <a:off x="4204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2" name="Rectangle 41"/>
            <p:cNvSpPr/>
            <p:nvPr/>
          </p:nvSpPr>
          <p:spPr bwMode="ltGray">
            <a:xfrm>
              <a:off x="4509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4814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 bwMode="ltGray">
            <a:xfrm>
              <a:off x="51188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5" name="Rectangle 44"/>
            <p:cNvSpPr/>
            <p:nvPr/>
          </p:nvSpPr>
          <p:spPr bwMode="ltGray">
            <a:xfrm>
              <a:off x="5423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5728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ltGray">
            <a:xfrm>
              <a:off x="6033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ltGray">
            <a:xfrm>
              <a:off x="6338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719044" y="1676400"/>
              <a:ext cx="19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28 1-bit numbers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75644" y="2571690"/>
            <a:ext cx="6311156" cy="628710"/>
            <a:chOff x="2375644" y="2419290"/>
            <a:chExt cx="6311156" cy="628710"/>
          </a:xfrm>
        </p:grpSpPr>
        <p:sp>
          <p:nvSpPr>
            <p:cNvPr id="49" name="Rectangle 48"/>
            <p:cNvSpPr/>
            <p:nvPr/>
          </p:nvSpPr>
          <p:spPr bwMode="ltGray">
            <a:xfrm>
              <a:off x="2375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0" name="Rectangle 49"/>
            <p:cNvSpPr/>
            <p:nvPr/>
          </p:nvSpPr>
          <p:spPr bwMode="ltGray">
            <a:xfrm>
              <a:off x="2604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Rectangle 50"/>
            <p:cNvSpPr/>
            <p:nvPr/>
          </p:nvSpPr>
          <p:spPr bwMode="ltGray">
            <a:xfrm>
              <a:off x="2909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2" name="Rectangle 51"/>
            <p:cNvSpPr/>
            <p:nvPr/>
          </p:nvSpPr>
          <p:spPr bwMode="ltGray">
            <a:xfrm>
              <a:off x="3137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3" name="Rectangle 52"/>
            <p:cNvSpPr/>
            <p:nvPr/>
          </p:nvSpPr>
          <p:spPr bwMode="ltGray">
            <a:xfrm>
              <a:off x="3442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4" name="Rectangle 53"/>
            <p:cNvSpPr/>
            <p:nvPr/>
          </p:nvSpPr>
          <p:spPr bwMode="ltGray">
            <a:xfrm>
              <a:off x="3671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5" name="Rectangle 54"/>
            <p:cNvSpPr/>
            <p:nvPr/>
          </p:nvSpPr>
          <p:spPr bwMode="ltGray">
            <a:xfrm>
              <a:off x="3975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Rectangle 55"/>
            <p:cNvSpPr/>
            <p:nvPr/>
          </p:nvSpPr>
          <p:spPr bwMode="ltGray">
            <a:xfrm>
              <a:off x="4204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7" name="Rectangle 56"/>
            <p:cNvSpPr/>
            <p:nvPr/>
          </p:nvSpPr>
          <p:spPr bwMode="ltGray">
            <a:xfrm>
              <a:off x="4509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4737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9" name="Rectangle 58"/>
            <p:cNvSpPr/>
            <p:nvPr/>
          </p:nvSpPr>
          <p:spPr bwMode="ltGray">
            <a:xfrm>
              <a:off x="5042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0" name="Rectangle 59"/>
            <p:cNvSpPr/>
            <p:nvPr/>
          </p:nvSpPr>
          <p:spPr bwMode="ltGray">
            <a:xfrm>
              <a:off x="5271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5576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5804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2375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8" name="Rectangle 77"/>
            <p:cNvSpPr/>
            <p:nvPr/>
          </p:nvSpPr>
          <p:spPr bwMode="ltGray">
            <a:xfrm>
              <a:off x="2604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9" name="Rectangle 78"/>
            <p:cNvSpPr/>
            <p:nvPr/>
          </p:nvSpPr>
          <p:spPr bwMode="ltGray">
            <a:xfrm>
              <a:off x="2909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3137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34424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3671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39758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42044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4509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47378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7" name="Rectangle 86"/>
            <p:cNvSpPr/>
            <p:nvPr/>
          </p:nvSpPr>
          <p:spPr bwMode="ltGray">
            <a:xfrm>
              <a:off x="5042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8" name="Rectangle 87"/>
            <p:cNvSpPr/>
            <p:nvPr/>
          </p:nvSpPr>
          <p:spPr bwMode="ltGray">
            <a:xfrm>
              <a:off x="5271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5576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5804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719044" y="2419290"/>
              <a:ext cx="19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14 2-bit numbers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75644" y="3333690"/>
            <a:ext cx="6182916" cy="628710"/>
            <a:chOff x="2375644" y="3181290"/>
            <a:chExt cx="6182916" cy="628710"/>
          </a:xfrm>
        </p:grpSpPr>
        <p:sp>
          <p:nvSpPr>
            <p:cNvPr id="91" name="Rectangle 90"/>
            <p:cNvSpPr/>
            <p:nvPr/>
          </p:nvSpPr>
          <p:spPr bwMode="ltGray">
            <a:xfrm>
              <a:off x="2375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604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2832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3137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3366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6" name="Rectangle 95"/>
            <p:cNvSpPr/>
            <p:nvPr/>
          </p:nvSpPr>
          <p:spPr bwMode="ltGray">
            <a:xfrm>
              <a:off x="3594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7" name="Rectangle 96"/>
            <p:cNvSpPr/>
            <p:nvPr/>
          </p:nvSpPr>
          <p:spPr bwMode="ltGray">
            <a:xfrm>
              <a:off x="3899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4128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4356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4661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4890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5118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5423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5652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5" name="Rectangle 104"/>
            <p:cNvSpPr/>
            <p:nvPr/>
          </p:nvSpPr>
          <p:spPr bwMode="ltGray">
            <a:xfrm>
              <a:off x="5880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2" name="Rectangle 111"/>
            <p:cNvSpPr/>
            <p:nvPr/>
          </p:nvSpPr>
          <p:spPr bwMode="ltGray">
            <a:xfrm>
              <a:off x="2375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3" name="Rectangle 112"/>
            <p:cNvSpPr/>
            <p:nvPr/>
          </p:nvSpPr>
          <p:spPr bwMode="ltGray">
            <a:xfrm>
              <a:off x="2604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4" name="Rectangle 113"/>
            <p:cNvSpPr/>
            <p:nvPr/>
          </p:nvSpPr>
          <p:spPr bwMode="ltGray">
            <a:xfrm>
              <a:off x="2832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5" name="Rectangle 114"/>
            <p:cNvSpPr/>
            <p:nvPr/>
          </p:nvSpPr>
          <p:spPr bwMode="ltGray">
            <a:xfrm>
              <a:off x="3137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6" name="Rectangle 115"/>
            <p:cNvSpPr/>
            <p:nvPr/>
          </p:nvSpPr>
          <p:spPr bwMode="ltGray">
            <a:xfrm>
              <a:off x="3366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7" name="Rectangle 116"/>
            <p:cNvSpPr/>
            <p:nvPr/>
          </p:nvSpPr>
          <p:spPr bwMode="ltGray">
            <a:xfrm>
              <a:off x="3594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8" name="Rectangle 117"/>
            <p:cNvSpPr/>
            <p:nvPr/>
          </p:nvSpPr>
          <p:spPr bwMode="ltGray">
            <a:xfrm>
              <a:off x="3899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9" name="Rectangle 118"/>
            <p:cNvSpPr/>
            <p:nvPr/>
          </p:nvSpPr>
          <p:spPr bwMode="ltGray">
            <a:xfrm>
              <a:off x="4128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0" name="Rectangle 119"/>
            <p:cNvSpPr/>
            <p:nvPr/>
          </p:nvSpPr>
          <p:spPr bwMode="ltGray">
            <a:xfrm>
              <a:off x="4356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1" name="Rectangle 120"/>
            <p:cNvSpPr/>
            <p:nvPr/>
          </p:nvSpPr>
          <p:spPr bwMode="ltGray">
            <a:xfrm>
              <a:off x="4661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2" name="Rectangle 121"/>
            <p:cNvSpPr/>
            <p:nvPr/>
          </p:nvSpPr>
          <p:spPr bwMode="ltGray">
            <a:xfrm>
              <a:off x="4890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3" name="Rectangle 122"/>
            <p:cNvSpPr/>
            <p:nvPr/>
          </p:nvSpPr>
          <p:spPr bwMode="ltGray">
            <a:xfrm>
              <a:off x="5118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4" name="Rectangle 123"/>
            <p:cNvSpPr/>
            <p:nvPr/>
          </p:nvSpPr>
          <p:spPr bwMode="ltGray">
            <a:xfrm>
              <a:off x="5423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719044" y="3181290"/>
              <a:ext cx="1839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9 3-bit numbers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75644" y="4019490"/>
            <a:ext cx="6182916" cy="628710"/>
            <a:chOff x="2375644" y="3867090"/>
            <a:chExt cx="6182916" cy="628710"/>
          </a:xfrm>
        </p:grpSpPr>
        <p:sp>
          <p:nvSpPr>
            <p:cNvPr id="127" name="Rectangle 126"/>
            <p:cNvSpPr/>
            <p:nvPr/>
          </p:nvSpPr>
          <p:spPr bwMode="ltGray">
            <a:xfrm>
              <a:off x="2375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8" name="Rectangle 127"/>
            <p:cNvSpPr/>
            <p:nvPr/>
          </p:nvSpPr>
          <p:spPr bwMode="ltGray">
            <a:xfrm>
              <a:off x="2604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9" name="Rectangle 128"/>
            <p:cNvSpPr/>
            <p:nvPr/>
          </p:nvSpPr>
          <p:spPr bwMode="ltGray">
            <a:xfrm>
              <a:off x="2832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0" name="Rectangle 129"/>
            <p:cNvSpPr/>
            <p:nvPr/>
          </p:nvSpPr>
          <p:spPr bwMode="ltGray">
            <a:xfrm>
              <a:off x="3061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1" name="Rectangle 130"/>
            <p:cNvSpPr/>
            <p:nvPr/>
          </p:nvSpPr>
          <p:spPr bwMode="ltGray">
            <a:xfrm>
              <a:off x="3366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2" name="Rectangle 131"/>
            <p:cNvSpPr/>
            <p:nvPr/>
          </p:nvSpPr>
          <p:spPr bwMode="ltGray">
            <a:xfrm>
              <a:off x="3594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3" name="Rectangle 132"/>
            <p:cNvSpPr/>
            <p:nvPr/>
          </p:nvSpPr>
          <p:spPr bwMode="ltGray">
            <a:xfrm>
              <a:off x="3823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4" name="Rectangle 133"/>
            <p:cNvSpPr/>
            <p:nvPr/>
          </p:nvSpPr>
          <p:spPr bwMode="ltGray">
            <a:xfrm>
              <a:off x="4052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5" name="Rectangle 134"/>
            <p:cNvSpPr/>
            <p:nvPr/>
          </p:nvSpPr>
          <p:spPr bwMode="ltGray">
            <a:xfrm>
              <a:off x="4356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6" name="Rectangle 135"/>
            <p:cNvSpPr/>
            <p:nvPr/>
          </p:nvSpPr>
          <p:spPr bwMode="ltGray">
            <a:xfrm>
              <a:off x="4585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7" name="Rectangle 136"/>
            <p:cNvSpPr/>
            <p:nvPr/>
          </p:nvSpPr>
          <p:spPr bwMode="ltGray">
            <a:xfrm>
              <a:off x="4814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8" name="Rectangle 137"/>
            <p:cNvSpPr/>
            <p:nvPr/>
          </p:nvSpPr>
          <p:spPr bwMode="ltGray">
            <a:xfrm>
              <a:off x="5042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9" name="Rectangle 138"/>
            <p:cNvSpPr/>
            <p:nvPr/>
          </p:nvSpPr>
          <p:spPr bwMode="ltGray">
            <a:xfrm>
              <a:off x="5347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0" name="Rectangle 139"/>
            <p:cNvSpPr/>
            <p:nvPr/>
          </p:nvSpPr>
          <p:spPr bwMode="ltGray">
            <a:xfrm>
              <a:off x="5576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1" name="Rectangle 140"/>
            <p:cNvSpPr/>
            <p:nvPr/>
          </p:nvSpPr>
          <p:spPr bwMode="ltGray">
            <a:xfrm>
              <a:off x="5804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2" name="Rectangle 141"/>
            <p:cNvSpPr/>
            <p:nvPr/>
          </p:nvSpPr>
          <p:spPr bwMode="ltGray">
            <a:xfrm>
              <a:off x="6033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3" name="Rectangle 142"/>
            <p:cNvSpPr/>
            <p:nvPr/>
          </p:nvSpPr>
          <p:spPr bwMode="ltGray">
            <a:xfrm>
              <a:off x="23756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4" name="Rectangle 143"/>
            <p:cNvSpPr/>
            <p:nvPr/>
          </p:nvSpPr>
          <p:spPr bwMode="ltGray">
            <a:xfrm>
              <a:off x="26042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5" name="Rectangle 144"/>
            <p:cNvSpPr/>
            <p:nvPr/>
          </p:nvSpPr>
          <p:spPr bwMode="ltGray">
            <a:xfrm>
              <a:off x="2832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6" name="Rectangle 145"/>
            <p:cNvSpPr/>
            <p:nvPr/>
          </p:nvSpPr>
          <p:spPr bwMode="ltGray">
            <a:xfrm>
              <a:off x="3061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7" name="Rectangle 146"/>
            <p:cNvSpPr/>
            <p:nvPr/>
          </p:nvSpPr>
          <p:spPr bwMode="ltGray">
            <a:xfrm>
              <a:off x="33662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8" name="Rectangle 147"/>
            <p:cNvSpPr/>
            <p:nvPr/>
          </p:nvSpPr>
          <p:spPr bwMode="ltGray">
            <a:xfrm>
              <a:off x="3594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9" name="Rectangle 148"/>
            <p:cNvSpPr/>
            <p:nvPr/>
          </p:nvSpPr>
          <p:spPr bwMode="ltGray">
            <a:xfrm>
              <a:off x="3823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0" name="Rectangle 149"/>
            <p:cNvSpPr/>
            <p:nvPr/>
          </p:nvSpPr>
          <p:spPr bwMode="ltGray">
            <a:xfrm>
              <a:off x="40520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1" name="Rectangle 150"/>
            <p:cNvSpPr/>
            <p:nvPr/>
          </p:nvSpPr>
          <p:spPr bwMode="ltGray">
            <a:xfrm>
              <a:off x="4356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2" name="Rectangle 151"/>
            <p:cNvSpPr/>
            <p:nvPr/>
          </p:nvSpPr>
          <p:spPr bwMode="ltGray">
            <a:xfrm>
              <a:off x="4585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3" name="Rectangle 152"/>
            <p:cNvSpPr/>
            <p:nvPr/>
          </p:nvSpPr>
          <p:spPr bwMode="ltGray">
            <a:xfrm>
              <a:off x="48140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4" name="Rectangle 153"/>
            <p:cNvSpPr/>
            <p:nvPr/>
          </p:nvSpPr>
          <p:spPr bwMode="ltGray">
            <a:xfrm>
              <a:off x="50426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719044" y="3867090"/>
              <a:ext cx="1839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7 4-bit numbers</a:t>
              </a: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2375644" y="4781490"/>
            <a:ext cx="159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(9 total ways)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7844" y="1905000"/>
            <a:ext cx="1343712" cy="2895600"/>
            <a:chOff x="927844" y="1752600"/>
            <a:chExt cx="1343712" cy="2895600"/>
          </a:xfrm>
        </p:grpSpPr>
        <p:sp>
          <p:nvSpPr>
            <p:cNvPr id="155" name="Rectangle 154"/>
            <p:cNvSpPr/>
            <p:nvPr/>
          </p:nvSpPr>
          <p:spPr bwMode="ltGray">
            <a:xfrm>
              <a:off x="1308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6" name="Rectangle 155"/>
            <p:cNvSpPr/>
            <p:nvPr/>
          </p:nvSpPr>
          <p:spPr bwMode="ltGray">
            <a:xfrm>
              <a:off x="1537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7" name="Rectangle 156"/>
            <p:cNvSpPr/>
            <p:nvPr/>
          </p:nvSpPr>
          <p:spPr bwMode="ltGray">
            <a:xfrm>
              <a:off x="1766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8" name="Rectangle 157"/>
            <p:cNvSpPr/>
            <p:nvPr/>
          </p:nvSpPr>
          <p:spPr bwMode="ltGray">
            <a:xfrm>
              <a:off x="1994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9" name="Rectangle 158"/>
            <p:cNvSpPr/>
            <p:nvPr/>
          </p:nvSpPr>
          <p:spPr bwMode="ltGray">
            <a:xfrm>
              <a:off x="1308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0" name="Rectangle 159"/>
            <p:cNvSpPr/>
            <p:nvPr/>
          </p:nvSpPr>
          <p:spPr bwMode="ltGray">
            <a:xfrm>
              <a:off x="1537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1" name="Rectangle 160"/>
            <p:cNvSpPr/>
            <p:nvPr/>
          </p:nvSpPr>
          <p:spPr bwMode="ltGray">
            <a:xfrm>
              <a:off x="1766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2" name="Rectangle 161"/>
            <p:cNvSpPr/>
            <p:nvPr/>
          </p:nvSpPr>
          <p:spPr bwMode="ltGray">
            <a:xfrm>
              <a:off x="1994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3" name="Rectangle 162"/>
            <p:cNvSpPr/>
            <p:nvPr/>
          </p:nvSpPr>
          <p:spPr bwMode="ltGray">
            <a:xfrm>
              <a:off x="1308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4" name="Rectangle 163"/>
            <p:cNvSpPr/>
            <p:nvPr/>
          </p:nvSpPr>
          <p:spPr bwMode="ltGray">
            <a:xfrm>
              <a:off x="15374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5" name="Rectangle 164"/>
            <p:cNvSpPr/>
            <p:nvPr/>
          </p:nvSpPr>
          <p:spPr bwMode="ltGray">
            <a:xfrm>
              <a:off x="17660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6" name="Rectangle 165"/>
            <p:cNvSpPr/>
            <p:nvPr/>
          </p:nvSpPr>
          <p:spPr bwMode="ltGray">
            <a:xfrm>
              <a:off x="1994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7" name="Rectangle 166"/>
            <p:cNvSpPr/>
            <p:nvPr/>
          </p:nvSpPr>
          <p:spPr bwMode="ltGray">
            <a:xfrm>
              <a:off x="1308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8" name="Rectangle 167"/>
            <p:cNvSpPr/>
            <p:nvPr/>
          </p:nvSpPr>
          <p:spPr bwMode="ltGray">
            <a:xfrm>
              <a:off x="1537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9" name="Rectangle 168"/>
            <p:cNvSpPr/>
            <p:nvPr/>
          </p:nvSpPr>
          <p:spPr bwMode="ltGray">
            <a:xfrm>
              <a:off x="1766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0" name="Rectangle 169"/>
            <p:cNvSpPr/>
            <p:nvPr/>
          </p:nvSpPr>
          <p:spPr bwMode="ltGray">
            <a:xfrm>
              <a:off x="1994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927844" y="4248090"/>
              <a:ext cx="1343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“selectors”</a:t>
              </a: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17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Simple-9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many different ways can we divide up 28 bits?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0" y="525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Efficient decompression with hard-coded decoders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Simple Family – general idea applies to 64-bit words, etc.</a:t>
            </a:r>
          </a:p>
        </p:txBody>
      </p:sp>
      <p:sp>
        <p:nvSpPr>
          <p:cNvPr id="182" name="TextBox 181"/>
          <p:cNvSpPr txBox="1"/>
          <p:nvPr/>
        </p:nvSpPr>
        <p:spPr>
          <a:xfrm rot="20989502">
            <a:off x="97780" y="348799"/>
            <a:ext cx="313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"/>
                <a:cs typeface="Gill Sans"/>
              </a:rPr>
              <a:t>Remember this?</a:t>
            </a:r>
          </a:p>
        </p:txBody>
      </p:sp>
      <p:sp>
        <p:nvSpPr>
          <p:cNvPr id="183" name="TextBox 182"/>
          <p:cNvSpPr txBox="1"/>
          <p:nvPr/>
        </p:nvSpPr>
        <p:spPr>
          <a:xfrm rot="20989502">
            <a:off x="1287746" y="687779"/>
            <a:ext cx="823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(Part 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6744F-D6E2-46D4-9A5A-07D0501C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56107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 of Column Stores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0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Inherent advantages: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11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Better compression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Read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80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well with: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611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Vectorized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Execution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Compiled Queries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F8E27-6C1B-4021-B60D-EABC30985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409009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6482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57800" y="34290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join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0" y="2514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join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small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1676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cxnSp>
        <p:nvCxnSpPr>
          <p:cNvPr id="16" name="Straight Arrow Connector 15"/>
          <p:cNvCxnSpPr>
            <a:stCxn id="5" idx="0"/>
            <a:endCxn id="19" idx="2"/>
          </p:cNvCxnSpPr>
          <p:nvPr/>
        </p:nvCxnSpPr>
        <p:spPr bwMode="auto">
          <a:xfrm flipV="1">
            <a:off x="51435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22" idx="2"/>
          </p:cNvCxnSpPr>
          <p:nvPr/>
        </p:nvCxnSpPr>
        <p:spPr bwMode="auto">
          <a:xfrm flipV="1">
            <a:off x="63627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 bwMode="auto">
          <a:xfrm flipV="1">
            <a:off x="5753100" y="3048000"/>
            <a:ext cx="990600" cy="381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  <a:endCxn id="9" idx="2"/>
          </p:cNvCxnSpPr>
          <p:nvPr/>
        </p:nvCxnSpPr>
        <p:spPr bwMode="auto">
          <a:xfrm flipH="1" flipV="1">
            <a:off x="6743700" y="3048000"/>
            <a:ext cx="1219200" cy="2819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0"/>
            <a:endCxn id="14" idx="2"/>
          </p:cNvCxnSpPr>
          <p:nvPr/>
        </p:nvCxnSpPr>
        <p:spPr bwMode="auto">
          <a:xfrm flipV="1">
            <a:off x="6743700" y="2209800"/>
            <a:ext cx="0" cy="3048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4648200" y="4419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select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482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867400" y="4419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select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8674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cxnSp>
        <p:nvCxnSpPr>
          <p:cNvPr id="23" name="Straight Arrow Connector 22"/>
          <p:cNvCxnSpPr>
            <a:stCxn id="19" idx="0"/>
            <a:endCxn id="17" idx="2"/>
          </p:cNvCxnSpPr>
          <p:nvPr/>
        </p:nvCxnSpPr>
        <p:spPr bwMode="auto">
          <a:xfrm flipV="1">
            <a:off x="5143500" y="4953000"/>
            <a:ext cx="0" cy="152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0"/>
            <a:endCxn id="20" idx="2"/>
          </p:cNvCxnSpPr>
          <p:nvPr/>
        </p:nvCxnSpPr>
        <p:spPr bwMode="auto">
          <a:xfrm flipV="1">
            <a:off x="6362700" y="4953000"/>
            <a:ext cx="0" cy="152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0"/>
            <a:endCxn id="8" idx="2"/>
          </p:cNvCxnSpPr>
          <p:nvPr/>
        </p:nvCxnSpPr>
        <p:spPr bwMode="auto">
          <a:xfrm flipV="1">
            <a:off x="5143500" y="3962400"/>
            <a:ext cx="609600" cy="4572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8" idx="2"/>
          </p:cNvCxnSpPr>
          <p:nvPr/>
        </p:nvCxnSpPr>
        <p:spPr bwMode="auto">
          <a:xfrm flipH="1" flipV="1">
            <a:off x="5753100" y="3962400"/>
            <a:ext cx="609600" cy="4572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" y="480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Build logical plan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" y="5253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Optimize logical 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" y="5710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Select physical plan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Putting Everything Together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597" y="1447800"/>
            <a:ext cx="38478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SELECT big1.fx, big2.fy,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small.fz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FROM big1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big2 ON big1.id1 = big2.id1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small ON big1.id2 = small.id2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WHERE big1.fx = 2015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big2.f1 &lt; 40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big2.f2 &gt; 2;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6B75DE-D61B-4C68-8344-49A371552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327169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72" y="457200"/>
            <a:ext cx="8065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size = 100000000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col = new Array[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](size)           // List of random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ints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selected = new Array[Boolean](size)  // Matches a predicate?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338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&lt;- 0 until size)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 col(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905000"/>
            <a:ext cx="38785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&lt;- 0 until size by 8)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 col(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selected(i+1) = col(i+1)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selected(i+2) = col(i+2)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selected(i+3) = col(i+3)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selected(i+4) = col(i+4)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selected(i+5) = col(i+5)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selected(i+6) = col(i+6)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selected(i+7) = col(i+7)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6009" y="5867400"/>
            <a:ext cx="2468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On my laptop:  409ms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avg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over 10 trials)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7071" y="5867400"/>
            <a:ext cx="2468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On my laptop:  174ms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avg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over 10 trials)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5749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Which is faster?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54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Why?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D0C40C-3FCB-4D79-931A-9C0005F43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6360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72" y="457200"/>
            <a:ext cx="8065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size = 100000000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col = new Array[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](size)           // List of random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ints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selected = new Array[Boolean](size)  // Matches a predicate?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338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&lt;- 0 until size)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 col(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905000"/>
            <a:ext cx="38785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&lt;- 0 until size by 8)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 col(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selected(i+1) = col(i+1)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selected(i+2) = col(i+2)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selected(i+3) = col(i+3)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selected(i+4) = col(i+4)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selected(i+5) = col(i+5)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selected(i+6) = col(i+6)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selected(i+7) = col(i+7)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6009" y="5867400"/>
            <a:ext cx="2468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On my laptop:  409ms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avg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over 10 trials)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7071" y="5867400"/>
            <a:ext cx="2468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On my laptop:  174ms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avg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over 10 trials)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5749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Why does it matter?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5105400"/>
            <a:ext cx="4247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SELECT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pageURL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pageRank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FROM Rankings WHERE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pageRank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&gt; X;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E6CBD-610F-4FE9-B3C8-0BBA58FCB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2616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8345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Each operator implements a common interface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724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Execution driven by repeated calls </a:t>
            </a:r>
            <a:b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to top of operator tree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52600" y="2662535"/>
            <a:ext cx="5486400" cy="461665"/>
            <a:chOff x="1752600" y="2209800"/>
            <a:chExt cx="548640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2271355"/>
              <a:ext cx="923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0" dirty="0">
                  <a:solidFill>
                    <a:schemeClr val="bg1"/>
                  </a:solidFill>
                  <a:latin typeface="Andale Mono"/>
                  <a:cs typeface="Andale Mono"/>
                </a:rPr>
                <a:t>open()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200" y="2209800"/>
              <a:ext cx="449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Initialize, reset internal state, etc.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52600" y="3043535"/>
            <a:ext cx="5486400" cy="461665"/>
            <a:chOff x="1752600" y="2895600"/>
            <a:chExt cx="54864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1752600" y="2957155"/>
              <a:ext cx="923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0" dirty="0">
                  <a:solidFill>
                    <a:schemeClr val="bg1"/>
                  </a:solidFill>
                  <a:latin typeface="Andale Mono"/>
                  <a:cs typeface="Andale Mono"/>
                </a:rPr>
                <a:t>next()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3200" y="2895600"/>
              <a:ext cx="449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Advance and deliver next tuple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76400" y="3424535"/>
            <a:ext cx="5562600" cy="461665"/>
            <a:chOff x="1676400" y="3729335"/>
            <a:chExt cx="556260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676400" y="3790890"/>
              <a:ext cx="10465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0" dirty="0">
                  <a:solidFill>
                    <a:schemeClr val="bg1"/>
                  </a:solidFill>
                  <a:latin typeface="Andale Mono"/>
                  <a:cs typeface="Andale Mono"/>
                </a:rPr>
                <a:t>close()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200" y="3729335"/>
              <a:ext cx="449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Clean up, free resources, etc.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Actually, it’s worse than that!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07C33-0C0C-44A7-A5A2-653A61E4A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4786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4648200"/>
            <a:ext cx="4247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SELECT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pageURL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pageRank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FROM Rankings WHERE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pageRank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&gt; X;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800" y="3581400"/>
            <a:ext cx="24384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Read(Rankings)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52800" y="2438400"/>
            <a:ext cx="2438400" cy="762000"/>
            <a:chOff x="3657600" y="2895600"/>
            <a:chExt cx="2438400" cy="7620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657600" y="2895600"/>
              <a:ext cx="24384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   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     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pageRank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 &gt; X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1287009"/>
                </p:ext>
              </p:extLst>
            </p:nvPr>
          </p:nvGraphicFramePr>
          <p:xfrm>
            <a:off x="3997325" y="3054350"/>
            <a:ext cx="57467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5" name="Equation" r:id="rId3" imgW="152280" imgH="139680" progId="Equation.3">
                    <p:embed/>
                  </p:oleObj>
                </mc:Choice>
                <mc:Fallback>
                  <p:oleObj name="Equation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7325" y="3054350"/>
                          <a:ext cx="574675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3352800" y="1295400"/>
            <a:ext cx="2438400" cy="762000"/>
            <a:chOff x="3657600" y="1752600"/>
            <a:chExt cx="2438400" cy="7620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657600" y="1752600"/>
              <a:ext cx="24384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   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      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pageURL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,</a:t>
              </a:r>
              <a:r>
                <a:rPr kumimoji="0" lang="en-US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 </a:t>
              </a:r>
              <a:r>
                <a:rPr kumimoji="0" lang="en-US" b="0" i="0" u="none" strike="noStrike" cap="none" normalizeH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page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Rank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0795618"/>
                </p:ext>
              </p:extLst>
            </p:nvPr>
          </p:nvGraphicFramePr>
          <p:xfrm>
            <a:off x="3816350" y="1911350"/>
            <a:ext cx="52705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" name="Equation" r:id="rId5" imgW="139680" imgH="139680" progId="Equation.3">
                    <p:embed/>
                  </p:oleObj>
                </mc:Choice>
                <mc:Fallback>
                  <p:oleObj name="Equation" r:id="rId5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350" y="1911350"/>
                          <a:ext cx="527050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0" y="58013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Very little actual computation is being done!</a:t>
            </a:r>
          </a:p>
        </p:txBody>
      </p:sp>
      <p:cxnSp>
        <p:nvCxnSpPr>
          <p:cNvPr id="5" name="Straight Arrow Connector 4"/>
          <p:cNvCxnSpPr>
            <a:stCxn id="10" idx="0"/>
            <a:endCxn id="11" idx="2"/>
          </p:cNvCxnSpPr>
          <p:nvPr/>
        </p:nvCxnSpPr>
        <p:spPr bwMode="auto">
          <a:xfrm flipV="1">
            <a:off x="4572000" y="32004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13" idx="2"/>
          </p:cNvCxnSpPr>
          <p:nvPr/>
        </p:nvCxnSpPr>
        <p:spPr bwMode="auto">
          <a:xfrm flipV="1">
            <a:off x="4572000" y="20574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1371600"/>
            <a:ext cx="3016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open() next() next()...</a:t>
            </a:r>
            <a:b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close()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539424"/>
            <a:ext cx="3016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open() next() next()...</a:t>
            </a:r>
            <a:b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close()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3682424"/>
            <a:ext cx="3016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open() next() next()...</a:t>
            </a:r>
            <a:b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close()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8C6AA-16AC-4CB4-99F7-CCEDB70D5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863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6" grpId="1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4648200"/>
            <a:ext cx="4247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SELECT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pageURL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pageRank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FROM Rankings WHERE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pageRank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&gt; X;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800" y="3581400"/>
            <a:ext cx="24384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Read(Rankings)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52800" y="2438400"/>
            <a:ext cx="2438400" cy="762000"/>
            <a:chOff x="3657600" y="2895600"/>
            <a:chExt cx="2438400" cy="7620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657600" y="2895600"/>
              <a:ext cx="24384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   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     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pageRank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 &gt; X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352862"/>
                </p:ext>
              </p:extLst>
            </p:nvPr>
          </p:nvGraphicFramePr>
          <p:xfrm>
            <a:off x="3997325" y="3054350"/>
            <a:ext cx="57467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4" name="Equation" r:id="rId3" imgW="152280" imgH="139680" progId="Equation.3">
                    <p:embed/>
                  </p:oleObj>
                </mc:Choice>
                <mc:Fallback>
                  <p:oleObj name="Equation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7325" y="3054350"/>
                          <a:ext cx="574675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3352800" y="1295400"/>
            <a:ext cx="2438400" cy="762000"/>
            <a:chOff x="3657600" y="1752600"/>
            <a:chExt cx="2438400" cy="7620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657600" y="1752600"/>
              <a:ext cx="24384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   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      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pageURL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,</a:t>
              </a:r>
              <a:r>
                <a:rPr kumimoji="0" lang="en-US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 </a:t>
              </a:r>
              <a:r>
                <a:rPr kumimoji="0" lang="en-US" b="0" i="0" u="none" strike="noStrike" cap="none" normalizeH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page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Rank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451043"/>
                </p:ext>
              </p:extLst>
            </p:nvPr>
          </p:nvGraphicFramePr>
          <p:xfrm>
            <a:off x="3816350" y="1911350"/>
            <a:ext cx="52705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5" name="Equation" r:id="rId5" imgW="139680" imgH="139680" progId="Equation.3">
                    <p:embed/>
                  </p:oleObj>
                </mc:Choice>
                <mc:Fallback>
                  <p:oleObj name="Equation" r:id="rId5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350" y="1911350"/>
                          <a:ext cx="527050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0" y="58013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Solution?</a:t>
            </a:r>
          </a:p>
        </p:txBody>
      </p:sp>
      <p:cxnSp>
        <p:nvCxnSpPr>
          <p:cNvPr id="5" name="Straight Arrow Connector 4"/>
          <p:cNvCxnSpPr>
            <a:stCxn id="10" idx="0"/>
            <a:endCxn id="11" idx="2"/>
          </p:cNvCxnSpPr>
          <p:nvPr/>
        </p:nvCxnSpPr>
        <p:spPr bwMode="auto">
          <a:xfrm flipV="1">
            <a:off x="4572000" y="32004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13" idx="2"/>
          </p:cNvCxnSpPr>
          <p:nvPr/>
        </p:nvCxnSpPr>
        <p:spPr bwMode="auto">
          <a:xfrm flipV="1">
            <a:off x="4572000" y="20574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1371600"/>
            <a:ext cx="3016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open() next() next()...</a:t>
            </a:r>
            <a:b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close()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539424"/>
            <a:ext cx="3016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open() next() next()...</a:t>
            </a:r>
            <a:b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close()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3682424"/>
            <a:ext cx="3016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open() next() next()...</a:t>
            </a:r>
            <a:b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close()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DE9C7-726C-4FD9-B8EA-2B257731A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872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s-gr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562600"/>
            <a:ext cx="5602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SELECT * FROM Data WHERE field LIKE ‘%XYZ%’;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Pavlo</a:t>
            </a:r>
            <a:r>
              <a:rPr lang="en-US" sz="1000" b="0" dirty="0">
                <a:solidFill>
                  <a:schemeClr val="bg1"/>
                </a:solidFill>
              </a:rPr>
              <a:t> et al. (2009) A Comparison of Approaches to Large-Scale Data Analysis. SIGMOD.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Hadoop vs. Databases: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Grep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EF0C43-1745-4EB3-A509-A73AE5009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050200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72" y="457200"/>
            <a:ext cx="8065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size = 100000000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col = new Array[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](size)           // List of random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ints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selected = new Array[Boolean](size)  // Matches a predicate?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338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&lt;- 0 until size)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 col(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905000"/>
            <a:ext cx="38785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&lt;- 0 until size by 8)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 col(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selected(i+1) = col(i+1)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selected(i+2) = col(i+2)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selected(i+3) = col(i+3)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selected(i+4) = col(i+4)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selected(i+5) = col(i+5)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selected(i+6) = col(i+6)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selected(i+7) = col(i+7) &gt; 0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71993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err="1">
                <a:solidFill>
                  <a:schemeClr val="bg1"/>
                </a:solidFill>
                <a:latin typeface="Gill Sans"/>
                <a:cs typeface="Gill Sans"/>
              </a:rPr>
              <a:t>Vectorized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Execution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6889" y="928062"/>
            <a:ext cx="14157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990600"/>
            <a:ext cx="15263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0" dirty="0">
                <a:solidFill>
                  <a:srgbClr val="FF0000"/>
                </a:solidFill>
              </a:rPr>
              <a:t>✗</a:t>
            </a:r>
            <a:endParaRPr lang="en-US" sz="1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52533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next()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returns a vector of tuples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56343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All operators rewritten to work on vectors of tuples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Can we do even better?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4E056F-2F6B-4C51-90D3-F77C363AA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4635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14" grpId="0"/>
      <p:bldP spid="16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Compiled Queries</a:t>
            </a:r>
          </a:p>
        </p:txBody>
      </p:sp>
      <p:pic>
        <p:nvPicPr>
          <p:cNvPr id="2" name="Picture 1" descr="Screen Shot 2017-02-13 at 10.0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021727" cy="1424175"/>
          </a:xfrm>
          <a:prstGeom prst="rect">
            <a:avLst/>
          </a:prstGeom>
        </p:spPr>
      </p:pic>
      <p:pic>
        <p:nvPicPr>
          <p:cNvPr id="3" name="Picture 2" descr="Screen Shot 2017-02-13 at 10.07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770929" cy="2149698"/>
          </a:xfrm>
          <a:prstGeom prst="rect">
            <a:avLst/>
          </a:prstGeom>
        </p:spPr>
      </p:pic>
      <p:pic>
        <p:nvPicPr>
          <p:cNvPr id="4" name="Picture 3" descr="Screen Shot 2017-02-13 at 10.08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3269332" cy="257068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Neumann (2011) Efficiently Compiling Efficient Query Plans for Modern Hardware. VLDB.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D82A7-C115-4EF9-A3C8-61E678182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1160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Compiled Queries</a:t>
            </a:r>
          </a:p>
        </p:txBody>
      </p:sp>
      <p:pic>
        <p:nvPicPr>
          <p:cNvPr id="5" name="Picture 4" descr="Screen Shot 2017-02-13 at 10.0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8" y="1981200"/>
            <a:ext cx="7320732" cy="3962400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Neumann (2011) Efficiently Compiling Efficient Query Plans for Modern Hardware. VLDB.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Example LLVM query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9C389-D7D0-41AB-9BEE-8F4F517C2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09637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 of Column Stores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0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Inherent advantages: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11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Better compression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Read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80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well with: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611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Vectorized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Execution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Compiled Queries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These are well-known in traditional databases…</a:t>
            </a:r>
          </a:p>
        </p:txBody>
      </p:sp>
      <p:sp>
        <p:nvSpPr>
          <p:cNvPr id="12" name="TextBox 11"/>
          <p:cNvSpPr txBox="1"/>
          <p:nvPr/>
        </p:nvSpPr>
        <p:spPr>
          <a:xfrm rot="21401597">
            <a:off x="5576207" y="6011315"/>
            <a:ext cx="279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not in Hadoop?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055B3B-78AE-4F75-A451-F0FA32EC8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924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He et al. (2011) </a:t>
            </a:r>
            <a:r>
              <a:rPr lang="en-US" sz="1000" b="0" dirty="0" err="1">
                <a:solidFill>
                  <a:schemeClr val="bg1"/>
                </a:solidFill>
              </a:rPr>
              <a:t>RCFile</a:t>
            </a:r>
            <a:r>
              <a:rPr lang="en-US" sz="1000" b="0" dirty="0">
                <a:solidFill>
                  <a:schemeClr val="bg1"/>
                </a:solidFill>
              </a:rPr>
              <a:t>: A Fast and Space-Efficient Data Placement Structure in MapReduce-based Warehouse Systems. ICDE.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2600" y="2023241"/>
            <a:ext cx="5867400" cy="3920359"/>
            <a:chOff x="1752600" y="2133600"/>
            <a:chExt cx="5867400" cy="3920359"/>
          </a:xfrm>
        </p:grpSpPr>
        <p:pic>
          <p:nvPicPr>
            <p:cNvPr id="7" name="Picture 6" descr="RCFil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2209800"/>
              <a:ext cx="5867400" cy="38441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8369" y="2133600"/>
              <a:ext cx="1015272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0" dirty="0" err="1">
                  <a:solidFill>
                    <a:srgbClr val="000000"/>
                  </a:solidFill>
                  <a:latin typeface="Gill Sans"/>
                  <a:cs typeface="Gill Sans"/>
                </a:rPr>
                <a:t>RCFile</a:t>
              </a:r>
              <a:endParaRPr lang="en-US" sz="2400" b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Why not in Hadoop?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9906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No reason why not!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95700-0EC3-4193-8173-66AC618A8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655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v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81000"/>
            <a:ext cx="1795299" cy="160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5725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set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hive.vectorized.execution.enabled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= true;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854" y="3048000"/>
            <a:ext cx="57255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VectorizedRowBatch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boolean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selectedInUse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[] selected;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size;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ColumnVector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[] columns;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LongColumnVector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extends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ColumnVector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long[] vector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362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Batch of rows, organized as columns: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Vectorized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Execution?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7604" y="-228600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96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F344B-2933-41A9-97BC-802C99A0D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630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v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81000"/>
            <a:ext cx="1795299" cy="160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5602415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LongColumnAddLongScalarExpression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inputColumn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outputColumn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long scalar;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void evaluate(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VectorizedRowBatch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batch)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long []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= ((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LongColumnVector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batch.columns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inputColumn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]).vector;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long []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outVector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= ((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LongColumnVector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batch.columns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outputColumn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]).vector;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if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batch.selectedInUse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  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j = 0; j &lt;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batch.size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; j++)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batch.selected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[j];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outVector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]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] + scalar;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  }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} else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  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= 0;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batch.size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++)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outVector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]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inVector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] + scalar;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  }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6019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err="1">
                <a:solidFill>
                  <a:schemeClr val="bg1"/>
                </a:solidFill>
                <a:latin typeface="Gill Sans"/>
                <a:cs typeface="Gill Sans"/>
              </a:rPr>
              <a:t>Vectorized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operator example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Vectorized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Execution?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C1EF20-AB1A-E747-9778-A16718AEA6C8}"/>
              </a:ext>
            </a:extLst>
          </p:cNvPr>
          <p:cNvSpPr txBox="1"/>
          <p:nvPr/>
        </p:nvSpPr>
        <p:spPr>
          <a:xfrm>
            <a:off x="1787604" y="-228600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96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F4B2E9-197A-49A9-B4E5-6960F303B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747980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993886"/>
            <a:ext cx="7664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LessThan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Multiply(Attribute("x"), 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Divide(Minus(Literal("1"), Attribute("y")), 100)),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434) </a:t>
            </a:r>
          </a:p>
        </p:txBody>
      </p:sp>
      <p:pic>
        <p:nvPicPr>
          <p:cNvPr id="3" name="Picture 2" descr="sp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89" y="228600"/>
            <a:ext cx="2152511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447800"/>
            <a:ext cx="5571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SELECT x, y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FROM z WHERE x * (1 – y)/100 &lt; 434;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460486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Predicate is “interpreted” as</a:t>
            </a:r>
          </a:p>
        </p:txBody>
      </p:sp>
      <p:sp>
        <p:nvSpPr>
          <p:cNvPr id="9" name="TextBox 8"/>
          <p:cNvSpPr txBox="1"/>
          <p:nvPr/>
        </p:nvSpPr>
        <p:spPr>
          <a:xfrm rot="21174465">
            <a:off x="2996040" y="3913034"/>
            <a:ext cx="111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Slow!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51342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Dynamic code generation</a:t>
            </a:r>
            <a:b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(feed AST into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Scala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compiler to generate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bytecode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660886"/>
            <a:ext cx="627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row.get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("x") * (1 –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row.get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("y"))/100 &lt; 434</a:t>
            </a:r>
          </a:p>
        </p:txBody>
      </p:sp>
      <p:sp>
        <p:nvSpPr>
          <p:cNvPr id="12" name="TextBox 11"/>
          <p:cNvSpPr txBox="1"/>
          <p:nvPr/>
        </p:nvSpPr>
        <p:spPr>
          <a:xfrm rot="21174465">
            <a:off x="2838939" y="6104318"/>
            <a:ext cx="234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Much faster!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Compiled Queries?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994F6-77A3-E243-A97B-07FB75F59EE4}"/>
              </a:ext>
            </a:extLst>
          </p:cNvPr>
          <p:cNvSpPr txBox="1"/>
          <p:nvPr/>
        </p:nvSpPr>
        <p:spPr>
          <a:xfrm>
            <a:off x="2133600" y="-228600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96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FC2C1-F690-4A49-816A-F08F7D71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6771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 of Column Stores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0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Inherent advantages: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11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Better compression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Read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80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well with: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611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Vectorized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Execution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Compiled Queries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Hadoop can adopt all of these optimizations!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9CE2D-4A4D-439E-A42B-7FC7BCCEA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2242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 Ideas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Binary representations are good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Binary representations need schemas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334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Schemas allow logical/physical separation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6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Logical/physical separation allows you to do cool things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96C91-8858-4367-B999-B12B54EC7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1157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5715000"/>
            <a:ext cx="4247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SELECT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pageURL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pageRank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FROM Rankings WHERE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pageRank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&gt; X;</a:t>
            </a:r>
          </a:p>
        </p:txBody>
      </p:sp>
      <p:pic>
        <p:nvPicPr>
          <p:cNvPr id="3" name="Picture 2" descr="results-sele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371600"/>
            <a:ext cx="5000625" cy="420052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Pavlo</a:t>
            </a:r>
            <a:r>
              <a:rPr lang="en-US" sz="1000" b="0" dirty="0">
                <a:solidFill>
                  <a:schemeClr val="bg1"/>
                </a:solidFill>
              </a:rPr>
              <a:t> et al. (2009) A Comparison of Approaches to Large-Scale Data Analysis. SIGMOD.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Hadoop vs. Databases: Select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8840E-3C76-4585-9C96-694D940CC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506564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MapReduce: A Major Step Backwards?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97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a step backward in database access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7822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Schemas are good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Separation of the schema from the application is good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High-level access languages are good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119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poor implementation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007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Brute force and only brute force (no indexes, for example)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not novel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5866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missing features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9676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Bulk loader, indexing, updates, transactions…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481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is incompatible with DMBS tools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Blog post by DeWitt and </a:t>
            </a:r>
            <a:r>
              <a:rPr lang="en-US" sz="1000" b="0" dirty="0" err="1">
                <a:solidFill>
                  <a:schemeClr val="bg1"/>
                </a:solidFill>
              </a:rPr>
              <a:t>Stonebraker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B391CB-9EEF-4C51-BEC0-237DE7BC5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0547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s-aggreg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5648"/>
            <a:ext cx="8229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6891" y="5562600"/>
            <a:ext cx="43711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SELECT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sourceIP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, SUM(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adRevenue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FROM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UserVisits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GROUP BY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sourceIP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Pavlo</a:t>
            </a:r>
            <a:r>
              <a:rPr lang="en-US" sz="1000" b="0" dirty="0">
                <a:solidFill>
                  <a:schemeClr val="bg1"/>
                </a:solidFill>
              </a:rPr>
              <a:t> et al. (2009) A Comparison of Approaches to Large-Scale Data Analysis. SIGMOD.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Hadoop vs. Databases: Aggregation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39CC7-CFA0-4E9F-8E34-4B821F260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21080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s-jo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219200"/>
            <a:ext cx="5000625" cy="420052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Pavlo</a:t>
            </a:r>
            <a:r>
              <a:rPr lang="en-US" sz="1000" b="0" dirty="0">
                <a:solidFill>
                  <a:schemeClr val="bg1"/>
                </a:solidFill>
              </a:rPr>
              <a:t> et al. (2009) A Comparison of Approaches to Large-Scale Data Analysis. SIGMOD.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SELECT INTO Temp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sourceIP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, AVG(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pageRank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) as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avgPageRank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, SUM(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adRevenue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) as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totalRevenue</a:t>
            </a:r>
            <a:endParaRPr lang="en-US" sz="11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FROM Rankings AS R,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UserVisits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 AS UV</a:t>
            </a:r>
          </a:p>
          <a:p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WHERE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R.pageURL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UV.destURL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 AND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UV.visitDate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 BETWEEN Date('2000-01-15’) AND Date('2000-01-22’) GROUP BY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UV.sourceIP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endParaRPr lang="en-US" sz="11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SELECT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sourceIP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totalRevenue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avgPageRank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 FROM Temp ORDER BY </a:t>
            </a:r>
            <a:r>
              <a:rPr lang="en-US" sz="1100" b="0" dirty="0" err="1">
                <a:solidFill>
                  <a:schemeClr val="bg1"/>
                </a:solidFill>
                <a:latin typeface="Andale Mono"/>
                <a:cs typeface="Andale Mono"/>
              </a:rPr>
              <a:t>totalRevenue</a:t>
            </a:r>
            <a:r>
              <a:rPr lang="en-US" sz="1100" b="0" dirty="0">
                <a:solidFill>
                  <a:schemeClr val="bg1"/>
                </a:solidFill>
                <a:latin typeface="Andale Mono"/>
                <a:cs typeface="Andale Mono"/>
              </a:rPr>
              <a:t> DESC LIMIT 1;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Hadoop vs. Databases: Join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26D53-2C04-4E28-941D-68A54FAAC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49036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05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Integer.parseInt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95715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String.substring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3815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String.split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4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Hadoop slow because string manipulation is slow?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90355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Why was Hadoop slow?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AE1BA-0BF0-4672-92B6-218303CFB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8299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 Ideas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Binary representations are good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Binary representations need schemas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334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Schemas allow logical/physical separation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6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Logical/physical separation allows you to do cool things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784965-5586-4C8F-B0E9-00A5A3B09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7290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183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Originally developed by Facebook, now an Apache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30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Provides a DDL with numerous language bindings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1195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Compact binary encoding of typed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structs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Fields can be marked as optional or required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Compiler automatically generates code for manipulating messages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54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Provides RPC mechanisms for service definitions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Don’t like Thrift? Alternatives include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protobufs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and Avro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7A3FC-7710-45AE-A866-0BE68522C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6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54764</TotalTime>
  <Words>2291</Words>
  <Application>Microsoft Office PowerPoint</Application>
  <PresentationFormat>On-screen Show (4:3)</PresentationFormat>
  <Paragraphs>440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Andale Mono</vt:lpstr>
      <vt:lpstr>Arial</vt:lpstr>
      <vt:lpstr>Arial Black</vt:lpstr>
      <vt:lpstr>Calibri</vt:lpstr>
      <vt:lpstr>Gill Sans</vt:lpstr>
      <vt:lpstr>Wingdings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Ali Abedi</cp:lastModifiedBy>
  <cp:revision>11396</cp:revision>
  <dcterms:created xsi:type="dcterms:W3CDTF">2012-08-31T06:36:49Z</dcterms:created>
  <dcterms:modified xsi:type="dcterms:W3CDTF">2019-10-24T01:11:52Z</dcterms:modified>
</cp:coreProperties>
</file>