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7"/>
  </p:notesMasterIdLst>
  <p:handoutMasterIdLst>
    <p:handoutMasterId r:id="rId38"/>
  </p:handoutMasterIdLst>
  <p:sldIdLst>
    <p:sldId id="1563" r:id="rId2"/>
    <p:sldId id="1543" r:id="rId3"/>
    <p:sldId id="1560" r:id="rId4"/>
    <p:sldId id="1559" r:id="rId5"/>
    <p:sldId id="1508" r:id="rId6"/>
    <p:sldId id="1473" r:id="rId7"/>
    <p:sldId id="1510" r:id="rId8"/>
    <p:sldId id="1507" r:id="rId9"/>
    <p:sldId id="1511" r:id="rId10"/>
    <p:sldId id="1546" r:id="rId11"/>
    <p:sldId id="1520" r:id="rId12"/>
    <p:sldId id="1544" r:id="rId13"/>
    <p:sldId id="1547" r:id="rId14"/>
    <p:sldId id="1561" r:id="rId15"/>
    <p:sldId id="1564" r:id="rId16"/>
    <p:sldId id="1552" r:id="rId17"/>
    <p:sldId id="1558" r:id="rId18"/>
    <p:sldId id="1550" r:id="rId19"/>
    <p:sldId id="1479" r:id="rId20"/>
    <p:sldId id="1548" r:id="rId21"/>
    <p:sldId id="1549" r:id="rId22"/>
    <p:sldId id="1483" r:id="rId23"/>
    <p:sldId id="1562" r:id="rId24"/>
    <p:sldId id="1482" r:id="rId25"/>
    <p:sldId id="1485" r:id="rId26"/>
    <p:sldId id="1551" r:id="rId27"/>
    <p:sldId id="1487" r:id="rId28"/>
    <p:sldId id="1554" r:id="rId29"/>
    <p:sldId id="1555" r:id="rId30"/>
    <p:sldId id="1556" r:id="rId31"/>
    <p:sldId id="1557" r:id="rId32"/>
    <p:sldId id="1492" r:id="rId33"/>
    <p:sldId id="1493" r:id="rId34"/>
    <p:sldId id="1553" r:id="rId35"/>
    <p:sldId id="1523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 autoAdjust="0"/>
    <p:restoredTop sz="75202" autoAdjust="0"/>
  </p:normalViewPr>
  <p:slideViewPr>
    <p:cSldViewPr>
      <p:cViewPr varScale="1">
        <p:scale>
          <a:sx n="88" d="100"/>
          <a:sy n="88" d="100"/>
        </p:scale>
        <p:origin x="19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48895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1791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4591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6: Data Mining (1/4)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(Winter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29,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https://www.student.cs.uwaterloo.ca/~cs451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73BBF-D92C-4BA6-B030-1DACA856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Spam detection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329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Sentiment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8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Content (e.g., genre) classification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046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Link 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02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Document ranking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59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Object recognition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And much much more!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157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Fraud detection</a:t>
            </a:r>
          </a:p>
        </p:txBody>
      </p:sp>
      <p:sp>
        <p:nvSpPr>
          <p:cNvPr id="16" name="TextBox 15"/>
          <p:cNvSpPr txBox="1"/>
          <p:nvPr/>
        </p:nvSpPr>
        <p:spPr>
          <a:xfrm rot="21419447">
            <a:off x="4743598" y="5432991"/>
            <a:ext cx="37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Features are highly application-specific!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6972B-33E9-4441-9799-6F576DF9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8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Components of a ML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4827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Features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039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530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Optimization</a:t>
            </a:r>
          </a:p>
        </p:txBody>
      </p:sp>
      <p:sp>
        <p:nvSpPr>
          <p:cNvPr id="7" name="TextBox 6"/>
          <p:cNvSpPr txBox="1"/>
          <p:nvPr/>
        </p:nvSpPr>
        <p:spPr>
          <a:xfrm rot="21215804">
            <a:off x="4129918" y="5355084"/>
            <a:ext cx="450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</a:rPr>
              <a:t>What “matters” the most?</a:t>
            </a:r>
          </a:p>
        </p:txBody>
      </p:sp>
      <p:sp>
        <p:nvSpPr>
          <p:cNvPr id="8" name="TextBox 7"/>
          <p:cNvSpPr txBox="1"/>
          <p:nvPr/>
        </p:nvSpPr>
        <p:spPr>
          <a:xfrm rot="356844">
            <a:off x="5510091" y="2508224"/>
            <a:ext cx="2887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</a:rPr>
              <a:t>logistic regression, naïve Bayes, SVM, random forests,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</a:rPr>
              <a:t>perceptrons</a:t>
            </a:r>
            <a:r>
              <a:rPr lang="en-US" sz="2000" b="0" dirty="0">
                <a:solidFill>
                  <a:schemeClr val="bg1"/>
                </a:solidFill>
                <a:latin typeface="Gill Sans"/>
              </a:rPr>
              <a:t>, neural networks, etc.</a:t>
            </a:r>
          </a:p>
        </p:txBody>
      </p:sp>
      <p:sp>
        <p:nvSpPr>
          <p:cNvPr id="10" name="TextBox 9"/>
          <p:cNvSpPr txBox="1"/>
          <p:nvPr/>
        </p:nvSpPr>
        <p:spPr>
          <a:xfrm rot="21264038">
            <a:off x="339694" y="3141856"/>
            <a:ext cx="352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gradient descent, stochastic gradient descent, L-BFGS,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F3E1A-2F08-4BE6-9BEB-EA84EA8D9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887538"/>
            <a:ext cx="5181600" cy="4818062"/>
            <a:chOff x="864" y="1497"/>
            <a:chExt cx="3264" cy="3035"/>
          </a:xfrm>
        </p:grpSpPr>
        <p:pic>
          <p:nvPicPr>
            <p:cNvPr id="12298" name="Picture 4" descr="BankoBrillData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497"/>
              <a:ext cx="2928" cy="27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864" y="4377"/>
              <a:ext cx="11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Banko</a:t>
              </a:r>
              <a:r>
                <a:rPr lang="en-US" sz="1000" b="0" dirty="0">
                  <a:solidFill>
                    <a:schemeClr val="bg1"/>
                  </a:solidFill>
                </a:rPr>
                <a:t> and Brill, ACL 2001)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81200"/>
            <a:ext cx="8705850" cy="4876800"/>
            <a:chOff x="0" y="1556"/>
            <a:chExt cx="5484" cy="3072"/>
          </a:xfrm>
        </p:grpSpPr>
        <p:pic>
          <p:nvPicPr>
            <p:cNvPr id="12296" name="Picture 5" descr="MT-LM-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556"/>
              <a:ext cx="3324" cy="2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0" y="4473"/>
              <a:ext cx="11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Brants</a:t>
              </a:r>
              <a:r>
                <a:rPr lang="en-US" sz="1000" b="0" dirty="0">
                  <a:solidFill>
                    <a:schemeClr val="bg1"/>
                  </a:solidFill>
                </a:rPr>
                <a:t> et al., EMNLP 2007)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914400" y="2743200"/>
            <a:ext cx="3962400" cy="30480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029200" y="1752600"/>
            <a:ext cx="3276600" cy="9144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No data like more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EF0EA-4543-4681-9247-B564E6AAF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1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Limits of Supervised Classification?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is this a big data problem?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Isn’t gathering labels a serious bottleneck?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Crowdsourcing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Bootstrapping, semi-supervised techniques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Exploiting user behavior logs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91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virtuous cycle of data-driven products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38C0F1-78F0-4B75-A838-328F1CC1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470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0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 useful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733800"/>
            <a:ext cx="3124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analyze user behavior to extract insights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733800"/>
            <a:ext cx="243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transform insights into action</a:t>
            </a:r>
          </a:p>
        </p:txBody>
      </p:sp>
      <p:sp>
        <p:nvSpPr>
          <p:cNvPr id="7" name="Right Arrow 6"/>
          <p:cNvSpPr/>
          <p:nvPr/>
        </p:nvSpPr>
        <p:spPr bwMode="auto">
          <a:xfrm rot="3600000">
            <a:off x="5050762" y="2533037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7200000" flipH="1">
            <a:off x="2459961" y="2456837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3643223" y="3810000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133600"/>
            <a:ext cx="2514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Gill Sans"/>
                <a:cs typeface="Gill Sans"/>
              </a:rPr>
              <a:t>$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(hopefully)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4798368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Google.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4798368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Facebook.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798368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Twitter.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4793903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Amazon.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4798368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Uber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5560368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data science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560368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data products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Virtuous Product Cycle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B73AE-8373-4BCE-B324-957704749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3790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deal with neural networks?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4827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39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30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Optimization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A7924-DFED-47CE-BCC6-DFA293951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3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Supervised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Binary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7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Restrict output label to be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binary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6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Yes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/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No</a:t>
            </a:r>
            <a:endParaRPr lang="mr-IN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1/0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831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classifiers form primitive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building blocks for multi-class problems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692A5-9846-4099-8933-B77793573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Binary Classifiers as Building Blocks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Example: four-way classification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3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One vs. rest classifiers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52600" y="2976936"/>
            <a:ext cx="1222612" cy="2966664"/>
            <a:chOff x="1752600" y="2976936"/>
            <a:chExt cx="1222612" cy="2966664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1756012" y="2976936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A or not?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756012" y="3762624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 or not?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752600" y="4548312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C or not?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754875" y="5334000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 or not?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15000" y="2976936"/>
            <a:ext cx="2819400" cy="2966664"/>
            <a:chOff x="5715000" y="2976936"/>
            <a:chExt cx="2819400" cy="2966664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715000" y="2976936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A or not?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248400" y="3762624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 or not?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6781800" y="4548312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C or not?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315200" y="5334000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 or not?</a:t>
              </a:r>
            </a:p>
          </p:txBody>
        </p:sp>
        <p:cxnSp>
          <p:nvCxnSpPr>
            <p:cNvPr id="5" name="Elbow Connector 4"/>
            <p:cNvCxnSpPr>
              <a:stCxn id="16" idx="3"/>
              <a:endCxn id="17" idx="1"/>
            </p:cNvCxnSpPr>
            <p:nvPr/>
          </p:nvCxnSpPr>
          <p:spPr bwMode="auto">
            <a:xfrm flipH="1">
              <a:off x="6248400" y="3281736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7" idx="3"/>
              <a:endCxn id="18" idx="1"/>
            </p:cNvCxnSpPr>
            <p:nvPr/>
          </p:nvCxnSpPr>
          <p:spPr bwMode="auto">
            <a:xfrm flipH="1">
              <a:off x="6781800" y="4067424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8" idx="3"/>
              <a:endCxn id="19" idx="1"/>
            </p:cNvCxnSpPr>
            <p:nvPr/>
          </p:nvCxnSpPr>
          <p:spPr bwMode="auto">
            <a:xfrm flipH="1">
              <a:off x="7315200" y="4853112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419600" y="213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Classifier cascades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69B64-3DA9-4B23-9F17-899149D7F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Task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44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Given: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11" y="1600200"/>
            <a:ext cx="1790700" cy="2819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08511" y="1885890"/>
            <a:ext cx="4359289" cy="400110"/>
            <a:chOff x="4267200" y="3124200"/>
            <a:chExt cx="4359289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5867400" y="3124200"/>
              <a:ext cx="2759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(sparse) feature vector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267200" y="31242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4267200" y="335280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5089511" y="1180980"/>
            <a:ext cx="1871084" cy="457200"/>
            <a:chOff x="4267200" y="3124200"/>
            <a:chExt cx="1871084" cy="457200"/>
          </a:xfrm>
        </p:grpSpPr>
        <p:sp>
          <p:nvSpPr>
            <p:cNvPr id="61" name="TextBox 60"/>
            <p:cNvSpPr txBox="1"/>
            <p:nvPr/>
          </p:nvSpPr>
          <p:spPr>
            <a:xfrm>
              <a:off x="5410200" y="3124200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label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H="1">
              <a:off x="4267200" y="3352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4267200" y="33528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40" y="2385060"/>
            <a:ext cx="2689860" cy="2819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940" y="2766060"/>
            <a:ext cx="1127760" cy="28194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0" y="3200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Induce: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360051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Such that loss is minimized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0" y="3341430"/>
            <a:ext cx="1264920" cy="2590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057710"/>
            <a:ext cx="1943100" cy="7620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638664" y="4591110"/>
            <a:ext cx="3438536" cy="533400"/>
            <a:chOff x="4267200" y="3124200"/>
            <a:chExt cx="3438536" cy="533400"/>
          </a:xfrm>
        </p:grpSpPr>
        <p:sp>
          <p:nvSpPr>
            <p:cNvPr id="71" name="TextBox 70"/>
            <p:cNvSpPr txBox="1"/>
            <p:nvPr/>
          </p:nvSpPr>
          <p:spPr>
            <a:xfrm>
              <a:off x="6096000" y="3257490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loss function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flipV="1">
              <a:off x="42672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H="1">
              <a:off x="4267200" y="34290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4" name="TextBox 73"/>
          <p:cNvSpPr txBox="1"/>
          <p:nvPr/>
        </p:nvSpPr>
        <p:spPr>
          <a:xfrm>
            <a:off x="0" y="518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Typically, we consider functions of a parametric form: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5643265"/>
            <a:ext cx="3169920" cy="7620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537153" y="6157555"/>
            <a:ext cx="2844847" cy="476310"/>
            <a:chOff x="5105400" y="5029200"/>
            <a:chExt cx="2844847" cy="476310"/>
          </a:xfrm>
        </p:grpSpPr>
        <p:sp>
          <p:nvSpPr>
            <p:cNvPr id="77" name="TextBox 76"/>
            <p:cNvSpPr txBox="1"/>
            <p:nvPr/>
          </p:nvSpPr>
          <p:spPr>
            <a:xfrm>
              <a:off x="5867400" y="5105400"/>
              <a:ext cx="208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model parameters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V="1">
              <a:off x="5105400" y="5029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10800000">
              <a:off x="5105401" y="53340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C4D8C9-F826-4E0C-888B-DE5B7068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4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  <p:bldP spid="67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Key insight: machine learning as an optimization problem!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(closed form solutions generally not possible)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EA01A-7C97-4A57-A86E-C43A34F8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41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10C18-4F5A-4A92-AC62-51B7654B5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4789D2D-B059-4BD1-9B2C-1CAEFF7E5E96}"/>
              </a:ext>
            </a:extLst>
          </p:cNvPr>
          <p:cNvSpPr/>
          <p:nvPr/>
        </p:nvSpPr>
        <p:spPr bwMode="auto">
          <a:xfrm>
            <a:off x="5943600" y="1447800"/>
            <a:ext cx="415636" cy="5333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Preliminaries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Rewrite: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00200" y="2057400"/>
            <a:ext cx="6096000" cy="762000"/>
            <a:chOff x="1295400" y="1524000"/>
            <a:chExt cx="6096000" cy="762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8840" y="1710690"/>
              <a:ext cx="1432560" cy="388620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 bwMode="auto">
            <a:xfrm>
              <a:off x="4800600" y="1714500"/>
              <a:ext cx="838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524000"/>
              <a:ext cx="3154680" cy="7620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gradient: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352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“Points” to fastest increasing “direction”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3775770"/>
            <a:ext cx="4229100" cy="6629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94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So, at any point: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55920"/>
            <a:ext cx="1882140" cy="281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5890260"/>
            <a:ext cx="1417320" cy="281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CFA39-DE7E-4321-A842-E797943A3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7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Iterative Update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Start at an arbitrary point, iteratively update: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2415540"/>
            <a:ext cx="3261360" cy="327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043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We have: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558540"/>
            <a:ext cx="3550920" cy="3276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D31A6-A161-4F27-9B0E-83C158EA4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46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5400000" flipH="1" flipV="1">
            <a:off x="2514600" y="3124200"/>
            <a:ext cx="11430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3611880"/>
            <a:ext cx="457200" cy="5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Right Arrow 11"/>
          <p:cNvSpPr/>
          <p:nvPr/>
        </p:nvSpPr>
        <p:spPr bwMode="auto">
          <a:xfrm>
            <a:off x="4572000" y="3048000"/>
            <a:ext cx="609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Franklin Gothic Book"/>
              </a:rPr>
              <a:t>Old weights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5879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Franklin Gothic Book"/>
              </a:rPr>
              <a:t>Update based on gradient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Franklin Gothic Book"/>
              </a:rPr>
              <a:t>New weights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48000" y="35814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3352800"/>
            <a:ext cx="1066800" cy="914400"/>
            <a:chOff x="2362200" y="2895600"/>
            <a:chExt cx="1066800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2819400" y="3352800"/>
              <a:ext cx="76200" cy="76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362200" y="2895600"/>
              <a:ext cx="106680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76800"/>
            <a:ext cx="6229350" cy="952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28133" y="1739901"/>
            <a:ext cx="3729567" cy="2456744"/>
            <a:chOff x="728133" y="1282701"/>
            <a:chExt cx="3729567" cy="2456744"/>
          </a:xfrm>
        </p:grpSpPr>
        <p:sp>
          <p:nvSpPr>
            <p:cNvPr id="3" name="Freeform 2"/>
            <p:cNvSpPr/>
            <p:nvPr/>
          </p:nvSpPr>
          <p:spPr bwMode="auto">
            <a:xfrm>
              <a:off x="728133" y="1540933"/>
              <a:ext cx="3022600" cy="2198512"/>
            </a:xfrm>
            <a:custGeom>
              <a:avLst/>
              <a:gdLst>
                <a:gd name="connsiteX0" fmla="*/ 0 w 3022600"/>
                <a:gd name="connsiteY0" fmla="*/ 389467 h 2198512"/>
                <a:gd name="connsiteX1" fmla="*/ 592667 w 3022600"/>
                <a:gd name="connsiteY1" fmla="*/ 1778000 h 2198512"/>
                <a:gd name="connsiteX2" fmla="*/ 1236134 w 3022600"/>
                <a:gd name="connsiteY2" fmla="*/ 2150534 h 2198512"/>
                <a:gd name="connsiteX3" fmla="*/ 1761067 w 3022600"/>
                <a:gd name="connsiteY3" fmla="*/ 2065867 h 2198512"/>
                <a:gd name="connsiteX4" fmla="*/ 2226734 w 3022600"/>
                <a:gd name="connsiteY4" fmla="*/ 1761067 h 2198512"/>
                <a:gd name="connsiteX5" fmla="*/ 2607734 w 3022600"/>
                <a:gd name="connsiteY5" fmla="*/ 1219200 h 2198512"/>
                <a:gd name="connsiteX6" fmla="*/ 3022600 w 3022600"/>
                <a:gd name="connsiteY6" fmla="*/ 0 h 219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2600" h="2198512">
                  <a:moveTo>
                    <a:pt x="0" y="389467"/>
                  </a:moveTo>
                  <a:cubicBezTo>
                    <a:pt x="193322" y="936978"/>
                    <a:pt x="386645" y="1484489"/>
                    <a:pt x="592667" y="1778000"/>
                  </a:cubicBezTo>
                  <a:cubicBezTo>
                    <a:pt x="798689" y="2071511"/>
                    <a:pt x="1041401" y="2102556"/>
                    <a:pt x="1236134" y="2150534"/>
                  </a:cubicBezTo>
                  <a:cubicBezTo>
                    <a:pt x="1430867" y="2198512"/>
                    <a:pt x="1595967" y="2130778"/>
                    <a:pt x="1761067" y="2065867"/>
                  </a:cubicBezTo>
                  <a:cubicBezTo>
                    <a:pt x="1926167" y="2000956"/>
                    <a:pt x="2085623" y="1902178"/>
                    <a:pt x="2226734" y="1761067"/>
                  </a:cubicBezTo>
                  <a:cubicBezTo>
                    <a:pt x="2367845" y="1619956"/>
                    <a:pt x="2475090" y="1512711"/>
                    <a:pt x="2607734" y="1219200"/>
                  </a:cubicBezTo>
                  <a:cubicBezTo>
                    <a:pt x="2740378" y="925689"/>
                    <a:pt x="2925233" y="273755"/>
                    <a:pt x="3022600" y="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1282701"/>
              <a:ext cx="571500" cy="3524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118644"/>
            <a:ext cx="409575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819400"/>
            <a:ext cx="561975" cy="71437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Intuition behind the math…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20927-24AD-497D-93C9-DA4EF2F49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6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7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Iterative Update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Start at an arbitrary point, iteratively update: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315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Lots of details: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696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Figuring out the step size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Getting stuck in local minima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Convergence rate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2415540"/>
            <a:ext cx="3261360" cy="327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043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We have: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558540"/>
            <a:ext cx="3550920" cy="3276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14872-5B19-48CD-9FA2-949090856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29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21568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Franklin Gothic Book"/>
              </a:rPr>
              <a:t>Repeat until convergence: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543300"/>
            <a:ext cx="6229350" cy="952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2479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91535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Franklin Gothic Book"/>
              </a:rPr>
              <a:t>Note, sometimes formulated as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Franklin Gothic Book"/>
              </a:rPr>
              <a:t>ascent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Franklin Gothic Book"/>
              </a:rPr>
              <a:t> but entirely equivalent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97A20-DD68-4925-AB93-1B9C4947F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70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3526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  <a:cs typeface="Franklin Gothic Book"/>
              </a:rPr>
              <a:t>Gradient Descent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5257800"/>
            <a:ext cx="6019800" cy="1143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0" dir="5400000" algn="ctr" rotWithShape="0">
              <a:schemeClr val="tx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(Hills)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486400"/>
            <a:ext cx="4983480" cy="762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92A99-5AB5-4EA4-AF66-1C46DDD2F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20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3810000"/>
            <a:ext cx="5151120" cy="5638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Even More Details…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78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 is a “first order” optimization technique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59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Often, slow convergence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25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Newton and quasi-Newton methods: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06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Intuition: Taylor expansion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97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Requires the Hessian (square matrix of second order partial derivatives):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impractical to fully compute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9FF4F-C3F0-45A3-9011-294E6A426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115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Framing_h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4923"/>
            <a:ext cx="10058400" cy="7392924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(Hammer)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24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Logistic Regression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FA2ED-04BE-4A48-89CE-068BB70FE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76523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45920"/>
            <a:ext cx="1790700" cy="28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080260"/>
            <a:ext cx="2689860" cy="28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46126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40" y="4770120"/>
            <a:ext cx="2948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640" y="5661660"/>
            <a:ext cx="3413760" cy="662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299460"/>
            <a:ext cx="2895600" cy="11201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Logistic Regression: Preliminaries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54686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796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Interpretation: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AEFAC-1908-4598-98C6-9274A1D53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546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Relation to the Logistic Function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78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After some algebra: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2773680" cy="1264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logistic function: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061460"/>
            <a:ext cx="1429981" cy="586740"/>
          </a:xfrm>
          <a:prstGeom prst="rect">
            <a:avLst/>
          </a:prstGeom>
        </p:spPr>
      </p:pic>
      <p:pic>
        <p:nvPicPr>
          <p:cNvPr id="19" name="Picture 18" descr="logistic_fun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5410200" cy="32461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91FFD-239A-434C-8863-4F58B63D1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32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Descriptive vs. Predictive Analytics</a:t>
            </a:r>
          </a:p>
        </p:txBody>
      </p:sp>
      <p:sp>
        <p:nvSpPr>
          <p:cNvPr id="3" name="TextBox 2"/>
          <p:cNvSpPr txBox="1"/>
          <p:nvPr/>
        </p:nvSpPr>
        <p:spPr>
          <a:xfrm rot="20985745">
            <a:off x="146448" y="2595911"/>
            <a:ext cx="31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Learn </a:t>
            </a:r>
            <a:r>
              <a:rPr lang="en-US" sz="2400" b="0">
                <a:solidFill>
                  <a:srgbClr val="FF0000"/>
                </a:solidFill>
                <a:latin typeface="Gill Sans"/>
              </a:rPr>
              <a:t>new buzzwords!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5A698-0CD2-4DD6-B0F1-5B54797D0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55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1447800"/>
            <a:ext cx="271272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65" y="2491740"/>
            <a:ext cx="3002280" cy="75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1000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334000"/>
            <a:ext cx="7498080" cy="754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267200"/>
            <a:ext cx="5753100" cy="3276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 an LR Classifier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57213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Maximize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the conditional likelihood: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43798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 the objective in terms of conditional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log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likelihood: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371790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We know: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86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So: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45" y="4872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Substituting: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2F42A-64FC-4536-98B7-6A5725C03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334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1694795"/>
            <a:ext cx="749808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2532995"/>
            <a:ext cx="473202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084320"/>
            <a:ext cx="3634740" cy="32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60" y="4594860"/>
            <a:ext cx="4472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836920"/>
            <a:ext cx="6324600" cy="7924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LR Classifier Update Rule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23759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Take the derivative: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52359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General form of update rule: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37525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Final update rule: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5BF4B-3DC9-45E7-AF62-3719102C9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621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Want more details? </a:t>
            </a:r>
            <a:br>
              <a:rPr lang="en-US" sz="2400" b="0" dirty="0">
                <a:solidFill>
                  <a:srgbClr val="FF0000"/>
                </a:solidFill>
                <a:latin typeface="Gill Sans"/>
              </a:rPr>
            </a:br>
            <a:r>
              <a:rPr lang="en-US" sz="2400" b="0" dirty="0">
                <a:solidFill>
                  <a:srgbClr val="FF0000"/>
                </a:solidFill>
                <a:latin typeface="Gill Sans"/>
              </a:rPr>
              <a:t>Take a real machine-learning course!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Lots more details…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595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Different loss functions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A9349-6512-4374-BC52-85816FB53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63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20" name="Elbow Connector 19"/>
          <p:cNvCxnSpPr>
            <a:stCxn id="3" idx="2"/>
            <a:endCxn id="7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2"/>
            <a:endCxn id="7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7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48000" y="2743200"/>
            <a:ext cx="4419600" cy="628710"/>
            <a:chOff x="3048000" y="2057400"/>
            <a:chExt cx="4419600" cy="628710"/>
          </a:xfrm>
        </p:grpSpPr>
        <p:sp>
          <p:nvSpPr>
            <p:cNvPr id="32" name="TextBox 31"/>
            <p:cNvSpPr txBox="1"/>
            <p:nvPr/>
          </p:nvSpPr>
          <p:spPr>
            <a:xfrm>
              <a:off x="4376516" y="2286000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single reducer</a:t>
              </a:r>
            </a:p>
          </p:txBody>
        </p:sp>
        <p:sp>
          <p:nvSpPr>
            <p:cNvPr id="35" name="Right Brace 34"/>
            <p:cNvSpPr/>
            <p:nvPr/>
          </p:nvSpPr>
          <p:spPr bwMode="auto">
            <a:xfrm rot="5400000">
              <a:off x="5143500" y="-38100"/>
              <a:ext cx="228600" cy="44196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4400" y="2286000"/>
            <a:ext cx="2667000" cy="533400"/>
            <a:chOff x="4724400" y="1600200"/>
            <a:chExt cx="2667000" cy="533400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5953155" y="371445"/>
              <a:ext cx="209490" cy="26670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1733490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mappers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6172200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iterate until convergence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229350" cy="9525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B0CAF-AE94-454E-A9F8-974E5C15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5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0" grpId="0" animBg="1"/>
      <p:bldP spid="31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Shortcomings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30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 is bad at iterative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11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 job startup costs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Awkward to retain state across iterations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76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High sensitivity to skew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57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Iteration speed bounded by slowest task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14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Potentially poor cluster utilization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9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Must shuffle all data to a single reducer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Some possible tradeoffs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Number of iterations vs. complexity of computation per iteration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L-BFGS: faster convergence, but more to compute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48D5D-2DE3-4D9C-B0F8-E09B84938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72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1295400"/>
            <a:ext cx="7543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points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spark.textFile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(...).map(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parsePoint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).persist()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w = // random initial vector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&lt;- 1 to ITERATIONS)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gradient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points.map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{ p =&gt;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* (1/(1+exp(-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*(w dot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)))-1)*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}.reduce((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a,b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=&gt;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a+b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w -= gradient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41" name="Elbow Connector 40"/>
          <p:cNvCxnSpPr>
            <a:stCxn id="28" idx="2"/>
            <a:endCxn id="40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2"/>
            <a:endCxn id="40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3" idx="2"/>
            <a:endCxn id="40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40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</a:p>
        </p:txBody>
      </p:sp>
      <p:sp>
        <p:nvSpPr>
          <p:cNvPr id="49" name="TextBox 48"/>
          <p:cNvSpPr txBox="1"/>
          <p:nvPr/>
        </p:nvSpPr>
        <p:spPr>
          <a:xfrm rot="21239651">
            <a:off x="5730788" y="277131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What’s the difference?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34C2A-B02D-4FB7-878C-8024ADF27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5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9" grpId="0" animBg="1"/>
      <p:bldP spid="40" grpId="0" animBg="1"/>
      <p:bldP spid="45" grpId="0" animBg="1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29"/>
          <p:cNvSpPr/>
          <p:nvPr/>
        </p:nvSpPr>
        <p:spPr bwMode="auto">
          <a:xfrm rot="2700000">
            <a:off x="5600863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8900000" flipH="1">
            <a:off x="2323937" y="3066093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686300" y="42672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 flipV="1">
            <a:off x="1963003" y="4170755"/>
            <a:ext cx="3024685" cy="1676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50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716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external APIs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5486399"/>
            <a:ext cx="1655644" cy="7808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“Traditional”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0" y="5486400"/>
            <a:ext cx="1828800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SQL on 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Hadoop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9090" y="5486400"/>
            <a:ext cx="1202709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Other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 tools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5885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5264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“Data Lake”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6324600"/>
            <a:ext cx="274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scientists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2" name="Can 1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4" name="Down Arrow 33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b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715000" y="1838126"/>
            <a:ext cx="2057400" cy="1133674"/>
            <a:chOff x="3543300" y="1838126"/>
            <a:chExt cx="2057400" cy="1133674"/>
          </a:xfrm>
        </p:grpSpPr>
        <p:sp>
          <p:nvSpPr>
            <p:cNvPr id="38" name="Can 37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33500" y="1838126"/>
            <a:ext cx="2057400" cy="1133674"/>
            <a:chOff x="3543300" y="1838126"/>
            <a:chExt cx="2057400" cy="1133674"/>
          </a:xfrm>
        </p:grpSpPr>
        <p:sp>
          <p:nvSpPr>
            <p:cNvPr id="41" name="Can 40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99C47-EE58-4654-A3E2-17CD700C9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11693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Supervised Machine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The generic problem of function induction given </a:t>
            </a:r>
            <a:br>
              <a:rPr lang="en-US" sz="2400" b="0" dirty="0">
                <a:solidFill>
                  <a:schemeClr val="bg1"/>
                </a:solidFill>
                <a:latin typeface="Gill Sans"/>
              </a:rPr>
            </a:br>
            <a:r>
              <a:rPr lang="en-US" sz="2400" b="0" dirty="0">
                <a:solidFill>
                  <a:schemeClr val="bg1"/>
                </a:solidFill>
                <a:latin typeface="Gill Sans"/>
              </a:rPr>
              <a:t>sample instances of input and 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408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Classification: output draws from finite discrete labels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790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Regression: output is a continuous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79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This is not meant to be an exhaustive treatment of machine learning!</a:t>
            </a:r>
          </a:p>
        </p:txBody>
      </p:sp>
      <p:sp>
        <p:nvSpPr>
          <p:cNvPr id="17" name="TextBox 16"/>
          <p:cNvSpPr txBox="1"/>
          <p:nvPr/>
        </p:nvSpPr>
        <p:spPr>
          <a:xfrm rot="21400211">
            <a:off x="755281" y="3024550"/>
            <a:ext cx="18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Focus 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93EF1-8DAC-4CF9-B9D1-173F73826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59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l_movable_ty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643" y="1"/>
            <a:ext cx="10324643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/>
              <a:t>Wikipedia (Sorting)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228600"/>
            <a:ext cx="2895600" cy="685800"/>
          </a:xfrm>
          <a:prstGeom prst="rect">
            <a:avLst/>
          </a:prstGeom>
        </p:spPr>
        <p:txBody>
          <a:bodyPr/>
          <a:lstStyle/>
          <a:p>
            <a:pPr lvl="0" algn="r">
              <a:defRPr/>
            </a:pPr>
            <a:r>
              <a:rPr lang="en-US" sz="3600" b="0" kern="0" dirty="0">
                <a:latin typeface="Gill Sans"/>
                <a:cs typeface="Gill Sans"/>
              </a:rPr>
              <a:t>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F6943-A0EB-492D-990F-BC1AF9E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09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Spam detection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329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Sentiment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8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Content (e.g., topic) classification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046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Link 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02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Document ranking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59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Object recognition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And much much more!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157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Fraud detection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0525F-9432-49E1-8A07-14EC26D52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33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BB8C0-E347-468C-8867-A280ADB02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404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45" grpId="0" animBg="1"/>
      <p:bldP spid="46" grpId="0" animBg="1"/>
      <p:bldP spid="10" grpId="0"/>
      <p:bldP spid="24" grpId="0"/>
      <p:bldP spid="4" grpId="0" animBg="1"/>
      <p:bldP spid="38" grpId="0"/>
      <p:bldP spid="39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472642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</a:rPr>
              <a:t>Objects are represented in terms of features: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518362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</a:rPr>
              <a:t>“Dense” features: sender IP, timestamp, # of recipients, length of message, etc.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58453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</a:rPr>
              <a:t>“Sparse” features: contains the term “Viagra” in message, contains “URGENT” in subject, etc. </a:t>
            </a:r>
          </a:p>
        </p:txBody>
      </p:sp>
      <p:sp>
        <p:nvSpPr>
          <p:cNvPr id="27" name="TextBox 26"/>
          <p:cNvSpPr txBox="1"/>
          <p:nvPr/>
        </p:nvSpPr>
        <p:spPr>
          <a:xfrm rot="21419447">
            <a:off x="4428611" y="2508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Who comes up with the features?</a:t>
            </a:r>
          </a:p>
        </p:txBody>
      </p:sp>
      <p:sp>
        <p:nvSpPr>
          <p:cNvPr id="28" name="TextBox 27"/>
          <p:cNvSpPr txBox="1"/>
          <p:nvPr/>
        </p:nvSpPr>
        <p:spPr>
          <a:xfrm rot="21419447">
            <a:off x="4457693" y="2889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How?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Feature Representations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734722"/>
            <a:ext cx="3657600" cy="2847975"/>
            <a:chOff x="304800" y="1734722"/>
            <a:chExt cx="3657600" cy="2847975"/>
          </a:xfrm>
        </p:grpSpPr>
        <p:pic>
          <p:nvPicPr>
            <p:cNvPr id="18" name="Picture 6" descr="BS01060_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442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BS01060_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586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spam-can-m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439697"/>
              <a:ext cx="1143000" cy="1143000"/>
            </a:xfrm>
            <a:prstGeom prst="rect">
              <a:avLst/>
            </a:prstGeom>
          </p:spPr>
        </p:pic>
        <p:pic>
          <p:nvPicPr>
            <p:cNvPr id="29" name="Picture 28" descr="ham-carto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734722"/>
              <a:ext cx="1143000" cy="866775"/>
            </a:xfrm>
            <a:prstGeom prst="rect">
              <a:avLst/>
            </a:prstGeom>
          </p:spPr>
        </p:pic>
        <p:pic>
          <p:nvPicPr>
            <p:cNvPr id="31" name="Picture 30" descr="spam-can-m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296697"/>
              <a:ext cx="1143000" cy="114300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1676400" y="2753897"/>
              <a:ext cx="1143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1066800" y="2220497"/>
              <a:ext cx="76200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6" descr="BS01060_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776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 bwMode="auto">
            <a:xfrm>
              <a:off x="2209800" y="3592097"/>
              <a:ext cx="3048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E1AB6-9113-49FB-A5B8-DB5BC1191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2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55557</TotalTime>
  <Words>1015</Words>
  <Application>Microsoft Office PowerPoint</Application>
  <PresentationFormat>On-screen Show (4:3)</PresentationFormat>
  <Paragraphs>270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Andale Mono</vt:lpstr>
      <vt:lpstr>Arial</vt:lpstr>
      <vt:lpstr>Arial Black</vt:lpstr>
      <vt:lpstr>Gill Sans</vt:lpstr>
      <vt:lpstr>Helvetica Neue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11834</cp:revision>
  <cp:lastPrinted>2017-02-24T20:32:28Z</cp:lastPrinted>
  <dcterms:created xsi:type="dcterms:W3CDTF">2012-08-31T06:36:49Z</dcterms:created>
  <dcterms:modified xsi:type="dcterms:W3CDTF">2019-10-24T01:49:38Z</dcterms:modified>
  <cp:category/>
</cp:coreProperties>
</file>