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8"/>
  </p:notesMasterIdLst>
  <p:handoutMasterIdLst>
    <p:handoutMasterId r:id="rId49"/>
  </p:handoutMasterIdLst>
  <p:sldIdLst>
    <p:sldId id="1563" r:id="rId2"/>
    <p:sldId id="1496" r:id="rId3"/>
    <p:sldId id="1497" r:id="rId4"/>
    <p:sldId id="1498" r:id="rId5"/>
    <p:sldId id="1499" r:id="rId6"/>
    <p:sldId id="1582" r:id="rId7"/>
    <p:sldId id="1581" r:id="rId8"/>
    <p:sldId id="1502" r:id="rId9"/>
    <p:sldId id="1526" r:id="rId10"/>
    <p:sldId id="1583" r:id="rId11"/>
    <p:sldId id="1527" r:id="rId12"/>
    <p:sldId id="1560" r:id="rId13"/>
    <p:sldId id="1561" r:id="rId14"/>
    <p:sldId id="1562" r:id="rId15"/>
    <p:sldId id="1588" r:id="rId16"/>
    <p:sldId id="1589" r:id="rId17"/>
    <p:sldId id="1572" r:id="rId18"/>
    <p:sldId id="1573" r:id="rId19"/>
    <p:sldId id="1584" r:id="rId20"/>
    <p:sldId id="1585" r:id="rId21"/>
    <p:sldId id="1574" r:id="rId22"/>
    <p:sldId id="1575" r:id="rId23"/>
    <p:sldId id="1576" r:id="rId24"/>
    <p:sldId id="1577" r:id="rId25"/>
    <p:sldId id="1578" r:id="rId26"/>
    <p:sldId id="1579" r:id="rId27"/>
    <p:sldId id="1580" r:id="rId28"/>
    <p:sldId id="1586" r:id="rId29"/>
    <p:sldId id="1587" r:id="rId30"/>
    <p:sldId id="1594" r:id="rId31"/>
    <p:sldId id="1593" r:id="rId32"/>
    <p:sldId id="1543" r:id="rId33"/>
    <p:sldId id="1565" r:id="rId34"/>
    <p:sldId id="1557" r:id="rId35"/>
    <p:sldId id="1545" r:id="rId36"/>
    <p:sldId id="1546" r:id="rId37"/>
    <p:sldId id="1547" r:id="rId38"/>
    <p:sldId id="1548" r:id="rId39"/>
    <p:sldId id="1549" r:id="rId40"/>
    <p:sldId id="1550" r:id="rId41"/>
    <p:sldId id="1558" r:id="rId42"/>
    <p:sldId id="1552" r:id="rId43"/>
    <p:sldId id="1553" r:id="rId44"/>
    <p:sldId id="1554" r:id="rId45"/>
    <p:sldId id="1555" r:id="rId46"/>
    <p:sldId id="1556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0" autoAdjust="0"/>
    <p:restoredTop sz="75202" autoAdjust="0"/>
  </p:normalViewPr>
  <p:slideViewPr>
    <p:cSldViewPr>
      <p:cViewPr varScale="1">
        <p:scale>
          <a:sx n="88" d="100"/>
          <a:sy n="88" d="100"/>
        </p:scale>
        <p:origin x="84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1A0EF-2154-45F4-8EAE-4CA6F89F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90035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71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E8DDA4-AA5A-4464-9DC9-D16854826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0766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6: Data Mining (2/4)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(Winter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Ali Abedi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31,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718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https://www.student.cs.uwaterloo.ca/~cs451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73BBF-D92C-4BA6-B030-1DACA8563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64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80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908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03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9B477D-1CC2-40BF-9D66-7293E2A0052B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output the model?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32721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Option 1: write model out as “side data”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Option 2: emit model as intermediate output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07DE1-590D-4C0D-9886-30F460A47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06735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29000" y="2541657"/>
            <a:ext cx="2514600" cy="3325743"/>
            <a:chOff x="6596038" y="1932057"/>
            <a:chExt cx="2514600" cy="3325743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596038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mapPartitions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(Iterator[T]) </a:t>
              </a:r>
              <a:b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⇒ Iterator[U]</a:t>
              </a: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319938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cxnSp>
          <p:nvCxnSpPr>
            <p:cNvPr id="33" name="Straight Arrow Connector 32"/>
            <p:cNvCxnSpPr>
              <a:stCxn id="32" idx="2"/>
              <a:endCxn id="30" idx="0"/>
            </p:cNvCxnSpPr>
            <p:nvPr/>
          </p:nvCxnSpPr>
          <p:spPr bwMode="auto">
            <a:xfrm>
              <a:off x="7853338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7319938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cxnSp>
          <p:nvCxnSpPr>
            <p:cNvPr id="36" name="Straight Arrow Connector 35"/>
            <p:cNvCxnSpPr>
              <a:stCxn id="30" idx="2"/>
              <a:endCxn id="34" idx="0"/>
            </p:cNvCxnSpPr>
            <p:nvPr/>
          </p:nvCxnSpPr>
          <p:spPr bwMode="auto">
            <a:xfrm>
              <a:off x="7853338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 bwMode="auto">
          <a:xfrm>
            <a:off x="5562600" y="45720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 about Spark?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62ABF5-CB1E-4993-92DE-7C7FA932F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75498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6400800" y="3048000"/>
            <a:ext cx="1981200" cy="1066800"/>
            <a:chOff x="6400800" y="3124200"/>
            <a:chExt cx="1981200" cy="1066800"/>
          </a:xfrm>
        </p:grpSpPr>
        <p:cxnSp>
          <p:nvCxnSpPr>
            <p:cNvPr id="81" name="Straight Arrow Connector 80"/>
            <p:cNvCxnSpPr/>
            <p:nvPr/>
          </p:nvCxnSpPr>
          <p:spPr>
            <a:xfrm flipH="1">
              <a:off x="6858000" y="3124200"/>
              <a:ext cx="1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ounded Rectangle 82"/>
            <p:cNvSpPr/>
            <p:nvPr/>
          </p:nvSpPr>
          <p:spPr>
            <a:xfrm>
              <a:off x="6400800" y="3451086"/>
              <a:ext cx="9144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>
              <a:off x="7924800" y="3124200"/>
              <a:ext cx="1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7467600" y="3451086"/>
              <a:ext cx="9144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76200" y="1676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  <a:t>Classifier </a:t>
            </a:r>
            <a:b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</a:br>
            <a: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  <a:t>Training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200" y="51816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  <a:t>Making</a:t>
            </a:r>
            <a:b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</a:br>
            <a: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  <a:t>Predictions</a:t>
            </a: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0" y="4800600"/>
            <a:ext cx="91440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751863" y="6260068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Arial" pitchFamily="34" charset="0"/>
              </a:rPr>
              <a:t>Just like any other parallel Pig dataflow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4037538" y="3048000"/>
            <a:ext cx="2210862" cy="1066800"/>
            <a:chOff x="4037538" y="3048000"/>
            <a:chExt cx="2210862" cy="1066800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4038600" y="3048000"/>
              <a:ext cx="1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4037538" y="3059668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label, feature vector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590800" y="4964668"/>
            <a:ext cx="3429000" cy="1283732"/>
            <a:chOff x="2590800" y="4964668"/>
            <a:chExt cx="3429000" cy="1283732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4419600" y="5105400"/>
              <a:ext cx="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2590800" y="5410200"/>
              <a:ext cx="9144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model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10000" y="5410200"/>
              <a:ext cx="1219200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UDF</a:t>
              </a:r>
            </a:p>
          </p:txBody>
        </p:sp>
        <p:cxnSp>
          <p:nvCxnSpPr>
            <p:cNvPr id="87" name="Straight Arrow Connector 86"/>
            <p:cNvCxnSpPr>
              <a:stCxn id="63" idx="3"/>
              <a:endCxn id="69" idx="1"/>
            </p:cNvCxnSpPr>
            <p:nvPr/>
          </p:nvCxnSpPr>
          <p:spPr>
            <a:xfrm>
              <a:off x="3505200" y="56388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4424491" y="4964668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feature vector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453859" y="5879068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prediction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415091" y="4953000"/>
            <a:ext cx="3424109" cy="1295400"/>
            <a:chOff x="5415091" y="4953000"/>
            <a:chExt cx="3424109" cy="1295400"/>
          </a:xfrm>
        </p:grpSpPr>
        <p:cxnSp>
          <p:nvCxnSpPr>
            <p:cNvPr id="110" name="Straight Arrow Connector 109"/>
            <p:cNvCxnSpPr/>
            <p:nvPr/>
          </p:nvCxnSpPr>
          <p:spPr>
            <a:xfrm>
              <a:off x="7243891" y="5105400"/>
              <a:ext cx="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5415091" y="5410200"/>
              <a:ext cx="9144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model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34291" y="5410200"/>
              <a:ext cx="1219200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UDF</a:t>
              </a:r>
            </a:p>
          </p:txBody>
        </p:sp>
        <p:cxnSp>
          <p:nvCxnSpPr>
            <p:cNvPr id="113" name="Straight Arrow Connector 112"/>
            <p:cNvCxnSpPr>
              <a:stCxn id="111" idx="3"/>
              <a:endCxn id="112" idx="1"/>
            </p:cNvCxnSpPr>
            <p:nvPr/>
          </p:nvCxnSpPr>
          <p:spPr>
            <a:xfrm>
              <a:off x="6329491" y="56388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7243891" y="4953000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feature vector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273259" y="5867400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prediction</a:t>
              </a: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3581400" y="4114800"/>
            <a:ext cx="9144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"/>
                <a:cs typeface="Arial" pitchFamily="34" charset="0"/>
              </a:rPr>
              <a:t>model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2057400" y="152400"/>
            <a:ext cx="3276600" cy="2895600"/>
            <a:chOff x="2057400" y="152400"/>
            <a:chExt cx="3276600" cy="2895600"/>
          </a:xfrm>
        </p:grpSpPr>
        <p:sp>
          <p:nvSpPr>
            <p:cNvPr id="2" name="Rectangle 1"/>
            <p:cNvSpPr/>
            <p:nvPr/>
          </p:nvSpPr>
          <p:spPr>
            <a:xfrm>
              <a:off x="27432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434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8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2" idx="2"/>
            </p:cNvCxnSpPr>
            <p:nvPr/>
          </p:nvCxnSpPr>
          <p:spPr>
            <a:xfrm>
              <a:off x="2971800" y="1600200"/>
              <a:ext cx="7620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2"/>
            </p:cNvCxnSpPr>
            <p:nvPr/>
          </p:nvCxnSpPr>
          <p:spPr>
            <a:xfrm>
              <a:off x="3505200" y="1600200"/>
              <a:ext cx="3810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</p:cNvCxnSpPr>
            <p:nvPr/>
          </p:nvCxnSpPr>
          <p:spPr>
            <a:xfrm>
              <a:off x="4038600" y="1600200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2"/>
            </p:cNvCxnSpPr>
            <p:nvPr/>
          </p:nvCxnSpPr>
          <p:spPr>
            <a:xfrm flipH="1">
              <a:off x="4191000" y="1600200"/>
              <a:ext cx="3810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</p:cNvCxnSpPr>
            <p:nvPr/>
          </p:nvCxnSpPr>
          <p:spPr>
            <a:xfrm flipH="1">
              <a:off x="4343400" y="1600200"/>
              <a:ext cx="7620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718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5052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0386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5720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1054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880226" y="152400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previous Pig dataflow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057400" y="1143000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map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819400" y="259080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reduce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10000" y="25908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096000" y="152400"/>
            <a:ext cx="2590800" cy="2895600"/>
            <a:chOff x="6096000" y="152400"/>
            <a:chExt cx="2590800" cy="2895600"/>
          </a:xfrm>
        </p:grpSpPr>
        <p:sp>
          <p:nvSpPr>
            <p:cNvPr id="56" name="Rectangle 55"/>
            <p:cNvSpPr/>
            <p:nvPr/>
          </p:nvSpPr>
          <p:spPr>
            <a:xfrm>
              <a:off x="60960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294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628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962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2296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6324600" y="1600200"/>
              <a:ext cx="2133600" cy="1066800"/>
              <a:chOff x="6324600" y="1600200"/>
              <a:chExt cx="2133600" cy="1066800"/>
            </a:xfrm>
          </p:grpSpPr>
          <p:cxnSp>
            <p:nvCxnSpPr>
              <p:cNvPr id="64" name="Straight Arrow Connector 63"/>
              <p:cNvCxnSpPr>
                <a:stCxn id="56" idx="2"/>
              </p:cNvCxnSpPr>
              <p:nvPr/>
            </p:nvCxnSpPr>
            <p:spPr>
              <a:xfrm>
                <a:off x="6324600" y="16002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58" idx="2"/>
              </p:cNvCxnSpPr>
              <p:nvPr/>
            </p:nvCxnSpPr>
            <p:spPr>
              <a:xfrm>
                <a:off x="6858000" y="1600200"/>
                <a:ext cx="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59" idx="2"/>
              </p:cNvCxnSpPr>
              <p:nvPr/>
            </p:nvCxnSpPr>
            <p:spPr>
              <a:xfrm flipH="1">
                <a:off x="7010400" y="16002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60" idx="2"/>
              </p:cNvCxnSpPr>
              <p:nvPr/>
            </p:nvCxnSpPr>
            <p:spPr>
              <a:xfrm flipH="1">
                <a:off x="7162800" y="1600200"/>
                <a:ext cx="762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61" idx="2"/>
              </p:cNvCxnSpPr>
              <p:nvPr/>
            </p:nvCxnSpPr>
            <p:spPr>
              <a:xfrm flipH="1">
                <a:off x="7162800" y="1600200"/>
                <a:ext cx="1295400" cy="1066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Arrow Connector 74"/>
            <p:cNvCxnSpPr/>
            <p:nvPr/>
          </p:nvCxnSpPr>
          <p:spPr>
            <a:xfrm>
              <a:off x="63246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68580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3914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248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84582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6233026" y="152400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previous Pig dataflow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629400" y="25908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696200" y="25908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 flipH="1">
              <a:off x="6324600" y="1600200"/>
              <a:ext cx="2133600" cy="1066800"/>
              <a:chOff x="6324600" y="1676400"/>
              <a:chExt cx="2133600" cy="1066800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>
                <a:off x="6324600" y="16764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6858000" y="1676400"/>
                <a:ext cx="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flipH="1">
                <a:off x="7010400" y="16764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H="1">
                <a:off x="7162800" y="1676400"/>
                <a:ext cx="762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flipH="1">
                <a:off x="7162800" y="1676400"/>
                <a:ext cx="1295400" cy="1066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Rounded Rectangle 129"/>
          <p:cNvSpPr/>
          <p:nvPr/>
        </p:nvSpPr>
        <p:spPr>
          <a:xfrm>
            <a:off x="6400800" y="4114800"/>
            <a:ext cx="9144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"/>
                <a:cs typeface="Arial" pitchFamily="34" charset="0"/>
              </a:rPr>
              <a:t>model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467600" y="4114800"/>
            <a:ext cx="9144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"/>
                <a:cs typeface="Arial" pitchFamily="34" charset="0"/>
              </a:rPr>
              <a:t>model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828800" y="3276600"/>
            <a:ext cx="2667000" cy="707886"/>
            <a:chOff x="1828800" y="3352800"/>
            <a:chExt cx="2667000" cy="707886"/>
          </a:xfrm>
        </p:grpSpPr>
        <p:sp>
          <p:nvSpPr>
            <p:cNvPr id="48" name="Rounded Rectangle 47"/>
            <p:cNvSpPr/>
            <p:nvPr/>
          </p:nvSpPr>
          <p:spPr>
            <a:xfrm>
              <a:off x="3581400" y="3451086"/>
              <a:ext cx="9144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28800" y="335280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Pig storage function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D0E3B-D6EE-402E-9E0D-3B7A8F15C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7666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  <p:bldP spid="107" grpId="0"/>
      <p:bldP spid="98" grpId="0" animBg="1"/>
      <p:bldP spid="130" grpId="0" animBg="1"/>
      <p:bldP spid="1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94472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training = load ‘training.txt’ using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SVMLightStorage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()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	as (target: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, features: map[]);</a:t>
            </a:r>
          </a:p>
          <a:p>
            <a:endParaRPr lang="en-US" sz="1800" b="0" dirty="0">
              <a:solidFill>
                <a:schemeClr val="bg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store training into ‘model/’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	using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FeaturesLRClassifierBuilder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643735"/>
            <a:ext cx="291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Franklin Gothic Book"/>
              </a:rPr>
              <a:t>Want an ensemble?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66800" y="1966436"/>
            <a:ext cx="6781800" cy="4510564"/>
            <a:chOff x="685800" y="1890236"/>
            <a:chExt cx="6781800" cy="4510564"/>
          </a:xfrm>
        </p:grpSpPr>
        <p:sp>
          <p:nvSpPr>
            <p:cNvPr id="3" name="Rectangle 2"/>
            <p:cNvSpPr/>
            <p:nvPr/>
          </p:nvSpPr>
          <p:spPr bwMode="auto">
            <a:xfrm>
              <a:off x="685800" y="5105400"/>
              <a:ext cx="6781800" cy="1295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5232737"/>
              <a:ext cx="662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training = </a:t>
              </a:r>
              <a:r>
                <a:rPr lang="en-US" sz="1800" b="0" dirty="0" err="1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foreach</a:t>
              </a:r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 training generate</a:t>
              </a:r>
            </a:p>
            <a:p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	label, features, RANDOM() as random;</a:t>
              </a:r>
            </a:p>
            <a:p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training = order training by random parallel 5;</a:t>
              </a:r>
            </a:p>
          </p:txBody>
        </p:sp>
        <p:cxnSp>
          <p:nvCxnSpPr>
            <p:cNvPr id="7" name="Elbow Connector 6"/>
            <p:cNvCxnSpPr>
              <a:stCxn id="3" idx="3"/>
            </p:cNvCxnSpPr>
            <p:nvPr/>
          </p:nvCxnSpPr>
          <p:spPr bwMode="auto">
            <a:xfrm flipH="1" flipV="1">
              <a:off x="6719426" y="1890236"/>
              <a:ext cx="748174" cy="3862864"/>
            </a:xfrm>
            <a:prstGeom prst="bentConnector3">
              <a:avLst>
                <a:gd name="adj1" fmla="val -30554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 bwMode="auto">
          <a:xfrm>
            <a:off x="42672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95400" y="2959061"/>
            <a:ext cx="5638800" cy="914401"/>
            <a:chOff x="1295400" y="2876489"/>
            <a:chExt cx="5638800" cy="1371599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295400" y="3333688"/>
              <a:ext cx="5638800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3429000"/>
              <a:ext cx="4722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Logistic regression + SGD (L2 regularization)</a:t>
              </a:r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 bwMode="auto">
            <a:xfrm flipV="1">
              <a:off x="4114800" y="2876489"/>
              <a:ext cx="0" cy="45719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Classifier Training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D322C-D7FA-41D7-939C-5EE72161F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2485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6002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define Classify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ClassifyWithLR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(‘model/’);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data = load ‘test.txt’ using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SVMLightStorage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()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	as (target: double, features: map[]);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data =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foreach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 data generate target,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	Classify(features) as prediction;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872335"/>
            <a:ext cx="291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Franklin Gothic Book"/>
              </a:rPr>
              <a:t>Want an ensemble?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400800" y="1752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1828800"/>
            <a:ext cx="6705600" cy="4648200"/>
            <a:chOff x="762000" y="1524000"/>
            <a:chExt cx="6705600" cy="4648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762000" y="5105400"/>
              <a:ext cx="6705600" cy="1066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Elbow Connector 5"/>
            <p:cNvCxnSpPr>
              <a:stCxn id="4" idx="3"/>
              <a:endCxn id="7" idx="6"/>
            </p:cNvCxnSpPr>
            <p:nvPr/>
          </p:nvCxnSpPr>
          <p:spPr bwMode="auto">
            <a:xfrm flipH="1" flipV="1">
              <a:off x="6553200" y="1524000"/>
              <a:ext cx="914400" cy="4114800"/>
            </a:xfrm>
            <a:prstGeom prst="bentConnector3">
              <a:avLst>
                <a:gd name="adj1" fmla="val -25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38200" y="5334000"/>
              <a:ext cx="655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define Classify </a:t>
              </a:r>
              <a:r>
                <a:rPr lang="en-US" sz="1800" b="0" dirty="0" err="1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ClassifyWithEnsemble</a:t>
              </a:r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(‘model/’,</a:t>
              </a:r>
            </a:p>
            <a:p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‘classifier.LR’, ‘vote’);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Making Predictions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77CB33-10BB-4794-BB60-EF0CA6E4A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38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Lin and </a:t>
            </a:r>
            <a:r>
              <a:rPr lang="en-US" sz="1000" b="0" dirty="0" err="1">
                <a:solidFill>
                  <a:schemeClr val="bg1"/>
                </a:solidFill>
              </a:rPr>
              <a:t>Kolcz</a:t>
            </a:r>
            <a:r>
              <a:rPr lang="en-US" sz="1000" b="0" dirty="0">
                <a:solidFill>
                  <a:schemeClr val="bg1"/>
                </a:solidFill>
              </a:rPr>
              <a:t>. (2012) Large-Scale Machine Learning at Twitter. SIGMOD.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Sentiment Analysis Case Study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Binary polarity classification: {positive, negative} sentiment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 the “emoticon trick” to gather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971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Test: 500k positive/500k negative tweets from 9/1/2011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Training: {1m, 10m, 100m} instances from before (50/50 split)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867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Features: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248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Sliding window byte-4grams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87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Models + Optimization: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257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Logistic regression with SGD (L2 regularization)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Ensembles of various sizes (simple weighted voting)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F41667-C203-4C99-9313-D188B005F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72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timent_result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8128000" cy="4876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66800" y="2362200"/>
            <a:ext cx="1386016" cy="1371600"/>
            <a:chOff x="1066800" y="2362200"/>
            <a:chExt cx="1386016" cy="1371600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295400" y="2743200"/>
              <a:ext cx="990600" cy="990600"/>
            </a:xfrm>
            <a:prstGeom prst="straightConnector1">
              <a:avLst/>
            </a:prstGeom>
            <a:ln w="50800">
              <a:solidFill>
                <a:srgbClr val="8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66800" y="2362200"/>
              <a:ext cx="1386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800000"/>
                  </a:solidFill>
                  <a:latin typeface="Gill Sans"/>
                  <a:cs typeface="Franklin Gothic Book"/>
                </a:rPr>
                <a:t>“for free”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14600" y="990600"/>
            <a:ext cx="4132530" cy="2209800"/>
            <a:chOff x="2514600" y="990600"/>
            <a:chExt cx="4132530" cy="22098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514600" y="1752600"/>
              <a:ext cx="1524000" cy="1447800"/>
            </a:xfrm>
            <a:prstGeom prst="straightConnector1">
              <a:avLst/>
            </a:prstGeom>
            <a:ln w="50800">
              <a:solidFill>
                <a:srgbClr val="8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71800" y="990600"/>
              <a:ext cx="36753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800000"/>
                  </a:solidFill>
                  <a:latin typeface="Gill Sans"/>
                  <a:cs typeface="Franklin Gothic Book"/>
                </a:rPr>
                <a:t>Ensembles with 10m examples</a:t>
              </a:r>
              <a:br>
                <a:rPr lang="en-US" sz="2000" b="0" dirty="0">
                  <a:solidFill>
                    <a:srgbClr val="800000"/>
                  </a:solidFill>
                  <a:latin typeface="Gill Sans"/>
                  <a:cs typeface="Franklin Gothic Book"/>
                </a:rPr>
              </a:br>
              <a:r>
                <a:rPr lang="en-US" sz="2000" b="0" dirty="0">
                  <a:solidFill>
                    <a:srgbClr val="800000"/>
                  </a:solidFill>
                  <a:latin typeface="Gill Sans"/>
                  <a:cs typeface="Franklin Gothic Book"/>
                </a:rPr>
                <a:t>better than 100m single classifier!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590490"/>
            <a:ext cx="2743200" cy="1238310"/>
            <a:chOff x="6096000" y="590490"/>
            <a:chExt cx="2743200" cy="123831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096000" y="1295400"/>
              <a:ext cx="1447800" cy="533400"/>
            </a:xfrm>
            <a:prstGeom prst="straightConnector1">
              <a:avLst/>
            </a:prstGeom>
            <a:ln w="50800">
              <a:solidFill>
                <a:srgbClr val="8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01251" y="590490"/>
              <a:ext cx="2537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800000"/>
                  </a:solidFill>
                  <a:latin typeface="Gill Sans"/>
                  <a:cs typeface="Franklin Gothic Book"/>
                </a:rPr>
                <a:t>Diminishing returns…</a:t>
              </a:r>
            </a:p>
          </p:txBody>
        </p:sp>
      </p:grpSp>
      <p:sp>
        <p:nvSpPr>
          <p:cNvPr id="20" name="Right Brace 19"/>
          <p:cNvSpPr/>
          <p:nvPr/>
        </p:nvSpPr>
        <p:spPr bwMode="auto">
          <a:xfrm rot="5400000">
            <a:off x="1800255" y="5362545"/>
            <a:ext cx="209490" cy="1219200"/>
          </a:xfrm>
          <a:prstGeom prst="rightBrace">
            <a:avLst>
              <a:gd name="adj1" fmla="val 12166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605778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single classifier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314855" y="4371945"/>
            <a:ext cx="209490" cy="3200400"/>
          </a:xfrm>
          <a:prstGeom prst="rightBrace">
            <a:avLst>
              <a:gd name="adj1" fmla="val 12166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6057780"/>
            <a:ext cx="1679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10m instances</a:t>
            </a:r>
          </a:p>
        </p:txBody>
      </p:sp>
      <p:sp>
        <p:nvSpPr>
          <p:cNvPr id="24" name="Right Brace 23"/>
          <p:cNvSpPr/>
          <p:nvPr/>
        </p:nvSpPr>
        <p:spPr bwMode="auto">
          <a:xfrm rot="5400000">
            <a:off x="7324755" y="4867245"/>
            <a:ext cx="209490" cy="2209800"/>
          </a:xfrm>
          <a:prstGeom prst="rightBrace">
            <a:avLst>
              <a:gd name="adj1" fmla="val 12166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6057780"/>
            <a:ext cx="1808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100m instances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27356D-3501-4612-833D-9BD701CF3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04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1" y="4171699"/>
            <a:ext cx="3705069" cy="2275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12954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</a:t>
            </a:r>
          </a:p>
        </p:txBody>
      </p:sp>
      <p:sp>
        <p:nvSpPr>
          <p:cNvPr id="12" name="Right Arrow 11"/>
          <p:cNvSpPr/>
          <p:nvPr/>
        </p:nvSpPr>
        <p:spPr bwMode="auto">
          <a:xfrm rot="2776914">
            <a:off x="776639" y="3942555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42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58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j023275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99491"/>
            <a:ext cx="1120775" cy="1544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am-can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39697"/>
            <a:ext cx="1143000" cy="1143000"/>
          </a:xfrm>
          <a:prstGeom prst="rect">
            <a:avLst/>
          </a:prstGeom>
        </p:spPr>
      </p:pic>
      <p:pic>
        <p:nvPicPr>
          <p:cNvPr id="13" name="Picture 12" descr="ham-carto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4722"/>
            <a:ext cx="1143000" cy="866775"/>
          </a:xfrm>
          <a:prstGeom prst="rect">
            <a:avLst/>
          </a:prstGeom>
        </p:spPr>
      </p:pic>
      <p:pic>
        <p:nvPicPr>
          <p:cNvPr id="27" name="Picture 26" descr="spam-can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6697"/>
            <a:ext cx="1143000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676400" y="2753897"/>
            <a:ext cx="1143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066800" y="2220497"/>
            <a:ext cx="76200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7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2209800" y="3592097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6" y="1799291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pam-can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143000" cy="114300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8100000">
            <a:off x="6743700" y="2827991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3500000" flipH="1">
            <a:off x="6874575" y="4792616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61491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Model</a:t>
            </a:r>
          </a:p>
        </p:txBody>
      </p:sp>
      <p:sp>
        <p:nvSpPr>
          <p:cNvPr id="24" name="TextBox 23"/>
          <p:cNvSpPr txBox="1"/>
          <p:nvPr/>
        </p:nvSpPr>
        <p:spPr>
          <a:xfrm rot="20563945">
            <a:off x="199576" y="1566507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 data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9200" y="1447800"/>
            <a:ext cx="0" cy="5029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 bwMode="auto">
          <a:xfrm rot="19889229">
            <a:off x="4340992" y="4958146"/>
            <a:ext cx="1493747" cy="5631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6172200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Machine Learning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5400" y="12954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testing/deployment</a:t>
            </a:r>
          </a:p>
        </p:txBody>
      </p:sp>
      <p:pic>
        <p:nvPicPr>
          <p:cNvPr id="26" name="Picture 25" descr="ham-carto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00"/>
            <a:ext cx="1143000" cy="866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0" y="525333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Supervised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C62202-8FA2-4254-AF46-4401D2D92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0079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45" grpId="0" animBg="1"/>
      <p:bldP spid="46" grpId="0" animBg="1"/>
      <p:bldP spid="10" grpId="0"/>
      <p:bldP spid="24" grpId="0"/>
      <p:bldP spid="4" grpId="0" animBg="1"/>
      <p:bldP spid="38" grpId="0"/>
      <p:bldP spid="39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Evaluation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know how well we’re doing?</a:t>
            </a:r>
          </a:p>
        </p:txBody>
      </p:sp>
      <p:sp>
        <p:nvSpPr>
          <p:cNvPr id="9" name="TextBox 8"/>
          <p:cNvSpPr txBox="1"/>
          <p:nvPr/>
        </p:nvSpPr>
        <p:spPr>
          <a:xfrm rot="21419447">
            <a:off x="1213278" y="2064782"/>
            <a:ext cx="319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Why isn’t this enough?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38142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Induce: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781539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Such that loss is minimized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2522459"/>
            <a:ext cx="1264920" cy="259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724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need end-to-end metrics!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105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Obvious metric: accuracy</a:t>
            </a:r>
          </a:p>
        </p:txBody>
      </p:sp>
      <p:sp>
        <p:nvSpPr>
          <p:cNvPr id="16" name="TextBox 15"/>
          <p:cNvSpPr txBox="1"/>
          <p:nvPr/>
        </p:nvSpPr>
        <p:spPr>
          <a:xfrm rot="21419447">
            <a:off x="4353314" y="5417582"/>
            <a:ext cx="319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Why isn’t this enough?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00400"/>
            <a:ext cx="3169920" cy="76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249F0-4976-47F0-AB4E-6AFF957AD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8755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Metrics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90800" y="2057400"/>
            <a:ext cx="1905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True Positive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(TP)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4038600"/>
            <a:ext cx="1905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True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Negative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(TN)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2057400"/>
            <a:ext cx="1905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False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Positive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(FP)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2736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Type 1 Error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590800" y="4038600"/>
            <a:ext cx="1905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False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Negative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(FN)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5257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Type II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1295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Actual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981044" y="380044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Predicted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167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Positive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67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Negative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41966" y="28252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Positive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41966" y="48064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Negative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2743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Precision </a:t>
            </a:r>
          </a:p>
          <a:p>
            <a:pPr lvl="0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TP/(TP + FP)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0" y="4724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Miss rate</a:t>
            </a:r>
          </a:p>
          <a:p>
            <a:pPr lvl="0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FN/(FN + TN)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5943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Recall or TPR</a:t>
            </a:r>
          </a:p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TP/(TP + FN)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5943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Fall-Out or FPR</a:t>
            </a:r>
          </a:p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FP/(FP + TN)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75DBB-FADF-484D-A2FD-A0EDD805C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03572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clone_WWW_inter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535269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1" dirty="0">
                <a:latin typeface="Gill Sans"/>
                <a:cs typeface="Franklin Gothic Book"/>
              </a:rPr>
              <a:t>Stochastic</a:t>
            </a:r>
            <a:r>
              <a:rPr lang="en-US" sz="3600" b="0" dirty="0">
                <a:latin typeface="Gill Sans"/>
                <a:cs typeface="Franklin Gothic Book"/>
              </a:rPr>
              <a:t> Gradient Descent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(Water Slide)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42E1DA-84C5-4520-95C3-73E46A115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03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ROC and PR Curves</a:t>
            </a:r>
          </a:p>
        </p:txBody>
      </p:sp>
      <p:pic>
        <p:nvPicPr>
          <p:cNvPr id="21" name="Picture 20" descr="ROC-P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664824" cy="3429000"/>
          </a:xfrm>
          <a:prstGeom prst="rect">
            <a:avLst/>
          </a:prstGeo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Davis and </a:t>
            </a:r>
            <a:r>
              <a:rPr lang="en-US" sz="1000" b="0" dirty="0" err="1">
                <a:solidFill>
                  <a:schemeClr val="bg1"/>
                </a:solidFill>
              </a:rPr>
              <a:t>Goadrich</a:t>
            </a:r>
            <a:r>
              <a:rPr lang="en-US" sz="1000" b="0" dirty="0">
                <a:solidFill>
                  <a:schemeClr val="bg1"/>
                </a:solidFill>
              </a:rPr>
              <a:t>. (2006) The Relationship Between Precision-Recall and ROC curves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AUC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DBF9AB-F1F1-4276-B779-777D6EE76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107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1676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52600" y="2438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52600" y="3200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752600" y="3962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752600" y="50292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95715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1"/>
                </a:solidFill>
                <a:latin typeface="Gill Sans"/>
              </a:rPr>
              <a:t>Training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5177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1"/>
                </a:solidFill>
                <a:latin typeface="Gill Sans"/>
              </a:rPr>
              <a:t>Test</a:t>
            </a:r>
          </a:p>
        </p:txBody>
      </p:sp>
      <p:sp>
        <p:nvSpPr>
          <p:cNvPr id="22" name="TextBox 21"/>
          <p:cNvSpPr txBox="1"/>
          <p:nvPr/>
        </p:nvSpPr>
        <p:spPr>
          <a:xfrm rot="21419447">
            <a:off x="390011" y="5985380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 happens if you need more?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1346">
            <a:off x="1295400" y="3972356"/>
            <a:ext cx="3169920" cy="762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21138876">
            <a:off x="1787263" y="515367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Precision, Recall,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FE9A0-EB38-4C44-85C4-5B9DC5A1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31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22" grpId="0"/>
      <p:bldP spid="2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B7209-3544-4DDC-AF9A-64F3C3318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30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78DEE-F0CE-4C20-B5F0-4E057C58F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05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1BFA6-DE36-4191-BF03-3E75EC316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50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B8095-9F8B-4ED7-9D5F-738D58B82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15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8A7F9-63FA-4EF4-A4CC-BC3AF58F2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72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Typical </a:t>
            </a:r>
            <a:r>
              <a:rPr lang="en-US" sz="3600" b="0" kern="0">
                <a:solidFill>
                  <a:srgbClr val="000000"/>
                </a:solidFill>
                <a:latin typeface="Gill Sans"/>
                <a:cs typeface="Gill Sans"/>
              </a:rPr>
              <a:t>Industry Setup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57200" y="2514600"/>
            <a:ext cx="571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1752600" y="2895600"/>
            <a:ext cx="28956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24400" y="2895600"/>
            <a:ext cx="8382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657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Training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Test</a:t>
            </a:r>
          </a:p>
        </p:txBody>
      </p:sp>
      <p:sp>
        <p:nvSpPr>
          <p:cNvPr id="11" name="TextBox 10"/>
          <p:cNvSpPr txBox="1"/>
          <p:nvPr/>
        </p:nvSpPr>
        <p:spPr>
          <a:xfrm rot="20810875">
            <a:off x="2826958" y="4406334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</a:rPr>
              <a:t>Why not cross-validation?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3048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A/B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2052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183624-5432-4A02-A6F2-684A8692A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2234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1" grpId="0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A/B Testing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362200" y="4334470"/>
            <a:ext cx="18288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0964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593913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</a:rPr>
              <a:t>Gather metrics, compare alternatives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581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>
                <a:solidFill>
                  <a:schemeClr val="bg1"/>
                </a:solidFill>
                <a:latin typeface="Gill Sans"/>
              </a:rPr>
              <a:t>X</a:t>
            </a:r>
            <a:r>
              <a:rPr lang="en-US" sz="1200" b="0" dirty="0">
                <a:solidFill>
                  <a:schemeClr val="bg1"/>
                </a:solidFill>
                <a:latin typeface="Gill Sans"/>
              </a:rPr>
              <a:t> %</a:t>
            </a:r>
          </a:p>
        </p:txBody>
      </p:sp>
      <p:pic>
        <p:nvPicPr>
          <p:cNvPr id="13" name="Picture 4" descr="MCj041147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1971675" cy="146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4648200" y="4338935"/>
            <a:ext cx="18288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5100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Treatment</a:t>
            </a:r>
          </a:p>
        </p:txBody>
      </p:sp>
      <p:cxnSp>
        <p:nvCxnSpPr>
          <p:cNvPr id="9" name="Elbow Connector 8"/>
          <p:cNvCxnSpPr>
            <a:stCxn id="13" idx="2"/>
            <a:endCxn id="5" idx="0"/>
          </p:cNvCxnSpPr>
          <p:nvPr/>
        </p:nvCxnSpPr>
        <p:spPr bwMode="auto">
          <a:xfrm rot="5400000">
            <a:off x="3364409" y="3284041"/>
            <a:ext cx="962620" cy="1138238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2"/>
            <a:endCxn id="15" idx="0"/>
          </p:cNvCxnSpPr>
          <p:nvPr/>
        </p:nvCxnSpPr>
        <p:spPr bwMode="auto">
          <a:xfrm rot="16200000" flipH="1">
            <a:off x="4505177" y="3281511"/>
            <a:ext cx="967085" cy="1147762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24400" y="3581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chemeClr val="bg1"/>
                </a:solidFill>
                <a:latin typeface="Gill Sans"/>
              </a:rPr>
              <a:t>100</a:t>
            </a:r>
            <a:r>
              <a:rPr lang="en-US" sz="1200" b="0" i="1" dirty="0">
                <a:solidFill>
                  <a:schemeClr val="bg1"/>
                </a:solidFill>
                <a:latin typeface="Gill Sans"/>
              </a:rPr>
              <a:t> - X</a:t>
            </a:r>
            <a:r>
              <a:rPr lang="en-US" sz="1200" b="0" dirty="0">
                <a:solidFill>
                  <a:schemeClr val="bg1"/>
                </a:solidFill>
                <a:latin typeface="Gill Sans"/>
              </a:rPr>
              <a:t> 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D417F1-5599-48C6-9F52-C829FB9F3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520038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A/B Testing: Complexities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Properly bucketing users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Novelty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Learning effects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424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Long vs. short term effects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95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Multiple, interacting tests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491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Nosy tech journalists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02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28092-A2E0-456E-9FFF-6012648D8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75374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Gradient Descent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33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Stochastic Gradient Descent (SGD)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981200"/>
            <a:ext cx="622935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4267200"/>
            <a:ext cx="5124450" cy="40957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Batch vs. Online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“batch” learning: update model after considering all training instances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724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“online” learning: update model after considering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each (randomly-selected) training instance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543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 practice… just as good!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848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Opportunity to interleaving prediction and learning!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AF160-8EA6-4949-8EE3-54D96F2D2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01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1" y="4171699"/>
            <a:ext cx="3705069" cy="2275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12954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</a:t>
            </a:r>
          </a:p>
        </p:txBody>
      </p:sp>
      <p:sp>
        <p:nvSpPr>
          <p:cNvPr id="12" name="Right Arrow 11"/>
          <p:cNvSpPr/>
          <p:nvPr/>
        </p:nvSpPr>
        <p:spPr bwMode="auto">
          <a:xfrm rot="2776914">
            <a:off x="776639" y="3942555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42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58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j023275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99491"/>
            <a:ext cx="1120775" cy="1544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am-can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39697"/>
            <a:ext cx="1143000" cy="1143000"/>
          </a:xfrm>
          <a:prstGeom prst="rect">
            <a:avLst/>
          </a:prstGeom>
        </p:spPr>
      </p:pic>
      <p:pic>
        <p:nvPicPr>
          <p:cNvPr id="13" name="Picture 12" descr="ham-carto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4722"/>
            <a:ext cx="1143000" cy="866775"/>
          </a:xfrm>
          <a:prstGeom prst="rect">
            <a:avLst/>
          </a:prstGeom>
        </p:spPr>
      </p:pic>
      <p:pic>
        <p:nvPicPr>
          <p:cNvPr id="27" name="Picture 26" descr="spam-can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6697"/>
            <a:ext cx="1143000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676400" y="2753897"/>
            <a:ext cx="1143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066800" y="2220497"/>
            <a:ext cx="76200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7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2209800" y="3592097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BS01060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6" y="1799291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pam-can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143000" cy="114300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8100000">
            <a:off x="6743700" y="2827991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3500000" flipH="1">
            <a:off x="6874575" y="4792616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61491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Model</a:t>
            </a:r>
          </a:p>
        </p:txBody>
      </p:sp>
      <p:sp>
        <p:nvSpPr>
          <p:cNvPr id="24" name="TextBox 23"/>
          <p:cNvSpPr txBox="1"/>
          <p:nvPr/>
        </p:nvSpPr>
        <p:spPr>
          <a:xfrm rot="20563945">
            <a:off x="199576" y="1566507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 data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9200" y="1447800"/>
            <a:ext cx="0" cy="5029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 bwMode="auto">
          <a:xfrm rot="19889229">
            <a:off x="4340992" y="4958146"/>
            <a:ext cx="1493747" cy="5631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6172200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Machine Learning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5400" y="12954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testing/deployment</a:t>
            </a:r>
          </a:p>
        </p:txBody>
      </p:sp>
      <p:pic>
        <p:nvPicPr>
          <p:cNvPr id="26" name="Picture 25" descr="ham-carto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00"/>
            <a:ext cx="1143000" cy="866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0" y="525333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Supervised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B36EC-84C0-4586-9616-2D9B7DA2A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6546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Applied ML in Academia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Download interesting dataset (comes with the problem)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Run baseline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971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Train/Test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81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Build better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62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Train/Test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5911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Does new model beat baseline?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9721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Yes: publish a paper!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No: try again!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3C947-1011-4CA4-8EC2-752C8B23B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3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d091606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8000"/>
            <a:ext cx="7620000" cy="330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F335B3-142C-4959-B131-B038F5B90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849242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2 at 3.2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171700"/>
            <a:ext cx="7670800" cy="3467100"/>
          </a:xfrm>
          <a:prstGeom prst="rect">
            <a:avLst/>
          </a:prstGeom>
        </p:spPr>
      </p:pic>
      <p:pic>
        <p:nvPicPr>
          <p:cNvPr id="3" name="Picture 2" descr="Screen Shot 2016-03-02 at 3.22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85800"/>
            <a:ext cx="1981200" cy="1282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0C999-5890-4341-B3E0-8CA44F366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155768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</a:rPr>
              <a:t>Fantasy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066800"/>
            <a:ext cx="3886200" cy="51054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Develop cool ML technique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#Profit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482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</a:rPr>
              <a:t>Reality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0668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tx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the task?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Where’s the data?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in this dataset?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all the f#$!* crap?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Clean the data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“Do” machine learning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Fail, iterate…</a:t>
            </a:r>
          </a:p>
        </p:txBody>
      </p:sp>
      <p:sp>
        <p:nvSpPr>
          <p:cNvPr id="7" name="TextBox 6"/>
          <p:cNvSpPr txBox="1"/>
          <p:nvPr/>
        </p:nvSpPr>
        <p:spPr>
          <a:xfrm rot="21332937">
            <a:off x="1992442" y="5596008"/>
            <a:ext cx="6007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</a:rPr>
              <a:t>Dirty secret: very little of data science is about machine learning per se!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0F1E0-0B6E-4CC3-8A63-D8C544597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3099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/>
      <p:bldP spid="5" grpId="0" build="p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JITSU_(AND_RIFLES)_in_an_agricultural_scho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679" y="0"/>
            <a:ext cx="103516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59140"/>
            <a:ext cx="5791200" cy="1477327"/>
          </a:xfrm>
          <a:prstGeom prst="rect">
            <a:avLst/>
          </a:prstGeom>
          <a:solidFill>
            <a:schemeClr val="tx1">
              <a:alpha val="5000"/>
            </a:schemeClr>
          </a:solidFill>
          <a:effectLst>
            <a:glow rad="101600">
              <a:schemeClr val="tx1">
                <a:alpha val="75000"/>
              </a:schemeClr>
            </a:glow>
            <a:softEdge rad="152400"/>
          </a:effectLst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It’s impossible to overstress this: 80% of the work in any data project is in cleaning the data. – DJ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Patil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“Data Jujitsu”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/>
              <a:t>Source: Wikipedia (Jujitsu)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F045-B58C-4724-91D0-9268D610F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37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ta-janitor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752">
            <a:off x="2695151" y="1993123"/>
            <a:ext cx="5918200" cy="4304145"/>
          </a:xfrm>
          <a:prstGeom prst="rect">
            <a:avLst/>
          </a:prstGeom>
        </p:spPr>
      </p:pic>
      <p:pic>
        <p:nvPicPr>
          <p:cNvPr id="2" name="Picture 1" descr="data-janitor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835">
            <a:off x="285745" y="860844"/>
            <a:ext cx="8540186" cy="14028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661E7-6131-4FB8-9A31-33EAAA24D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9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04 at 5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655">
            <a:off x="1056988" y="2045713"/>
            <a:ext cx="7391400" cy="2768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>
                <a:solidFill>
                  <a:srgbClr val="000000"/>
                </a:solidFill>
                <a:latin typeface="Gill Sans"/>
                <a:cs typeface="Gill Sans"/>
              </a:rPr>
              <a:t>On finding things…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DB5A4-7628-4B0C-9BDC-42844FE20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243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under__sna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916297" y="3019090"/>
            <a:ext cx="4913080" cy="32346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4068" y="2419290"/>
            <a:ext cx="156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CamelCase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068" y="2995568"/>
            <a:ext cx="2339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smallCamelCase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068" y="3571846"/>
            <a:ext cx="1723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snake_case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068" y="4148124"/>
            <a:ext cx="187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camel_Snake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068" y="4724400"/>
            <a:ext cx="2185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>
                <a:solidFill>
                  <a:srgbClr val="000000"/>
                </a:solidFill>
                <a:latin typeface="Andale Mono"/>
                <a:cs typeface="Andale Mono"/>
              </a:rPr>
              <a:t>dunder__</a:t>
            </a:r>
            <a:r>
              <a:rPr lang="pl-PL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snake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7" name="TextBox 6"/>
          <p:cNvSpPr txBox="1"/>
          <p:nvPr/>
        </p:nvSpPr>
        <p:spPr>
          <a:xfrm rot="20918088">
            <a:off x="3131917" y="1447800"/>
            <a:ext cx="64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8" name="TextBox 7"/>
          <p:cNvSpPr txBox="1"/>
          <p:nvPr/>
        </p:nvSpPr>
        <p:spPr>
          <a:xfrm rot="875534">
            <a:off x="3970117" y="1600200"/>
            <a:ext cx="110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UserId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9" name="TextBox 8"/>
          <p:cNvSpPr txBox="1"/>
          <p:nvPr/>
        </p:nvSpPr>
        <p:spPr>
          <a:xfrm rot="21222082">
            <a:off x="2903317" y="2057400"/>
            <a:ext cx="110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userId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8717" y="2286000"/>
            <a:ext cx="110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userid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517" y="2895600"/>
            <a:ext cx="126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user_id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2" name="TextBox 11"/>
          <p:cNvSpPr txBox="1"/>
          <p:nvPr/>
        </p:nvSpPr>
        <p:spPr>
          <a:xfrm rot="618895">
            <a:off x="4960717" y="2842932"/>
            <a:ext cx="126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user_Id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On naming things…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8D63B30-C9FA-44EC-85B4-00255FA57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6439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468" y="1676400"/>
            <a:ext cx="788033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^(\\w+\\s+\\d+\\s+\\d+:\\d+:\\d+)\\s+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([^@]+?)@(\\S+)\\s+(\\S+):\\s+(\\S+)\\s+(\\S+)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\\s+((?:\\S+?,\\s+)*(?:\\S+?))\\s+(\\S+)\\s+(\\S+)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\\s+\\[([^\\]]+)\\]\\s+\"(\\w+)\\s+([^\"\\\\]*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(?:\\\\.[^\"\\\\]*)*)\\s+(\\S+)\"\\s+(\\S+)\\s+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(\\S+)\\s+\"([^\"\\\\]*(?:\\\\.[^\"\\\\]*)*)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\"\\s+\"([^\"\\\\]*(?:\\\\.[^\"\\\\]*)*)\"\\s*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(\\d*-[\\d-]*)?\\s*(\\d+)?\\s*(\\d*\\.[\\d\\.]*)?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(\\s+[-\\w]+)?.*$</a:t>
            </a:r>
          </a:p>
          <a:p>
            <a:endParaRPr lang="en-US" sz="2000" b="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6554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An actual Java regular expression used to parse log message at Twitter circa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068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Franklin Gothic Book"/>
              </a:rPr>
              <a:t>Friction is cumulative!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On feature extraction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1EBCE-757A-46F4-B07F-46CE6C806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7318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48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We’ve solved the iteration problem!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6293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about the single reducer problem?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Practical Notes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2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Order of the instances important!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39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Most common implementation: randomly shuffle training instances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53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Mini-batching as a middle ground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9879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Single vs. multi-pass approaches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1CE9B-9376-4CA0-8041-CEC5065ED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1056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pes_various.jpg"/>
          <p:cNvPicPr>
            <a:picLocks noChangeAspect="1"/>
          </p:cNvPicPr>
          <p:nvPr/>
        </p:nvPicPr>
        <p:blipFill rotWithShape="1">
          <a:blip r:embed="rId2"/>
          <a:srcRect t="-33333" b="33333"/>
          <a:stretch/>
        </p:blipFill>
        <p:spPr>
          <a:xfrm>
            <a:off x="-1" y="-4876800"/>
            <a:ext cx="1024697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612249"/>
            <a:ext cx="3276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Frontend Engineer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97714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Develops new feature, adds logging code to capture clicks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5616714"/>
            <a:ext cx="2819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Data Scientist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5997714"/>
            <a:ext cx="3505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Analyze user behavior, extract insights to improve feature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724400" y="23622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Okay, let’s get going… where’s the click data?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724400" y="28956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Well, that’s 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kinda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 non-intuitive, but okay…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24400" y="39624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Oh, BTW, where’s the timestamp of the click?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28600" y="25908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It’s over here…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28600" y="32004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Well, it wouldn’t fit, so we had to shoehorn…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8600" y="41910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Hang on, I don’t remember…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28600" y="47244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Uh, bad news. Looks like we forgot to log it…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724400" y="50292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[grumble, grumble, grumble]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6800" y="3429000"/>
            <a:ext cx="3657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"/>
                <a:cs typeface="Gill Sans"/>
              </a:rPr>
              <a:t>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1219200"/>
            <a:ext cx="7470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/>
              </a:rPr>
              <a:t>Data Plumbing…            Gone Wrong!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1947446"/>
            <a:ext cx="6553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[scene: consumer internet company in the Bay Area…]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2EA3F-E436-4196-9FE8-B351A4F3F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6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066800"/>
            <a:ext cx="3886200" cy="51054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Develop cool ML technique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#Profit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0668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tx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the task?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Where’s the data?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in this dataset?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all the f#$!* crap?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Clean the data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“Do” machine learning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Fail, iterate…</a:t>
            </a:r>
          </a:p>
        </p:txBody>
      </p:sp>
      <p:sp>
        <p:nvSpPr>
          <p:cNvPr id="7" name="TextBox 6"/>
          <p:cNvSpPr txBox="1"/>
          <p:nvPr/>
        </p:nvSpPr>
        <p:spPr>
          <a:xfrm rot="21248866">
            <a:off x="4477266" y="564346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Franklin Gothic Book"/>
              </a:rPr>
              <a:t>Finally works!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</a:rPr>
              <a:t>Fantasy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6482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</a:rPr>
              <a:t>Reality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0F2A5E-201D-4E1A-8052-BE37B8027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8158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(Hills)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4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Franklin Gothic Book"/>
              </a:rPr>
              <a:t>Congratulations, you’re halfway there…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50267-D752-4A64-9E9C-2305ABF4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40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Does it actually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"/>
                <a:cs typeface="Franklin Gothic Book"/>
              </a:rPr>
              <a:t>Congratulations, you’re halfway there…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Is it fast enough?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7346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"/>
                <a:cs typeface="Franklin Gothic Book"/>
              </a:rPr>
              <a:t>Good, you’re two thirds there…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389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A/B testing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CB2694-1ADC-401A-B503-6D352A321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95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acortes_Refinery_3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36878"/>
            <a:ext cx="9296400" cy="689780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(Oil refinery)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Productionize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ADA74C-EFC6-4BB9-9E05-ABE906318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46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427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What are your jobs’ dependencies?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999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How/when are your jobs scheduled?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350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Infrastructure is critical here!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67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Are there enough resources?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24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How do you know if it’s working?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881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Who do you call if it stops working?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79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(plumbing)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Productionize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FEED6-8C36-42F1-BA46-E75A132D4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78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pes_vari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46973" cy="6858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/>
              <a:t>Source: Wikipedia (Plumbing)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91535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Gill Sans"/>
                <a:cs typeface="Gill Sans"/>
              </a:rPr>
              <a:t>Most of data science isn’t glamorous!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88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latin typeface="Gill Sans"/>
                <a:cs typeface="Gill Sans"/>
              </a:rPr>
              <a:t>Takeaway lesson: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26F23-DA25-4EE4-936F-210E2566E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77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h_In_Charlo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1258" y="-711470"/>
            <a:ext cx="11350658" cy="756947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(Orchestra)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20469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/>
                <a:cs typeface="Franklin Gothic Book"/>
              </a:rPr>
              <a:t>Ensembles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D4864-0ABD-4ECE-A3AA-BA3A9547A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41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Ensemble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Common implementation: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00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Train classifiers on different input partitions of the data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Embarrassingly parallel!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07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Learn multiple models, combine results from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different models to make prediction</a:t>
            </a:r>
          </a:p>
        </p:txBody>
      </p:sp>
      <p:sp>
        <p:nvSpPr>
          <p:cNvPr id="14" name="TextBox 13"/>
          <p:cNvSpPr txBox="1"/>
          <p:nvPr/>
        </p:nvSpPr>
        <p:spPr>
          <a:xfrm rot="9898381">
            <a:off x="3161193" y="1829856"/>
            <a:ext cx="70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 rot="21268607">
            <a:off x="2225296" y="135747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i="1" kern="0" dirty="0">
                <a:solidFill>
                  <a:srgbClr val="FF0000"/>
                </a:solidFill>
                <a:latin typeface="Gill Sans"/>
                <a:cs typeface="Gill Sans"/>
              </a:rPr>
              <a:t>independent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19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Combining predictions: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57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Majority voting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Model averaging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C7442-CAA2-4B8B-B3AA-FBA5246B5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1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Ensemble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does it work?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721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errors uncorrelated, multiple classifiers being wrong is less likely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the variance component of error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07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Learn multiple models, combine results from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different models to make prediction</a:t>
            </a:r>
          </a:p>
        </p:txBody>
      </p:sp>
      <p:sp>
        <p:nvSpPr>
          <p:cNvPr id="14" name="TextBox 13"/>
          <p:cNvSpPr txBox="1"/>
          <p:nvPr/>
        </p:nvSpPr>
        <p:spPr>
          <a:xfrm rot="9898381">
            <a:off x="3161193" y="1829856"/>
            <a:ext cx="70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 rot="21268607">
            <a:off x="2225296" y="135747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i="1" kern="0" dirty="0">
                <a:solidFill>
                  <a:srgbClr val="FF0000"/>
                </a:solidFill>
                <a:latin typeface="Gill Sans"/>
                <a:cs typeface="Gill Sans"/>
              </a:rPr>
              <a:t>independent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0ADF6-A473-46C4-95B4-514D3A717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14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6002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8006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4008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6002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006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098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4102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19431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35433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5400000">
            <a:off x="51435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67437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85B15-8640-48AD-871B-E0B0742DB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12111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 bwMode="auto">
          <a:xfrm rot="5400000">
            <a:off x="19431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35433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51435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006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67437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4008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6002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006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200400" y="50292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4800600" y="50292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10000" y="55626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410200" y="55626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cxnSp>
        <p:nvCxnSpPr>
          <p:cNvPr id="26" name="Straight Arrow Connector 25"/>
          <p:cNvCxnSpPr>
            <a:stCxn id="4" idx="2"/>
            <a:endCxn id="22" idx="0"/>
          </p:cNvCxnSpPr>
          <p:nvPr/>
        </p:nvCxnSpPr>
        <p:spPr bwMode="auto">
          <a:xfrm>
            <a:off x="22479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23" idx="0"/>
          </p:cNvCxnSpPr>
          <p:nvPr/>
        </p:nvCxnSpPr>
        <p:spPr bwMode="auto">
          <a:xfrm>
            <a:off x="5448300" y="4267200"/>
            <a:ext cx="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22" idx="0"/>
          </p:cNvCxnSpPr>
          <p:nvPr/>
        </p:nvCxnSpPr>
        <p:spPr bwMode="auto">
          <a:xfrm>
            <a:off x="3848100" y="4267200"/>
            <a:ext cx="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22" idx="0"/>
          </p:cNvCxnSpPr>
          <p:nvPr/>
        </p:nvCxnSpPr>
        <p:spPr bwMode="auto">
          <a:xfrm flipH="1">
            <a:off x="38481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  <a:endCxn id="22" idx="0"/>
          </p:cNvCxnSpPr>
          <p:nvPr/>
        </p:nvCxnSpPr>
        <p:spPr bwMode="auto">
          <a:xfrm flipH="1">
            <a:off x="3848100" y="4267200"/>
            <a:ext cx="32004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23" idx="0"/>
          </p:cNvCxnSpPr>
          <p:nvPr/>
        </p:nvCxnSpPr>
        <p:spPr bwMode="auto">
          <a:xfrm flipH="1">
            <a:off x="54483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2"/>
            <a:endCxn id="23" idx="0"/>
          </p:cNvCxnSpPr>
          <p:nvPr/>
        </p:nvCxnSpPr>
        <p:spPr bwMode="auto">
          <a:xfrm>
            <a:off x="38481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23" idx="0"/>
          </p:cNvCxnSpPr>
          <p:nvPr/>
        </p:nvCxnSpPr>
        <p:spPr bwMode="auto">
          <a:xfrm>
            <a:off x="2247900" y="4267200"/>
            <a:ext cx="32004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CF6E12-7812-4DDE-A2CC-78FBB2BF1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00908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58244</TotalTime>
  <Words>1396</Words>
  <Application>Microsoft Office PowerPoint</Application>
  <PresentationFormat>On-screen Show (4:3)</PresentationFormat>
  <Paragraphs>369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Andale Mono</vt:lpstr>
      <vt:lpstr>Arial</vt:lpstr>
      <vt:lpstr>Arial Black</vt:lpstr>
      <vt:lpstr>Gill Sans</vt:lpstr>
      <vt:lpstr>Wingdings</vt:lpstr>
      <vt:lpstr>Zapf Dingbats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Ali Abedi</cp:lastModifiedBy>
  <cp:revision>11905</cp:revision>
  <dcterms:created xsi:type="dcterms:W3CDTF">2012-08-31T06:36:49Z</dcterms:created>
  <dcterms:modified xsi:type="dcterms:W3CDTF">2019-10-29T02:56:18Z</dcterms:modified>
  <cp:category/>
</cp:coreProperties>
</file>