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</p:sldMasterIdLst>
  <p:notesMasterIdLst>
    <p:notesMasterId r:id="rId56"/>
  </p:notesMasterIdLst>
  <p:handoutMasterIdLst>
    <p:handoutMasterId r:id="rId57"/>
  </p:handoutMasterIdLst>
  <p:sldIdLst>
    <p:sldId id="1564" r:id="rId3"/>
    <p:sldId id="259" r:id="rId4"/>
    <p:sldId id="268" r:id="rId5"/>
    <p:sldId id="269" r:id="rId6"/>
    <p:sldId id="270" r:id="rId7"/>
    <p:sldId id="342" r:id="rId8"/>
    <p:sldId id="358" r:id="rId9"/>
    <p:sldId id="339" r:id="rId10"/>
    <p:sldId id="349" r:id="rId11"/>
    <p:sldId id="289" r:id="rId12"/>
    <p:sldId id="290" r:id="rId13"/>
    <p:sldId id="291" r:id="rId14"/>
    <p:sldId id="350" r:id="rId15"/>
    <p:sldId id="292" r:id="rId16"/>
    <p:sldId id="293" r:id="rId17"/>
    <p:sldId id="298" r:id="rId18"/>
    <p:sldId id="294" r:id="rId19"/>
    <p:sldId id="299" r:id="rId20"/>
    <p:sldId id="297" r:id="rId21"/>
    <p:sldId id="300" r:id="rId22"/>
    <p:sldId id="351" r:id="rId23"/>
    <p:sldId id="305" r:id="rId24"/>
    <p:sldId id="359" r:id="rId25"/>
    <p:sldId id="306" r:id="rId26"/>
    <p:sldId id="307" r:id="rId27"/>
    <p:sldId id="308" r:id="rId28"/>
    <p:sldId id="309" r:id="rId29"/>
    <p:sldId id="310" r:id="rId30"/>
    <p:sldId id="352" r:id="rId31"/>
    <p:sldId id="312" r:id="rId32"/>
    <p:sldId id="353" r:id="rId33"/>
    <p:sldId id="314" r:id="rId34"/>
    <p:sldId id="354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41" r:id="rId53"/>
    <p:sldId id="337" r:id="rId54"/>
    <p:sldId id="340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8000"/>
    <a:srgbClr val="D60093"/>
    <a:srgbClr val="680000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93281" autoAdjust="0"/>
  </p:normalViewPr>
  <p:slideViewPr>
    <p:cSldViewPr>
      <p:cViewPr varScale="1">
        <p:scale>
          <a:sx n="82" d="100"/>
          <a:sy n="82" d="100"/>
        </p:scale>
        <p:origin x="1017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</a:rPr>
              <a:t>10 nearest neighbors, 20,000 image database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</a:rPr>
              <a:t>10 nearest neighbors, 20,000 image database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</a:rPr>
              <a:t>10 nearest neighbors, 2.3 million image database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Size of the universe of all possible </a:t>
            </a:r>
            <a:r>
              <a:rPr lang="en-US" dirty="0" err="1"/>
              <a:t>vals</a:t>
            </a:r>
            <a:r>
              <a:rPr lang="en-US" dirty="0"/>
              <a:t> of </a:t>
            </a:r>
            <a:r>
              <a:rPr lang="en-US" dirty="0">
                <a:sym typeface="Symbol"/>
              </a:rPr>
              <a:t>min((C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C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))</a:t>
            </a:r>
            <a:r>
              <a:rPr lang="en-US" baseline="0" dirty="0">
                <a:sym typeface="Symbol"/>
              </a:rPr>
              <a:t> is </a:t>
            </a:r>
            <a:r>
              <a:rPr lang="en-US" dirty="0">
                <a:sym typeface="Symbol"/>
              </a:rPr>
              <a:t>|C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C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| and in |C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C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| of cases it can be that min((C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))=min((C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))</a:t>
            </a:r>
            <a:r>
              <a:rPr lang="en-US" baseline="0" dirty="0">
                <a:sym typeface="Symbol"/>
              </a:rPr>
              <a:t> which exactly the </a:t>
            </a:r>
            <a:r>
              <a:rPr lang="en-US" baseline="0" dirty="0" err="1">
                <a:sym typeface="Symbol"/>
              </a:rPr>
              <a:t>jaccard</a:t>
            </a:r>
            <a:r>
              <a:rPr lang="en-US" baseline="0" dirty="0">
                <a:sym typeface="Symbol"/>
              </a:rPr>
              <a:t> between C1 and C2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ym typeface="Symbo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Symbol"/>
              </a:rPr>
              <a:t>For two columns A and B, we have h_π(A) = h_π(B) exactly when the minimum hash value of the union A ∪ B lies in the intersection A ∩ B. Thus </a:t>
            </a:r>
            <a:r>
              <a:rPr lang="en-US" dirty="0" err="1">
                <a:sym typeface="Symbol"/>
              </a:rPr>
              <a:t>Pr</a:t>
            </a:r>
            <a:r>
              <a:rPr lang="en-US" dirty="0">
                <a:sym typeface="Symbol"/>
              </a:rPr>
              <a:t>[h_π(A) = h_π(B)] = |A ∩ B| / |A ∪ B|.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agress</a:t>
            </a:r>
            <a:r>
              <a:rPr lang="en-US" dirty="0"/>
              <a:t> with </a:t>
            </a:r>
            <a:r>
              <a:rPr lang="en-US" dirty="0" err="1"/>
              <a:t>prob</a:t>
            </a:r>
            <a:r>
              <a:rPr lang="en-US" dirty="0"/>
              <a:t> s.</a:t>
            </a:r>
          </a:p>
          <a:p>
            <a:r>
              <a:rPr lang="en-US" dirty="0"/>
              <a:t>So to estimate s we compute what fraction of hash</a:t>
            </a:r>
            <a:r>
              <a:rPr lang="en-US" baseline="0" dirty="0"/>
              <a:t> functions 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8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1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9FAD-3BBF-4411-83E7-A3C9AC62491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3738-41B6-46DA-8F86-684AB1B8718F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D05C-9447-4427-B9DC-2F7F734060D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697F04A-48CD-4688-9414-10F654B3E6A6}" type="datetime1">
              <a:rPr lang="en-US" smtClean="0"/>
              <a:t>10/30/2019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DA4835-BD67-43E0-844D-F71A2F797579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84277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470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952-DE98-4808-A15B-3CD4A4DBFD5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294-A6A1-47EE-AD1A-CA5DCFEDE32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3003-1F65-4FFB-9BC3-BBF053F91539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F813-9FA7-4169-8290-71C5955D49B1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6E65-705C-464E-9559-A863C60012A3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815B-5396-4558-A417-511470575226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2F89-D515-4119-BE82-287B6FD96261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F3963E-4EFF-463D-92F1-7FBB0BE9F9B3}" type="datetime1">
              <a:rPr lang="en-US" smtClean="0"/>
              <a:t>10/30/2019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B1133CA-8264-42B8-993D-2EBD75AE85A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0778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Data-Intensive Distributed Computing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Part 6: Data Mining (3/4)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CS 431/631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451/651 (Fall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Ali Abedi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November 5,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80696" y="5929698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These slides are available at https://www.student.cs.uwaterloo.ca/~cs451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73BBF-D92C-4BA6-B030-1DACA856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B477D-1CC2-40BF-9D66-7293E2A0052B}" type="slidenum">
              <a:rPr kumimoji="0" lang="en-CA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28ABC-C228-49B6-ADBA-798540F0A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10" y="5468033"/>
            <a:ext cx="7270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Thanks to Jure 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Leskovec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, Anand Rajaraman, Jeff Ullman (Stanford University)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18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Finding Similar Documents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Goal:</a:t>
                </a:r>
                <a:r>
                  <a:rPr lang="en-US" b="1" dirty="0">
                    <a:solidFill>
                      <a:srgbClr val="CC0000"/>
                    </a:solidFill>
                  </a:rPr>
                  <a:t> </a:t>
                </a:r>
                <a:r>
                  <a:rPr lang="en-US" b="1" dirty="0"/>
                  <a:t>Given a large number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𝑵</m:t>
                    </m:r>
                  </m:oMath>
                </a14:m>
                <a:r>
                  <a:rPr lang="en-US" b="1" dirty="0"/>
                  <a:t> in the millions or billions) of documents, find “near duplicate” pairs</a:t>
                </a: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Applications:</a:t>
                </a:r>
              </a:p>
              <a:p>
                <a:pPr lvl="1"/>
                <a:r>
                  <a:rPr lang="en-US" dirty="0"/>
                  <a:t>Mirror websites, or approximate mirrors</a:t>
                </a:r>
              </a:p>
              <a:p>
                <a:pPr lvl="2"/>
                <a:r>
                  <a:rPr lang="en-US" dirty="0"/>
                  <a:t>Don’t want to show both in search results</a:t>
                </a:r>
              </a:p>
              <a:p>
                <a:pPr lvl="1"/>
                <a:r>
                  <a:rPr lang="en-US" dirty="0"/>
                  <a:t>Similar news articles at many news sites</a:t>
                </a:r>
              </a:p>
              <a:p>
                <a:pPr lvl="2"/>
                <a:r>
                  <a:rPr lang="en-US" dirty="0"/>
                  <a:t>Cluster articles by “same story”</a:t>
                </a: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Problems:</a:t>
                </a:r>
              </a:p>
              <a:p>
                <a:pPr lvl="1"/>
                <a:r>
                  <a:rPr lang="en-US" dirty="0"/>
                  <a:t>Many small pieces of one document can appear </a:t>
                </a:r>
                <a:br>
                  <a:rPr lang="en-US" dirty="0"/>
                </a:br>
                <a:r>
                  <a:rPr lang="en-US" dirty="0"/>
                  <a:t>out of order in another</a:t>
                </a:r>
              </a:p>
              <a:p>
                <a:pPr lvl="1"/>
                <a:r>
                  <a:rPr lang="en-US" dirty="0"/>
                  <a:t>Too many documents to compare all pairs</a:t>
                </a:r>
              </a:p>
              <a:p>
                <a:pPr lvl="1"/>
                <a:r>
                  <a:rPr lang="en-US" dirty="0"/>
                  <a:t>Documents are so large or so many that they cannot </a:t>
                </a:r>
                <a:br>
                  <a:rPr lang="en-US" dirty="0"/>
                </a:br>
                <a:r>
                  <a:rPr lang="en-US" dirty="0"/>
                  <a:t>fit in main memory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65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 rotWithShape="1">
                <a:blip r:embed="rId2"/>
                <a:stretch>
                  <a:fillRect t="-1425" r="-643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3 Essential Steps for Similar Docs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>
                <a:solidFill>
                  <a:srgbClr val="FF0066"/>
                </a:solidFill>
              </a:rPr>
              <a:t>Shingling:</a:t>
            </a:r>
            <a:r>
              <a:rPr lang="en-US" dirty="0"/>
              <a:t> Convert documents to sets</a:t>
            </a:r>
          </a:p>
          <a:p>
            <a:pPr marL="2401824" lvl="8" indent="-609600">
              <a:buClr>
                <a:srgbClr val="0000FF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>
                <a:solidFill>
                  <a:srgbClr val="FF0066"/>
                </a:solidFill>
              </a:rPr>
              <a:t>Min-Hashing:</a:t>
            </a:r>
            <a:r>
              <a:rPr lang="en-US" dirty="0"/>
              <a:t> Convert large sets to short signatures, while preserving similarity</a:t>
            </a:r>
          </a:p>
          <a:p>
            <a:pPr marL="2401824" lvl="8" indent="-609600">
              <a:buClr>
                <a:srgbClr val="0000FF"/>
              </a:buClr>
              <a:buFont typeface="+mj-lt"/>
              <a:buAutoNum type="arabicPeriod"/>
            </a:pPr>
            <a:endParaRPr lang="en-US" dirty="0"/>
          </a:p>
          <a:p>
            <a:pPr marL="609600" indent="-60960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>
                <a:solidFill>
                  <a:srgbClr val="FF0066"/>
                </a:solidFill>
              </a:rPr>
              <a:t>Locality-Sensitive Hashing:</a:t>
            </a:r>
            <a:r>
              <a:rPr lang="en-US" dirty="0"/>
              <a:t> Focus on </a:t>
            </a:r>
            <a:br>
              <a:rPr lang="en-US" dirty="0"/>
            </a:br>
            <a:r>
              <a:rPr lang="en-US" dirty="0"/>
              <a:t>pairs of signatures likely to be from </a:t>
            </a:r>
            <a:br>
              <a:rPr lang="en-US" dirty="0"/>
            </a:br>
            <a:r>
              <a:rPr lang="en-US" dirty="0"/>
              <a:t>similar documents</a:t>
            </a:r>
          </a:p>
          <a:p>
            <a:pPr marL="902208" lvl="1" indent="-609600"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</a:rPr>
              <a:t>Candidate pairs!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4C00-7883-447F-993D-93A8BDF0ACB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0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Picture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BF69-412C-40FF-B67E-488F1482FCFF}" type="slidenum">
              <a:rPr lang="en-US"/>
              <a:pPr/>
              <a:t>12</a:t>
            </a:fld>
            <a:endParaRPr lang="en-US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 rot="-5394873">
            <a:off x="1257300" y="2552700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Shingling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52400" y="2743200"/>
            <a:ext cx="800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Docu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990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62200" y="3048000"/>
            <a:ext cx="1354138" cy="2578100"/>
            <a:chOff x="1488" y="1920"/>
            <a:chExt cx="853" cy="1624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The set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strings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length </a:t>
              </a:r>
              <a:r>
                <a:rPr lang="en-US" sz="1800" b="1" i="1" dirty="0">
                  <a:latin typeface="Arial" pitchFamily="34" charset="0"/>
                  <a:cs typeface="Arial" pitchFamily="34" charset="0"/>
                </a:rPr>
                <a:t>k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appear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in the doc-</a:t>
              </a: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ument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400" y="2362200"/>
            <a:ext cx="2376488" cy="3538538"/>
            <a:chOff x="2256" y="1488"/>
            <a:chExt cx="1497" cy="2229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Min </a:t>
              </a:r>
              <a:br>
                <a:rPr lang="en-US" sz="1800" dirty="0">
                  <a:latin typeface="Arial" pitchFamily="34" charset="0"/>
                  <a:cs typeface="Arial" pitchFamily="34" charset="0"/>
                </a:rPr>
              </a:br>
              <a:r>
                <a:rPr lang="en-US" sz="1800" dirty="0">
                  <a:latin typeface="Arial" pitchFamily="34" charset="0"/>
                  <a:cs typeface="Arial" pitchFamily="34" charset="0"/>
                </a:rPr>
                <a:t>Hashing</a:t>
              </a: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69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Signatures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short integer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vectors that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represent the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sets, and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reflect their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similarity</a:t>
              </a:r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15000" y="2165350"/>
            <a:ext cx="3402013" cy="2014538"/>
            <a:chOff x="3600" y="1364"/>
            <a:chExt cx="2143" cy="1269"/>
          </a:xfrm>
        </p:grpSpPr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Locality-</a:t>
              </a:r>
            </a:p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Sensitive</a:t>
              </a:r>
            </a:p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Hashing</a:t>
              </a:r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4790" y="1364"/>
              <a:ext cx="953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Candidate</a:t>
              </a:r>
            </a:p>
            <a:p>
              <a:r>
                <a:rPr lang="en-US" sz="1800" b="1" i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pairs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those pairs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signatures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we need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to test for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similarity</a:t>
              </a:r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7533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Shingling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282184"/>
            <a:ext cx="7772400" cy="1499616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Step 1: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b="1" i="1" dirty="0">
                <a:solidFill>
                  <a:srgbClr val="FF0066"/>
                </a:solidFill>
              </a:rPr>
              <a:t>Shingling:</a:t>
            </a:r>
            <a:r>
              <a:rPr lang="en-US" sz="3200" dirty="0"/>
              <a:t> Convert documents to sets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362201" y="1338262"/>
            <a:ext cx="1447801" cy="2578100"/>
            <a:chOff x="1488" y="1920"/>
            <a:chExt cx="912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91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set</a:t>
              </a:r>
            </a:p>
            <a:p>
              <a:r>
                <a:rPr lang="en-US" sz="1800" dirty="0"/>
                <a:t>of strings</a:t>
              </a:r>
            </a:p>
            <a:p>
              <a:r>
                <a:rPr lang="en-US" sz="1800" dirty="0"/>
                <a:t>of length </a:t>
              </a:r>
              <a:r>
                <a:rPr lang="en-US" sz="1800" b="1" i="1" dirty="0"/>
                <a:t>k</a:t>
              </a:r>
            </a:p>
            <a:p>
              <a:r>
                <a:rPr lang="en-US" sz="1800" dirty="0"/>
                <a:t>that appear</a:t>
              </a:r>
            </a:p>
            <a:p>
              <a:r>
                <a:rPr lang="en-US" sz="1800" dirty="0"/>
                <a:t>in the doc-</a:t>
              </a:r>
            </a:p>
            <a:p>
              <a:r>
                <a:rPr lang="en-US" sz="1800" dirty="0" err="1"/>
                <a:t>ument</a:t>
              </a:r>
              <a:endParaRPr lang="en-US" sz="180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6413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as High-Dim Data</a:t>
            </a:r>
          </a:p>
        </p:txBody>
      </p:sp>
      <p:sp>
        <p:nvSpPr>
          <p:cNvPr id="267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rgbClr val="FF0066"/>
                </a:solidFill>
              </a:rPr>
              <a:t>Shingling:</a:t>
            </a:r>
            <a:r>
              <a:rPr lang="en-US" dirty="0"/>
              <a:t> </a:t>
            </a:r>
            <a:r>
              <a:rPr lang="en-US" b="1" dirty="0"/>
              <a:t>Convert documents to sets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Simple approaches:</a:t>
            </a:r>
          </a:p>
          <a:p>
            <a:pPr lvl="1"/>
            <a:r>
              <a:rPr lang="en-US" dirty="0"/>
              <a:t>Document = set of words appearing in document</a:t>
            </a:r>
          </a:p>
          <a:p>
            <a:pPr lvl="1"/>
            <a:r>
              <a:rPr lang="en-US" dirty="0"/>
              <a:t>Document = set of “important” words</a:t>
            </a:r>
          </a:p>
          <a:p>
            <a:pPr lvl="1"/>
            <a:r>
              <a:rPr lang="en-US" dirty="0"/>
              <a:t>Don’t work well for this application. </a:t>
            </a:r>
            <a:r>
              <a:rPr lang="en-US" dirty="0">
                <a:solidFill>
                  <a:srgbClr val="D60093"/>
                </a:solidFill>
              </a:rPr>
              <a:t>Why?</a:t>
            </a:r>
          </a:p>
          <a:p>
            <a:pPr lvl="8"/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Need to account for ordering of words!</a:t>
            </a:r>
          </a:p>
          <a:p>
            <a:r>
              <a:rPr lang="en-US" dirty="0"/>
              <a:t>A different way: </a:t>
            </a:r>
            <a:r>
              <a:rPr lang="en-US" b="1" dirty="0">
                <a:solidFill>
                  <a:srgbClr val="FF0066"/>
                </a:solidFill>
              </a:rPr>
              <a:t>Shingles!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64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Define: Shingles</a:t>
            </a:r>
          </a:p>
        </p:txBody>
      </p:sp>
      <p:sp>
        <p:nvSpPr>
          <p:cNvPr id="268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66"/>
                </a:solidFill>
              </a:rPr>
              <a:t>k</a:t>
            </a:r>
            <a:r>
              <a:rPr lang="en-US" dirty="0">
                <a:solidFill>
                  <a:srgbClr val="FF0066"/>
                </a:solidFill>
              </a:rPr>
              <a:t>-shingle</a:t>
            </a:r>
            <a:r>
              <a:rPr lang="en-US" dirty="0"/>
              <a:t> (or </a:t>
            </a:r>
            <a:r>
              <a:rPr lang="en-US" i="1" dirty="0">
                <a:solidFill>
                  <a:srgbClr val="FF0066"/>
                </a:solidFill>
              </a:rPr>
              <a:t>k</a:t>
            </a:r>
            <a:r>
              <a:rPr lang="en-US" dirty="0">
                <a:solidFill>
                  <a:srgbClr val="FF0066"/>
                </a:solidFill>
              </a:rPr>
              <a:t>-gram</a:t>
            </a:r>
            <a:r>
              <a:rPr lang="en-US" dirty="0"/>
              <a:t>) for a document is a sequence of </a:t>
            </a:r>
            <a:r>
              <a:rPr lang="en-US" i="1" dirty="0"/>
              <a:t>k </a:t>
            </a:r>
            <a:r>
              <a:rPr lang="en-US" dirty="0"/>
              <a:t>tokens that appears in the doc</a:t>
            </a:r>
          </a:p>
          <a:p>
            <a:pPr lvl="1"/>
            <a:r>
              <a:rPr lang="en-US" dirty="0"/>
              <a:t>Tokens can be </a:t>
            </a:r>
            <a:r>
              <a:rPr lang="en-US" dirty="0">
                <a:solidFill>
                  <a:srgbClr val="FF0066"/>
                </a:solidFill>
              </a:rPr>
              <a:t>characters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words </a:t>
            </a:r>
            <a:r>
              <a:rPr lang="en-US" dirty="0"/>
              <a:t>or something else, depending on the application</a:t>
            </a:r>
          </a:p>
          <a:p>
            <a:pPr lvl="1"/>
            <a:r>
              <a:rPr lang="en-US" dirty="0"/>
              <a:t>Assume tokens = characters for examples</a:t>
            </a:r>
          </a:p>
          <a:p>
            <a:pPr lvl="8"/>
            <a:endParaRPr lang="en-US" dirty="0">
              <a:solidFill>
                <a:srgbClr val="33CC3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Example: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/>
              <a:t>k=2</a:t>
            </a:r>
            <a:r>
              <a:rPr lang="en-US" dirty="0"/>
              <a:t>; document </a:t>
            </a:r>
            <a:r>
              <a:rPr lang="en-US" b="1" dirty="0"/>
              <a:t>D</a:t>
            </a:r>
            <a:r>
              <a:rPr lang="en-US" b="1" baseline="-25000" dirty="0"/>
              <a:t>1 </a:t>
            </a:r>
            <a:r>
              <a:rPr lang="en-US" dirty="0"/>
              <a:t>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abcab</a:t>
            </a:r>
            <a:br>
              <a:rPr lang="en-US" dirty="0"/>
            </a:br>
            <a:r>
              <a:rPr lang="en-US" dirty="0"/>
              <a:t>Set of 2-shingles: </a:t>
            </a:r>
            <a:r>
              <a:rPr lang="en-US" b="1" dirty="0"/>
              <a:t>S(D</a:t>
            </a:r>
            <a:r>
              <a:rPr lang="en-US" b="1" baseline="-25000" dirty="0"/>
              <a:t>1</a:t>
            </a:r>
            <a:r>
              <a:rPr lang="en-US" b="1" dirty="0"/>
              <a:t>) </a:t>
            </a:r>
            <a:r>
              <a:rPr lang="en-US" dirty="0"/>
              <a:t>= {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/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dirty="0"/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/>
              <a:t>}</a:t>
            </a:r>
          </a:p>
          <a:p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187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Metric for Shingles</a:t>
            </a:r>
          </a:p>
        </p:txBody>
      </p:sp>
      <p:sp>
        <p:nvSpPr>
          <p:cNvPr id="272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Document D</a:t>
            </a:r>
            <a:r>
              <a:rPr lang="en-US" b="1" baseline="-25000" dirty="0">
                <a:solidFill>
                  <a:srgbClr val="0000FF"/>
                </a:solidFill>
              </a:rPr>
              <a:t>1 </a:t>
            </a:r>
            <a:r>
              <a:rPr lang="en-US" b="1" dirty="0">
                <a:solidFill>
                  <a:srgbClr val="0000FF"/>
                </a:solidFill>
              </a:rPr>
              <a:t>is a set of its k-shingles 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=S(D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/>
              <a:t>Equivalently, each document is a </a:t>
            </a:r>
            <a:br>
              <a:rPr lang="en-US" dirty="0"/>
            </a:br>
            <a:r>
              <a:rPr lang="en-US" dirty="0"/>
              <a:t>0/1 vector in the space of </a:t>
            </a:r>
            <a:r>
              <a:rPr lang="en-US" i="1" dirty="0"/>
              <a:t>k</a:t>
            </a:r>
            <a:r>
              <a:rPr lang="en-US" dirty="0"/>
              <a:t>-shingles</a:t>
            </a:r>
          </a:p>
          <a:p>
            <a:pPr lvl="1"/>
            <a:r>
              <a:rPr lang="en-US" dirty="0"/>
              <a:t>Each unique shingle is a dimension</a:t>
            </a:r>
          </a:p>
          <a:p>
            <a:pPr lvl="1"/>
            <a:r>
              <a:rPr lang="en-US" dirty="0"/>
              <a:t>Vectors are very sparse</a:t>
            </a:r>
          </a:p>
          <a:p>
            <a:r>
              <a:rPr lang="en-US" b="1" dirty="0"/>
              <a:t>A natural similarity measure is the </a:t>
            </a:r>
            <a:br>
              <a:rPr lang="en-US" dirty="0"/>
            </a:br>
            <a:r>
              <a:rPr lang="en-US" b="1" dirty="0" err="1">
                <a:solidFill>
                  <a:srgbClr val="D60093"/>
                </a:solidFill>
              </a:rPr>
              <a:t>Jaccard</a:t>
            </a:r>
            <a:r>
              <a:rPr lang="en-US" b="1" dirty="0">
                <a:solidFill>
                  <a:srgbClr val="D60093"/>
                </a:solidFill>
              </a:rPr>
              <a:t> similarity:</a:t>
            </a:r>
          </a:p>
          <a:p>
            <a:pPr>
              <a:buNone/>
            </a:pPr>
            <a:r>
              <a:rPr lang="en-US" i="1" dirty="0"/>
              <a:t>		</a:t>
            </a:r>
            <a:r>
              <a:rPr lang="en-US" i="1" dirty="0" err="1"/>
              <a:t>sim</a:t>
            </a:r>
            <a:r>
              <a:rPr lang="en-US" dirty="0"/>
              <a:t>(D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) = |C</a:t>
            </a:r>
            <a:r>
              <a:rPr lang="en-US" baseline="-25000" dirty="0"/>
              <a:t>1</a:t>
            </a:r>
            <a:r>
              <a:rPr lang="en-US" dirty="0">
                <a:sym typeface="Symbol" pitchFamily="18" charset="2"/>
              </a:rPr>
              <a:t>C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|/|C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C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|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733800" y="5600700"/>
            <a:ext cx="1981200" cy="1028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048000" y="5600700"/>
            <a:ext cx="1981200" cy="1028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191000" y="6248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429000" y="6019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038600" y="59436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419600" y="58293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495800" y="6096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257800" y="5867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257800" y="6248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657600" y="6400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612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Assumption</a:t>
            </a:r>
          </a:p>
        </p:txBody>
      </p:sp>
      <p:sp>
        <p:nvSpPr>
          <p:cNvPr id="269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Documents that have lots of shingles in common have similar text, even if the text appears in different order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Caveat:</a:t>
            </a:r>
            <a:r>
              <a:rPr lang="en-US" dirty="0"/>
              <a:t> You must pick </a:t>
            </a:r>
            <a:r>
              <a:rPr lang="en-US" b="1" i="1" dirty="0"/>
              <a:t>k</a:t>
            </a:r>
            <a:r>
              <a:rPr lang="en-US" dirty="0"/>
              <a:t> large enough, or most documents will have most shingles</a:t>
            </a:r>
          </a:p>
          <a:p>
            <a:pPr lvl="1"/>
            <a:r>
              <a:rPr lang="en-US" b="1" i="1" dirty="0"/>
              <a:t>k</a:t>
            </a:r>
            <a:r>
              <a:rPr lang="en-US" i="1" dirty="0"/>
              <a:t> </a:t>
            </a:r>
            <a:r>
              <a:rPr lang="en-US" dirty="0"/>
              <a:t>= 5 is OK for short documents</a:t>
            </a:r>
          </a:p>
          <a:p>
            <a:pPr lvl="1"/>
            <a:r>
              <a:rPr lang="en-US" b="1" i="1" dirty="0"/>
              <a:t>k</a:t>
            </a:r>
            <a:r>
              <a:rPr lang="en-US" dirty="0"/>
              <a:t> = 10 is better for long documents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095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</a:t>
            </a:r>
            <a:r>
              <a:rPr lang="en-US" dirty="0" err="1"/>
              <a:t>Minhash</a:t>
            </a:r>
            <a:r>
              <a:rPr lang="en-US" dirty="0"/>
              <a:t>/LSH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Suppose we need to find near-duplicate documents among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million documents</a:t>
                </a:r>
              </a:p>
              <a:p>
                <a:pPr lvl="8"/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Naïvely, we would have to compute </a:t>
                </a:r>
                <a:r>
                  <a:rPr lang="en-US" b="1" dirty="0">
                    <a:solidFill>
                      <a:srgbClr val="FF0066"/>
                    </a:solidFill>
                  </a:rPr>
                  <a:t>pairwise </a:t>
                </a:r>
                <a:br>
                  <a:rPr lang="en-US" b="1" dirty="0">
                    <a:solidFill>
                      <a:srgbClr val="FF0066"/>
                    </a:solidFill>
                  </a:rPr>
                </a:br>
                <a:r>
                  <a:rPr lang="en-US" b="1" dirty="0" err="1">
                    <a:solidFill>
                      <a:srgbClr val="FF0066"/>
                    </a:solidFill>
                  </a:rPr>
                  <a:t>Jaccard</a:t>
                </a:r>
                <a:r>
                  <a:rPr lang="en-US" b="1" dirty="0">
                    <a:solidFill>
                      <a:srgbClr val="FF0066"/>
                    </a:solidFill>
                  </a:rPr>
                  <a:t> similarities </a:t>
                </a:r>
                <a:r>
                  <a:rPr lang="en-US" dirty="0"/>
                  <a:t>for </a:t>
                </a:r>
                <a:r>
                  <a:rPr lang="en-US" b="1" dirty="0"/>
                  <a:t>every pair of docs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)/</m:t>
                    </m:r>
                    <m:r>
                      <a:rPr lang="en-US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cs typeface="Arial" pitchFamily="34" charset="0"/>
                  </a:rPr>
                  <a:t>≈ 5*10</a:t>
                </a:r>
                <a:r>
                  <a:rPr lang="en-US" b="1" baseline="30000" dirty="0">
                    <a:cs typeface="Arial" pitchFamily="34" charset="0"/>
                  </a:rPr>
                  <a:t>11</a:t>
                </a:r>
                <a:r>
                  <a:rPr lang="en-US" b="1" dirty="0">
                    <a:cs typeface="Arial" pitchFamily="34" charset="0"/>
                  </a:rPr>
                  <a:t> </a:t>
                </a:r>
                <a:r>
                  <a:rPr lang="en-US" dirty="0">
                    <a:cs typeface="Arial" pitchFamily="34" charset="0"/>
                  </a:rPr>
                  <a:t>comparisons</a:t>
                </a:r>
              </a:p>
              <a:p>
                <a:pPr lvl="1"/>
                <a:r>
                  <a:rPr lang="en-US" dirty="0">
                    <a:cs typeface="Arial" pitchFamily="34" charset="0"/>
                  </a:rPr>
                  <a:t>At 10</a:t>
                </a:r>
                <a:r>
                  <a:rPr lang="en-US" baseline="30000" dirty="0">
                    <a:cs typeface="Arial" pitchFamily="34" charset="0"/>
                  </a:rPr>
                  <a:t>5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en-US" dirty="0" err="1">
                    <a:cs typeface="Arial" pitchFamily="34" charset="0"/>
                  </a:rPr>
                  <a:t>secs</a:t>
                </a:r>
                <a:r>
                  <a:rPr lang="en-US" dirty="0">
                    <a:cs typeface="Arial" pitchFamily="34" charset="0"/>
                  </a:rPr>
                  <a:t>/day and 10</a:t>
                </a:r>
                <a:r>
                  <a:rPr lang="en-US" baseline="30000" dirty="0">
                    <a:cs typeface="Arial" pitchFamily="34" charset="0"/>
                  </a:rPr>
                  <a:t>6</a:t>
                </a:r>
                <a:r>
                  <a:rPr lang="en-US" dirty="0">
                    <a:cs typeface="Arial" pitchFamily="34" charset="0"/>
                  </a:rPr>
                  <a:t> comparisons/sec, </a:t>
                </a:r>
                <a:br>
                  <a:rPr lang="en-US" dirty="0">
                    <a:cs typeface="Arial" pitchFamily="34" charset="0"/>
                  </a:rPr>
                </a:br>
                <a:r>
                  <a:rPr lang="en-US" dirty="0">
                    <a:cs typeface="Arial" pitchFamily="34" charset="0"/>
                  </a:rPr>
                  <a:t>it would take </a:t>
                </a:r>
                <a:r>
                  <a:rPr lang="en-US" b="1" dirty="0">
                    <a:cs typeface="Arial" pitchFamily="34" charset="0"/>
                  </a:rPr>
                  <a:t>5 days</a:t>
                </a:r>
              </a:p>
              <a:p>
                <a:pPr lvl="8"/>
                <a:endParaRPr lang="en-US" dirty="0">
                  <a:cs typeface="Arial" pitchFamily="34" charset="0"/>
                </a:endParaRPr>
              </a:p>
              <a:p>
                <a:r>
                  <a:rPr lang="en-US" dirty="0">
                    <a:cs typeface="Arial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dirty="0">
                    <a:cs typeface="Arial" pitchFamily="34" charset="0"/>
                  </a:rPr>
                  <a:t> million, it takes more than a year…</a:t>
                </a:r>
              </a:p>
            </p:txBody>
          </p:sp>
        </mc:Choice>
        <mc:Fallback xmlns="">
          <p:sp>
            <p:nvSpPr>
              <p:cNvPr id="273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  <a:blipFill rotWithShape="1">
                <a:blip r:embed="rId2"/>
                <a:stretch>
                  <a:fillRect t="-696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95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br>
              <a:rPr lang="en-US" dirty="0"/>
            </a:br>
            <a:r>
              <a:rPr lang="en-US" dirty="0" err="1"/>
              <a:t>MinHashing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282184"/>
            <a:ext cx="7772400" cy="1499616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Step 2:</a:t>
            </a:r>
            <a:r>
              <a:rPr lang="en-US" sz="3200" dirty="0"/>
              <a:t> </a:t>
            </a:r>
            <a:r>
              <a:rPr lang="en-US" sz="3200" b="1" i="1" dirty="0" err="1">
                <a:solidFill>
                  <a:srgbClr val="FF0066"/>
                </a:solidFill>
              </a:rPr>
              <a:t>Minhashing</a:t>
            </a:r>
            <a:r>
              <a:rPr lang="en-US" sz="3200" b="1" i="1" dirty="0">
                <a:solidFill>
                  <a:srgbClr val="FF0066"/>
                </a:solidFill>
              </a:rPr>
              <a:t>:</a:t>
            </a:r>
            <a:r>
              <a:rPr lang="en-US" sz="3200" dirty="0"/>
              <a:t> Convert </a:t>
            </a:r>
            <a:r>
              <a:rPr lang="en-US" sz="3200" b="1" dirty="0"/>
              <a:t>large sets</a:t>
            </a:r>
            <a:r>
              <a:rPr lang="en-US" sz="3200" dirty="0"/>
              <a:t> to </a:t>
            </a:r>
            <a:r>
              <a:rPr lang="en-US" sz="3200" b="1" dirty="0"/>
              <a:t>short signatures</a:t>
            </a:r>
            <a:r>
              <a:rPr lang="en-US" sz="3200" dirty="0"/>
              <a:t>, while </a:t>
            </a:r>
            <a:r>
              <a:rPr lang="en-US" sz="3200" b="1" u="sng" dirty="0"/>
              <a:t>preserving similarity</a:t>
            </a:r>
          </a:p>
          <a:p>
            <a:endParaRPr lang="en-US" sz="32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362201" y="1338262"/>
            <a:ext cx="1447801" cy="2578100"/>
            <a:chOff x="1488" y="1920"/>
            <a:chExt cx="912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91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set</a:t>
              </a:r>
            </a:p>
            <a:p>
              <a:r>
                <a:rPr lang="en-US" sz="1800" dirty="0"/>
                <a:t>of strings</a:t>
              </a:r>
            </a:p>
            <a:p>
              <a:r>
                <a:rPr lang="en-US" sz="1800" dirty="0"/>
                <a:t>of length </a:t>
              </a:r>
              <a:r>
                <a:rPr lang="en-US" sz="1800" i="1" dirty="0"/>
                <a:t>k</a:t>
              </a:r>
            </a:p>
            <a:p>
              <a:r>
                <a:rPr lang="en-US" sz="1800" dirty="0"/>
                <a:t>that appear</a:t>
              </a:r>
            </a:p>
            <a:p>
              <a:r>
                <a:rPr lang="en-US" sz="1800" dirty="0"/>
                <a:t>in the doc-</a:t>
              </a:r>
            </a:p>
            <a:p>
              <a:r>
                <a:rPr lang="en-US" sz="1800" dirty="0" err="1"/>
                <a:t>ument</a:t>
              </a:r>
              <a:endParaRPr lang="en-US" sz="180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581399" y="652462"/>
            <a:ext cx="2305050" cy="3556001"/>
            <a:chOff x="2256" y="1488"/>
            <a:chExt cx="1452" cy="224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/>
                <a:t>Min-Hash-</a:t>
              </a:r>
            </a:p>
            <a:p>
              <a:pPr algn="ctr"/>
              <a:r>
                <a:rPr lang="en-US" sz="1800" dirty="0" err="1"/>
                <a:t>ing</a:t>
              </a:r>
              <a:endParaRPr lang="en-US" sz="1800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</a:rPr>
                <a:t>Signatures:</a:t>
              </a:r>
              <a:endParaRPr lang="en-US" sz="1800" b="1" dirty="0"/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5601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Completion Problem </a:t>
            </a:r>
          </a:p>
        </p:txBody>
      </p:sp>
      <p:pic>
        <p:nvPicPr>
          <p:cNvPr id="136200" name="Picture 8" descr="teaser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16050"/>
            <a:ext cx="2819400" cy="2133600"/>
          </a:xfrm>
          <a:prstGeom prst="rect">
            <a:avLst/>
          </a:prstGeom>
          <a:noFill/>
        </p:spPr>
      </p:pic>
      <p:pic>
        <p:nvPicPr>
          <p:cNvPr id="136201" name="Picture 9" descr="teaser_orig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16050"/>
            <a:ext cx="2819400" cy="2132013"/>
          </a:xfrm>
          <a:prstGeom prst="rect">
            <a:avLst/>
          </a:prstGeom>
          <a:noFill/>
        </p:spPr>
      </p:pic>
      <p:pic>
        <p:nvPicPr>
          <p:cNvPr id="136202" name="Picture 10" descr="mid_res_montage"/>
          <p:cNvPicPr>
            <a:picLocks noChangeAspect="1" noChangeArrowheads="1"/>
          </p:cNvPicPr>
          <p:nvPr/>
        </p:nvPicPr>
        <p:blipFill>
          <a:blip r:embed="rId5" cstate="print"/>
          <a:srcRect b="20023"/>
          <a:stretch>
            <a:fillRect/>
          </a:stretch>
        </p:blipFill>
        <p:spPr bwMode="auto">
          <a:xfrm>
            <a:off x="5334000" y="1371600"/>
            <a:ext cx="2514600" cy="2254250"/>
          </a:xfrm>
          <a:prstGeom prst="rect">
            <a:avLst/>
          </a:prstGeom>
          <a:noFill/>
        </p:spPr>
      </p:pic>
      <p:pic>
        <p:nvPicPr>
          <p:cNvPr id="136203" name="Picture 11" descr="IMG_0681_mask_output_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311650"/>
            <a:ext cx="2819400" cy="2114550"/>
          </a:xfrm>
          <a:prstGeom prst="rect">
            <a:avLst/>
          </a:prstGeom>
          <a:noFill/>
        </p:spPr>
      </p:pic>
      <p:pic>
        <p:nvPicPr>
          <p:cNvPr id="136204" name="Picture 12" descr="montage_6x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332288"/>
            <a:ext cx="2501900" cy="2189162"/>
          </a:xfrm>
          <a:prstGeom prst="rect">
            <a:avLst/>
          </a:prstGeom>
          <a:noFill/>
        </p:spPr>
      </p:pic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4191000" y="225425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AutoShape 14"/>
          <p:cNvSpPr>
            <a:spLocks noChangeArrowheads="1"/>
          </p:cNvSpPr>
          <p:nvPr/>
        </p:nvSpPr>
        <p:spPr bwMode="auto">
          <a:xfrm>
            <a:off x="6477000" y="370205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AutoShape 15"/>
          <p:cNvSpPr>
            <a:spLocks noChangeArrowheads="1"/>
          </p:cNvSpPr>
          <p:nvPr/>
        </p:nvSpPr>
        <p:spPr bwMode="auto">
          <a:xfrm>
            <a:off x="4267200" y="507365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[Hays 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2007]</a:t>
            </a:r>
          </a:p>
        </p:txBody>
      </p:sp>
    </p:spTree>
    <p:extLst>
      <p:ext uri="{BB962C8B-B14F-4D97-AF65-F5344CB8AC3E}">
        <p14:creationId xmlns:p14="http://schemas.microsoft.com/office/powerpoint/2010/main" val="1614870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5" grpId="0" animBg="1"/>
      <p:bldP spid="136206" grpId="0" animBg="1"/>
      <p:bldP spid="1362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Sets as Bit Vectors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Many similarity problems can be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00FF"/>
                </a:solidFill>
              </a:rPr>
              <a:t>formalized as </a:t>
            </a:r>
            <a:r>
              <a:rPr lang="en-US" sz="2800" b="1" dirty="0">
                <a:solidFill>
                  <a:srgbClr val="0000FF"/>
                </a:solidFill>
              </a:rPr>
              <a:t>finding subsets that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have significant intersection</a:t>
            </a:r>
          </a:p>
          <a:p>
            <a:r>
              <a:rPr lang="en-US" sz="2800" b="1" dirty="0">
                <a:solidFill>
                  <a:srgbClr val="FF0066"/>
                </a:solidFill>
              </a:rPr>
              <a:t>Encode sets using 0/1 (bit, </a:t>
            </a:r>
            <a:r>
              <a:rPr lang="en-US" sz="2800" b="1" dirty="0" err="1">
                <a:solidFill>
                  <a:srgbClr val="FF0066"/>
                </a:solidFill>
              </a:rPr>
              <a:t>boolean</a:t>
            </a:r>
            <a:r>
              <a:rPr lang="en-US" sz="2800" b="1" dirty="0">
                <a:solidFill>
                  <a:srgbClr val="FF0066"/>
                </a:solidFill>
              </a:rPr>
              <a:t>) vectors </a:t>
            </a:r>
          </a:p>
          <a:p>
            <a:pPr lvl="1"/>
            <a:r>
              <a:rPr lang="en-US" sz="2400" dirty="0"/>
              <a:t>One dimension per element in the universal set</a:t>
            </a:r>
          </a:p>
          <a:p>
            <a:r>
              <a:rPr lang="en-US" sz="2800" dirty="0"/>
              <a:t>Interpret </a:t>
            </a:r>
            <a:r>
              <a:rPr lang="en-US" sz="2800" dirty="0">
                <a:solidFill>
                  <a:srgbClr val="FF0066"/>
                </a:solidFill>
              </a:rPr>
              <a:t>set intersection as bitwise </a:t>
            </a:r>
            <a:r>
              <a:rPr lang="en-US" sz="2800" b="1" dirty="0">
                <a:solidFill>
                  <a:srgbClr val="FF0066"/>
                </a:solidFill>
              </a:rPr>
              <a:t>AND</a:t>
            </a:r>
            <a:r>
              <a:rPr lang="en-US" sz="2800" dirty="0"/>
              <a:t>, and </a:t>
            </a:r>
            <a:br>
              <a:rPr lang="en-US" sz="2800" dirty="0"/>
            </a:br>
            <a:r>
              <a:rPr lang="en-US" sz="2800" dirty="0">
                <a:solidFill>
                  <a:srgbClr val="0000FF"/>
                </a:solidFill>
              </a:rPr>
              <a:t>set union as bitwise </a:t>
            </a:r>
            <a:r>
              <a:rPr lang="en-US" sz="2800" b="1" dirty="0">
                <a:solidFill>
                  <a:srgbClr val="0000FF"/>
                </a:solidFill>
              </a:rPr>
              <a:t>OR</a:t>
            </a:r>
          </a:p>
          <a:p>
            <a:pPr lvl="8"/>
            <a:endParaRPr lang="en-US" sz="1400" dirty="0"/>
          </a:p>
          <a:p>
            <a:r>
              <a:rPr lang="en-US" sz="2800" b="1" dirty="0">
                <a:solidFill>
                  <a:srgbClr val="008000"/>
                </a:solidFill>
              </a:rPr>
              <a:t>Example:</a:t>
            </a:r>
            <a:r>
              <a:rPr lang="en-US" sz="2800" dirty="0"/>
              <a:t> </a:t>
            </a:r>
            <a:r>
              <a:rPr lang="en-US" sz="2800" b="1" dirty="0"/>
              <a:t>C</a:t>
            </a:r>
            <a:r>
              <a:rPr lang="en-US" sz="2800" b="1" baseline="-25000" dirty="0"/>
              <a:t>1</a:t>
            </a:r>
            <a:r>
              <a:rPr lang="en-US" sz="2800" dirty="0"/>
              <a:t> = 10111; </a:t>
            </a:r>
            <a:r>
              <a:rPr lang="en-US" sz="2800" b="1" dirty="0"/>
              <a:t>C</a:t>
            </a:r>
            <a:r>
              <a:rPr lang="en-US" sz="2800" b="1" baseline="-25000" dirty="0"/>
              <a:t>2</a:t>
            </a:r>
            <a:r>
              <a:rPr lang="en-US" sz="2800" dirty="0"/>
              <a:t> = 10011</a:t>
            </a:r>
          </a:p>
          <a:p>
            <a:pPr lvl="1"/>
            <a:r>
              <a:rPr lang="en-US" sz="2400" dirty="0"/>
              <a:t>Size of intersection </a:t>
            </a:r>
            <a:r>
              <a:rPr lang="en-US" sz="2400" b="1" dirty="0"/>
              <a:t>= 3</a:t>
            </a:r>
            <a:r>
              <a:rPr lang="en-US" sz="2400" dirty="0"/>
              <a:t>; size of union </a:t>
            </a:r>
            <a:r>
              <a:rPr lang="en-US" sz="2400" b="1" dirty="0"/>
              <a:t>= 4</a:t>
            </a:r>
            <a:r>
              <a:rPr lang="en-US" sz="2400" dirty="0"/>
              <a:t>, </a:t>
            </a:r>
          </a:p>
          <a:p>
            <a:pPr lvl="1"/>
            <a:r>
              <a:rPr lang="en-US" sz="2400" b="1" dirty="0" err="1"/>
              <a:t>Jaccard</a:t>
            </a:r>
            <a:r>
              <a:rPr lang="en-US" sz="2400" b="1" dirty="0"/>
              <a:t> similarity</a:t>
            </a:r>
            <a:r>
              <a:rPr lang="en-US" sz="2400" dirty="0"/>
              <a:t> (not distance) </a:t>
            </a:r>
            <a:r>
              <a:rPr lang="en-US" sz="2400" b="1" dirty="0"/>
              <a:t>= 3/4</a:t>
            </a:r>
          </a:p>
          <a:p>
            <a:pPr lvl="1"/>
            <a:r>
              <a:rPr lang="en-US" sz="2400" b="1" dirty="0"/>
              <a:t>Distance: d(C</a:t>
            </a:r>
            <a:r>
              <a:rPr lang="en-US" sz="2400" b="1" baseline="-25000" dirty="0"/>
              <a:t>1</a:t>
            </a:r>
            <a:r>
              <a:rPr lang="en-US" sz="2400" b="1" dirty="0"/>
              <a:t>,C</a:t>
            </a:r>
            <a:r>
              <a:rPr lang="en-US" sz="2400" b="1" baseline="-25000" dirty="0"/>
              <a:t>2</a:t>
            </a:r>
            <a:r>
              <a:rPr lang="en-US" sz="2400" b="1" dirty="0"/>
              <a:t>) = 1 – (</a:t>
            </a:r>
            <a:r>
              <a:rPr lang="en-US" sz="2400" b="1" dirty="0" err="1"/>
              <a:t>Jaccard</a:t>
            </a:r>
            <a:r>
              <a:rPr lang="en-US" sz="2400" b="1" dirty="0"/>
              <a:t> similarity) = 1/4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781800" y="1295400"/>
            <a:ext cx="2286000" cy="990600"/>
            <a:chOff x="3124200" y="1371600"/>
            <a:chExt cx="2667000" cy="16002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38100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31242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3505200" y="183935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479800" y="23563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4173220" y="1987062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4635500" y="22801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4546600" y="1670537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5417820" y="2110154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257800" y="247943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5257800" y="1676399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824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Sets to Boolean Matrices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943600" cy="5638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Rows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 elements (shingles)</a:t>
            </a:r>
          </a:p>
          <a:p>
            <a:r>
              <a:rPr lang="en-US" b="1" dirty="0">
                <a:solidFill>
                  <a:srgbClr val="008000"/>
                </a:solidFill>
              </a:rPr>
              <a:t>Columns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 sets (documents)</a:t>
            </a:r>
          </a:p>
          <a:p>
            <a:pPr lvl="1"/>
            <a:r>
              <a:rPr lang="en-US" dirty="0"/>
              <a:t>1 in row </a:t>
            </a:r>
            <a:r>
              <a:rPr lang="en-US" b="1" i="1" dirty="0"/>
              <a:t>e</a:t>
            </a:r>
            <a:r>
              <a:rPr lang="en-US" dirty="0"/>
              <a:t> and column </a:t>
            </a:r>
            <a:r>
              <a:rPr lang="en-US" b="1" i="1" dirty="0"/>
              <a:t>s</a:t>
            </a:r>
            <a:r>
              <a:rPr lang="en-US" dirty="0"/>
              <a:t> if and only if </a:t>
            </a:r>
            <a:r>
              <a:rPr lang="en-US" b="1" i="1" dirty="0"/>
              <a:t>e</a:t>
            </a:r>
            <a:r>
              <a:rPr lang="en-US" dirty="0"/>
              <a:t> is a member of </a:t>
            </a:r>
            <a:r>
              <a:rPr lang="en-US" b="1" i="1" dirty="0"/>
              <a:t>s</a:t>
            </a:r>
          </a:p>
          <a:p>
            <a:pPr lvl="1"/>
            <a:r>
              <a:rPr lang="en-US" dirty="0"/>
              <a:t>Column similarity is the </a:t>
            </a:r>
            <a:r>
              <a:rPr lang="en-US" dirty="0" err="1"/>
              <a:t>Jaccard</a:t>
            </a:r>
            <a:r>
              <a:rPr lang="en-US" dirty="0"/>
              <a:t> similarity of the corresponding sets (rows with value </a:t>
            </a:r>
            <a:r>
              <a:rPr lang="en-US" i="1" dirty="0"/>
              <a:t>1)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Typical matrix is sparse!</a:t>
            </a:r>
          </a:p>
          <a:p>
            <a:r>
              <a:rPr lang="en-US" b="1" dirty="0">
                <a:solidFill>
                  <a:srgbClr val="0000FF"/>
                </a:solidFill>
              </a:rPr>
              <a:t>Each document is a column:</a:t>
            </a:r>
          </a:p>
          <a:p>
            <a:pPr lvl="1"/>
            <a:r>
              <a:rPr lang="en-US" sz="2400" b="1" dirty="0">
                <a:solidFill>
                  <a:srgbClr val="00800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400" b="1" dirty="0" err="1"/>
              <a:t>sim</a:t>
            </a:r>
            <a:r>
              <a:rPr lang="en-US" sz="2400" b="1" dirty="0"/>
              <a:t>(C</a:t>
            </a:r>
            <a:r>
              <a:rPr lang="en-US" sz="2400" b="1" baseline="-25000" dirty="0"/>
              <a:t>1</a:t>
            </a:r>
            <a:r>
              <a:rPr lang="en-US" sz="2400" b="1" dirty="0"/>
              <a:t> ,C</a:t>
            </a:r>
            <a:r>
              <a:rPr lang="en-US" sz="2400" b="1" baseline="-25000" dirty="0"/>
              <a:t>2</a:t>
            </a:r>
            <a:r>
              <a:rPr lang="en-US" sz="2400" b="1" dirty="0"/>
              <a:t>) = ?</a:t>
            </a:r>
          </a:p>
          <a:p>
            <a:pPr lvl="2"/>
            <a:r>
              <a:rPr lang="en-US" sz="2000" dirty="0"/>
              <a:t>Size of intersection = 3; size of union = 6, </a:t>
            </a:r>
            <a:br>
              <a:rPr lang="en-US" sz="2000" dirty="0"/>
            </a:br>
            <a:r>
              <a:rPr lang="en-US" sz="2000" dirty="0" err="1"/>
              <a:t>Jaccard</a:t>
            </a:r>
            <a:r>
              <a:rPr lang="en-US" sz="2000" dirty="0"/>
              <a:t> similarity (not distance) = 3/6</a:t>
            </a:r>
          </a:p>
          <a:p>
            <a:pPr lvl="2"/>
            <a:r>
              <a:rPr lang="en-US" sz="2000" b="1" dirty="0"/>
              <a:t>d(C</a:t>
            </a:r>
            <a:r>
              <a:rPr lang="en-US" sz="2000" b="1" baseline="-25000" dirty="0"/>
              <a:t>1</a:t>
            </a:r>
            <a:r>
              <a:rPr lang="en-US" sz="2000" b="1" dirty="0"/>
              <a:t>,C</a:t>
            </a:r>
            <a:r>
              <a:rPr lang="en-US" sz="2000" b="1" baseline="-25000" dirty="0"/>
              <a:t>2</a:t>
            </a:r>
            <a:r>
              <a:rPr lang="en-US" sz="2000" b="1" dirty="0"/>
              <a:t>) = 1 – (</a:t>
            </a:r>
            <a:r>
              <a:rPr lang="en-US" sz="2000" b="1" dirty="0" err="1"/>
              <a:t>Jaccard</a:t>
            </a:r>
            <a:r>
              <a:rPr lang="en-US" sz="2000" b="1" dirty="0"/>
              <a:t> similarity) = 3/6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85DA-005C-4DB8-9484-C88A810E3590}" type="slidenum">
              <a:rPr lang="en-US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645276" y="2514600"/>
            <a:ext cx="2362200" cy="3895725"/>
            <a:chOff x="1776" y="2205"/>
            <a:chExt cx="1584" cy="259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964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568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172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776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2964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568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172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</a:t>
              </a: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776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964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2568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2172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0</a:t>
              </a: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776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</a:t>
              </a: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2964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2568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172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0</a:t>
              </a: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1776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964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2568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2172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1776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0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964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2568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2172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</a:t>
              </a: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776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2964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2568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2172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</a:t>
              </a:r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776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 </a:t>
              </a:r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1776" y="220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1776" y="258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1776" y="29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1776" y="330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1776" y="3679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1776" y="405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1776" y="44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1776" y="4803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1776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2172" y="2205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2568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>
              <a:off x="2964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3360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35826" y="21336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5932096" y="42755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Shingles</a:t>
            </a:r>
          </a:p>
        </p:txBody>
      </p:sp>
    </p:spTree>
    <p:extLst>
      <p:ext uri="{BB962C8B-B14F-4D97-AF65-F5344CB8AC3E}">
        <p14:creationId xmlns:p14="http://schemas.microsoft.com/office/powerpoint/2010/main" val="5151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Outline: Finding Similar Columns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So far:</a:t>
            </a:r>
          </a:p>
          <a:p>
            <a:pPr lvl="1"/>
            <a:r>
              <a:rPr lang="en-US" dirty="0"/>
              <a:t>Documents </a:t>
            </a:r>
            <a:r>
              <a:rPr lang="en-US" dirty="0">
                <a:sym typeface="Symbol"/>
              </a:rPr>
              <a:t> Sets of shingles</a:t>
            </a:r>
          </a:p>
          <a:p>
            <a:pPr lvl="1"/>
            <a:r>
              <a:rPr lang="en-US" dirty="0">
                <a:sym typeface="Symbol"/>
              </a:rPr>
              <a:t>Represent sets as </a:t>
            </a:r>
            <a:r>
              <a:rPr lang="en-US" dirty="0" err="1">
                <a:sym typeface="Symbol"/>
              </a:rPr>
              <a:t>boolean</a:t>
            </a:r>
            <a:r>
              <a:rPr lang="en-US" dirty="0">
                <a:sym typeface="Symbol"/>
              </a:rPr>
              <a:t> vectors in a matrix</a:t>
            </a:r>
          </a:p>
          <a:p>
            <a:r>
              <a:rPr lang="en-US" b="1" dirty="0">
                <a:solidFill>
                  <a:srgbClr val="0000FF"/>
                </a:solidFill>
                <a:sym typeface="Symbol"/>
              </a:rPr>
              <a:t>Next goal: 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Find similar columns while computing small signatures</a:t>
            </a:r>
          </a:p>
          <a:p>
            <a:pPr lvl="1"/>
            <a:r>
              <a:rPr lang="en-US" b="1" dirty="0">
                <a:sym typeface="Symbol"/>
              </a:rPr>
              <a:t>Similarity of columns == similarity of signatures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1A1-C784-4FA5-964E-14B761CA2EA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Outline: Finding Similar Columns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  <a:sym typeface="Symbol"/>
              </a:rPr>
              <a:t>Next Goal: 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Find similar columns, Small signatures</a:t>
            </a:r>
            <a:endParaRPr lang="en-US" b="1" dirty="0">
              <a:solidFill>
                <a:srgbClr val="FF0066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Naïve approach: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1) Signatures of columns:</a:t>
            </a:r>
            <a:r>
              <a:rPr lang="en-US" dirty="0"/>
              <a:t> small summaries of columns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2) Examine pairs of signatures</a:t>
            </a:r>
            <a:r>
              <a:rPr lang="en-US" dirty="0"/>
              <a:t> to find similar columns</a:t>
            </a:r>
          </a:p>
          <a:p>
            <a:pPr lvl="2"/>
            <a:r>
              <a:rPr lang="en-US" b="1" dirty="0"/>
              <a:t>Essential:</a:t>
            </a:r>
            <a:r>
              <a:rPr lang="en-US" dirty="0"/>
              <a:t> Similarities of signatures and columns are related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3) Optional:</a:t>
            </a:r>
            <a:r>
              <a:rPr lang="en-US" dirty="0"/>
              <a:t> Check that columns with similar signatures are really similar</a:t>
            </a:r>
          </a:p>
          <a:p>
            <a:r>
              <a:rPr lang="en-US" b="1" dirty="0">
                <a:solidFill>
                  <a:srgbClr val="008000"/>
                </a:solidFill>
              </a:rPr>
              <a:t>Warnings:</a:t>
            </a:r>
          </a:p>
          <a:p>
            <a:pPr lvl="1"/>
            <a:r>
              <a:rPr lang="en-US" dirty="0"/>
              <a:t>Comparing all pairs may take too much time: </a:t>
            </a:r>
            <a:r>
              <a:rPr lang="en-US" b="1" dirty="0"/>
              <a:t>Job for LSH</a:t>
            </a:r>
            <a:endParaRPr lang="en-US" dirty="0"/>
          </a:p>
          <a:p>
            <a:pPr lvl="2"/>
            <a:r>
              <a:rPr lang="en-US" dirty="0"/>
              <a:t>These methods can produce false negatives, and even false positives (if the optional check is not made)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1A1-C784-4FA5-964E-14B761CA2EA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Columns (Signatures)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Key idea: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“hash” each column </a:t>
            </a:r>
            <a:r>
              <a:rPr lang="en-US" b="1" i="1" dirty="0"/>
              <a:t>C</a:t>
            </a:r>
            <a:r>
              <a:rPr lang="en-US" dirty="0"/>
              <a:t> to a small </a:t>
            </a:r>
            <a:r>
              <a:rPr lang="en-US" b="1" i="1" dirty="0">
                <a:solidFill>
                  <a:srgbClr val="D60093"/>
                </a:solidFill>
              </a:rPr>
              <a:t>signature</a:t>
            </a:r>
            <a:r>
              <a:rPr lang="en-US" dirty="0"/>
              <a:t> </a:t>
            </a:r>
            <a:r>
              <a:rPr lang="en-US" b="1" i="1" dirty="0"/>
              <a:t>h(C)</a:t>
            </a:r>
            <a:r>
              <a:rPr lang="en-US" dirty="0"/>
              <a:t>, such that:</a:t>
            </a:r>
          </a:p>
          <a:p>
            <a:pPr lvl="1"/>
            <a:r>
              <a:rPr lang="en-US" b="1" dirty="0"/>
              <a:t>(1)</a:t>
            </a:r>
            <a:r>
              <a:rPr lang="en-US" dirty="0"/>
              <a:t> </a:t>
            </a:r>
            <a:r>
              <a:rPr lang="en-US" b="1" i="1" dirty="0"/>
              <a:t>h(C)</a:t>
            </a:r>
            <a:r>
              <a:rPr lang="en-US" dirty="0"/>
              <a:t> is small enough that the signature fits in RAM</a:t>
            </a:r>
          </a:p>
          <a:p>
            <a:pPr lvl="1"/>
            <a:r>
              <a:rPr lang="en-US" b="1" dirty="0"/>
              <a:t>(2)</a:t>
            </a:r>
            <a:r>
              <a:rPr lang="en-US" dirty="0"/>
              <a:t>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 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the same as the “similarity” of signatures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</a:t>
            </a:r>
            <a:r>
              <a:rPr lang="en-US" dirty="0"/>
              <a:t>and </a:t>
            </a:r>
            <a:r>
              <a:rPr lang="en-US" b="1" i="1" dirty="0"/>
              <a:t>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8"/>
            <a:endParaRPr lang="en-US" b="1" i="1" dirty="0"/>
          </a:p>
          <a:p>
            <a:r>
              <a:rPr lang="en-US" b="1" dirty="0"/>
              <a:t>Goal: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Find a hash function </a:t>
            </a:r>
            <a:r>
              <a:rPr lang="en-US" b="1" i="1" dirty="0">
                <a:solidFill>
                  <a:srgbClr val="008000"/>
                </a:solidFill>
              </a:rPr>
              <a:t>h(·)</a:t>
            </a:r>
            <a:r>
              <a:rPr lang="en-US" b="1" dirty="0">
                <a:solidFill>
                  <a:srgbClr val="008000"/>
                </a:solidFill>
              </a:rPr>
              <a:t> such that: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high,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=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low,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≠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8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Hash docs into buckets. Expect that “most” pairs of near duplicate docs hash into the same bucket!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250-8319-48A7-B295-578641B1A23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1000" y="3810000"/>
            <a:ext cx="8610600" cy="1752600"/>
          </a:xfrm>
          <a:prstGeom prst="roundRect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Min-Hashing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Goal: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Find a hash function </a:t>
            </a:r>
            <a:r>
              <a:rPr lang="en-US" b="1" i="1" dirty="0">
                <a:solidFill>
                  <a:srgbClr val="FF0066"/>
                </a:solidFill>
              </a:rPr>
              <a:t>h(·)</a:t>
            </a:r>
            <a:r>
              <a:rPr lang="en-US" b="1" dirty="0">
                <a:solidFill>
                  <a:srgbClr val="FF0066"/>
                </a:solidFill>
              </a:rPr>
              <a:t> such that: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high,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=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low,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≠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8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/>
              <a:t>There is a suitable hash function for </a:t>
            </a:r>
            <a:br>
              <a:rPr lang="en-US" b="1" dirty="0"/>
            </a:br>
            <a:r>
              <a:rPr lang="en-US" b="1" dirty="0"/>
              <a:t>the Jaccard similarity: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It is called </a:t>
            </a:r>
            <a:r>
              <a:rPr lang="en-US" b="1" dirty="0">
                <a:solidFill>
                  <a:srgbClr val="D60093"/>
                </a:solidFill>
              </a:rPr>
              <a:t>Min-Hashing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68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DEC-E51D-40AD-8624-2F07CB8C5484}" type="slidenum">
              <a:rPr lang="en-US"/>
              <a:pPr/>
              <a:t>26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Min-Hashing</a:t>
            </a:r>
            <a:endParaRPr lang="en-US" i="1" dirty="0">
              <a:solidFill>
                <a:srgbClr val="FF006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the rows of the </a:t>
            </a:r>
            <a:r>
              <a:rPr lang="en-US" dirty="0" err="1"/>
              <a:t>boolean</a:t>
            </a:r>
            <a:r>
              <a:rPr lang="en-US" dirty="0"/>
              <a:t> matrix permuted under </a:t>
            </a:r>
            <a:r>
              <a:rPr lang="en-US" b="1" dirty="0">
                <a:solidFill>
                  <a:srgbClr val="FF0066"/>
                </a:solidFill>
              </a:rPr>
              <a:t>random permutation </a:t>
            </a:r>
            <a:r>
              <a:rPr lang="en-US" b="1" i="1" dirty="0">
                <a:sym typeface="Symbol"/>
              </a:rPr>
              <a:t></a:t>
            </a:r>
            <a:endParaRPr lang="en-US" b="1" i="1" dirty="0"/>
          </a:p>
          <a:p>
            <a:pPr lvl="8"/>
            <a:endParaRPr lang="en-US" dirty="0"/>
          </a:p>
          <a:p>
            <a:r>
              <a:rPr lang="en-US" dirty="0"/>
              <a:t>Define a </a:t>
            </a:r>
            <a:r>
              <a:rPr lang="en-US" b="1" dirty="0">
                <a:solidFill>
                  <a:srgbClr val="D60093"/>
                </a:solidFill>
              </a:rPr>
              <a:t>“hash” function </a:t>
            </a:r>
            <a:r>
              <a:rPr lang="en-US" b="1" i="1" dirty="0">
                <a:solidFill>
                  <a:srgbClr val="D60093"/>
                </a:solidFill>
              </a:rPr>
              <a:t>h</a:t>
            </a:r>
            <a:r>
              <a:rPr lang="en-US" b="1" i="1" baseline="-25000" dirty="0">
                <a:solidFill>
                  <a:srgbClr val="D60093"/>
                </a:solidFill>
                <a:sym typeface="Symbol"/>
              </a:rPr>
              <a:t></a:t>
            </a:r>
            <a:r>
              <a:rPr lang="en-US" b="1" i="1" dirty="0">
                <a:solidFill>
                  <a:srgbClr val="D60093"/>
                </a:solidFill>
              </a:rPr>
              <a:t>(C)</a:t>
            </a:r>
            <a:r>
              <a:rPr lang="en-US" b="1" dirty="0">
                <a:solidFill>
                  <a:srgbClr val="D60093"/>
                </a:solidFill>
              </a:rPr>
              <a:t> </a:t>
            </a:r>
            <a:r>
              <a:rPr lang="en-US" dirty="0"/>
              <a:t>= the index of the </a:t>
            </a:r>
            <a:r>
              <a:rPr lang="en-US" b="1" dirty="0"/>
              <a:t>first</a:t>
            </a:r>
            <a:r>
              <a:rPr lang="en-US" dirty="0"/>
              <a:t> (in the permuted order </a:t>
            </a:r>
            <a:r>
              <a:rPr lang="en-US" b="1" dirty="0">
                <a:sym typeface="Symbol"/>
              </a:rPr>
              <a:t></a:t>
            </a:r>
            <a:r>
              <a:rPr lang="en-US" dirty="0"/>
              <a:t>) row in which column </a:t>
            </a:r>
            <a:r>
              <a:rPr lang="en-US" b="1" i="1" dirty="0"/>
              <a:t>C</a:t>
            </a:r>
            <a:r>
              <a:rPr lang="en-US" dirty="0"/>
              <a:t> has value </a:t>
            </a:r>
            <a:r>
              <a:rPr lang="en-US" b="1" dirty="0"/>
              <a:t>1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		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b="1" i="1" baseline="-25000" dirty="0">
                <a:latin typeface="Arial" pitchFamily="34" charset="0"/>
                <a:cs typeface="Arial" pitchFamily="34" charset="0"/>
                <a:sym typeface="Symbol"/>
              </a:rPr>
              <a:t>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(C) = min</a:t>
            </a:r>
            <a:r>
              <a:rPr lang="en-US" b="1" i="1" baseline="-25000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latin typeface="Arial" pitchFamily="34" charset="0"/>
                <a:cs typeface="Arial" pitchFamily="34" charset="0"/>
                <a:sym typeface="Symbol"/>
              </a:rPr>
              <a:t>(C)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  <a:p>
            <a:pPr lvl="8"/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Use several (e.g., 100) independent hash functions (that is, permutations) to create a signature of a column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410462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76BF-E99C-4B98-B084-9376D208FB1D}" type="slidenum">
              <a:rPr lang="en-US"/>
              <a:pPr/>
              <a:t>27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Min-Hashing Example</a:t>
            </a:r>
          </a:p>
        </p:txBody>
      </p:sp>
      <p:graphicFrame>
        <p:nvGraphicFramePr>
          <p:cNvPr id="3793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25717"/>
              </p:ext>
            </p:extLst>
          </p:nvPr>
        </p:nvGraphicFramePr>
        <p:xfrm>
          <a:off x="1371600" y="2586037"/>
          <a:ext cx="381000" cy="4089401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4800600" y="2205037"/>
            <a:ext cx="3505200" cy="2667000"/>
            <a:chOff x="3024" y="1296"/>
            <a:chExt cx="2208" cy="1680"/>
          </a:xfrm>
        </p:grpSpPr>
        <p:sp>
          <p:nvSpPr>
            <p:cNvPr id="37955" name="Text Box 67"/>
            <p:cNvSpPr txBox="1">
              <a:spLocks noChangeArrowheads="1"/>
            </p:cNvSpPr>
            <p:nvPr/>
          </p:nvSpPr>
          <p:spPr bwMode="auto">
            <a:xfrm>
              <a:off x="3796" y="1296"/>
              <a:ext cx="13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Signature matrix </a:t>
              </a:r>
              <a:r>
                <a:rPr lang="en-US" b="1" i="1" dirty="0">
                  <a:solidFill>
                    <a:srgbClr val="008000"/>
                  </a:solidFill>
                </a:rPr>
                <a:t>M</a:t>
              </a:r>
            </a:p>
          </p:txBody>
        </p:sp>
        <p:sp>
          <p:nvSpPr>
            <p:cNvPr id="37956" name="AutoShape 68"/>
            <p:cNvSpPr>
              <a:spLocks noChangeArrowheads="1"/>
            </p:cNvSpPr>
            <p:nvPr/>
          </p:nvSpPr>
          <p:spPr bwMode="auto">
            <a:xfrm>
              <a:off x="3024" y="2640"/>
              <a:ext cx="480" cy="336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7" name="Rectangle 69"/>
            <p:cNvSpPr>
              <a:spLocks noChangeArrowheads="1"/>
            </p:cNvSpPr>
            <p:nvPr/>
          </p:nvSpPr>
          <p:spPr bwMode="auto">
            <a:xfrm>
              <a:off x="487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58" name="Rectangle 70"/>
            <p:cNvSpPr>
              <a:spLocks noChangeArrowheads="1"/>
            </p:cNvSpPr>
            <p:nvPr/>
          </p:nvSpPr>
          <p:spPr bwMode="auto">
            <a:xfrm>
              <a:off x="451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7959" name="Rectangle 71"/>
            <p:cNvSpPr>
              <a:spLocks noChangeArrowheads="1"/>
            </p:cNvSpPr>
            <p:nvPr/>
          </p:nvSpPr>
          <p:spPr bwMode="auto">
            <a:xfrm>
              <a:off x="415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60" name="Rectangle 72"/>
            <p:cNvSpPr>
              <a:spLocks noChangeArrowheads="1"/>
            </p:cNvSpPr>
            <p:nvPr/>
          </p:nvSpPr>
          <p:spPr bwMode="auto">
            <a:xfrm>
              <a:off x="379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37961" name="Line 73"/>
            <p:cNvSpPr>
              <a:spLocks noChangeShapeType="1"/>
            </p:cNvSpPr>
            <p:nvPr/>
          </p:nvSpPr>
          <p:spPr bwMode="auto">
            <a:xfrm>
              <a:off x="3792" y="1632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2" name="Line 74"/>
            <p:cNvSpPr>
              <a:spLocks noChangeShapeType="1"/>
            </p:cNvSpPr>
            <p:nvPr/>
          </p:nvSpPr>
          <p:spPr bwMode="auto">
            <a:xfrm>
              <a:off x="3792" y="2000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3" name="Line 75"/>
            <p:cNvSpPr>
              <a:spLocks noChangeShapeType="1"/>
            </p:cNvSpPr>
            <p:nvPr/>
          </p:nvSpPr>
          <p:spPr bwMode="auto">
            <a:xfrm>
              <a:off x="3792" y="16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4" name="Line 76"/>
            <p:cNvSpPr>
              <a:spLocks noChangeShapeType="1"/>
            </p:cNvSpPr>
            <p:nvPr/>
          </p:nvSpPr>
          <p:spPr bwMode="auto">
            <a:xfrm>
              <a:off x="415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5" name="Line 77"/>
            <p:cNvSpPr>
              <a:spLocks noChangeShapeType="1"/>
            </p:cNvSpPr>
            <p:nvPr/>
          </p:nvSpPr>
          <p:spPr bwMode="auto">
            <a:xfrm>
              <a:off x="451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6" name="Line 78"/>
            <p:cNvSpPr>
              <a:spLocks noChangeShapeType="1"/>
            </p:cNvSpPr>
            <p:nvPr/>
          </p:nvSpPr>
          <p:spPr bwMode="auto">
            <a:xfrm>
              <a:off x="487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7" name="Line 79"/>
            <p:cNvSpPr>
              <a:spLocks noChangeShapeType="1"/>
            </p:cNvSpPr>
            <p:nvPr/>
          </p:nvSpPr>
          <p:spPr bwMode="auto">
            <a:xfrm>
              <a:off x="5232" y="16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914400" y="2586037"/>
            <a:ext cx="7391400" cy="4089400"/>
            <a:chOff x="576" y="1536"/>
            <a:chExt cx="4656" cy="2576"/>
          </a:xfrm>
        </p:grpSpPr>
        <p:sp>
          <p:nvSpPr>
            <p:cNvPr id="37969" name="Rectangle 81"/>
            <p:cNvSpPr>
              <a:spLocks noChangeArrowheads="1"/>
            </p:cNvSpPr>
            <p:nvPr/>
          </p:nvSpPr>
          <p:spPr bwMode="auto">
            <a:xfrm>
              <a:off x="576" y="3746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5</a:t>
              </a:r>
            </a:p>
          </p:txBody>
        </p:sp>
        <p:sp>
          <p:nvSpPr>
            <p:cNvPr id="37970" name="Rectangle 82"/>
            <p:cNvSpPr>
              <a:spLocks noChangeArrowheads="1"/>
            </p:cNvSpPr>
            <p:nvPr/>
          </p:nvSpPr>
          <p:spPr bwMode="auto">
            <a:xfrm>
              <a:off x="576" y="3381"/>
              <a:ext cx="240" cy="36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7</a:t>
              </a:r>
            </a:p>
          </p:txBody>
        </p:sp>
        <p:sp>
          <p:nvSpPr>
            <p:cNvPr id="37971" name="Rectangle 83"/>
            <p:cNvSpPr>
              <a:spLocks noChangeArrowheads="1"/>
            </p:cNvSpPr>
            <p:nvPr/>
          </p:nvSpPr>
          <p:spPr bwMode="auto">
            <a:xfrm>
              <a:off x="576" y="3015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6</a:t>
              </a:r>
            </a:p>
          </p:txBody>
        </p:sp>
        <p:sp>
          <p:nvSpPr>
            <p:cNvPr id="37972" name="Rectangle 84"/>
            <p:cNvSpPr>
              <a:spLocks noChangeArrowheads="1"/>
            </p:cNvSpPr>
            <p:nvPr/>
          </p:nvSpPr>
          <p:spPr bwMode="auto">
            <a:xfrm>
              <a:off x="576" y="2649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3</a:t>
              </a:r>
            </a:p>
          </p:txBody>
        </p:sp>
        <p:sp>
          <p:nvSpPr>
            <p:cNvPr id="37973" name="Rectangle 85"/>
            <p:cNvSpPr>
              <a:spLocks noChangeArrowheads="1"/>
            </p:cNvSpPr>
            <p:nvPr/>
          </p:nvSpPr>
          <p:spPr bwMode="auto">
            <a:xfrm>
              <a:off x="576" y="2283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7974" name="Rectangle 86"/>
            <p:cNvSpPr>
              <a:spLocks noChangeArrowheads="1"/>
            </p:cNvSpPr>
            <p:nvPr/>
          </p:nvSpPr>
          <p:spPr bwMode="auto">
            <a:xfrm>
              <a:off x="576" y="1918"/>
              <a:ext cx="240" cy="36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7975" name="Rectangle 87"/>
            <p:cNvSpPr>
              <a:spLocks noChangeArrowheads="1"/>
            </p:cNvSpPr>
            <p:nvPr/>
          </p:nvSpPr>
          <p:spPr bwMode="auto">
            <a:xfrm>
              <a:off x="576" y="1536"/>
              <a:ext cx="240" cy="38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>
              <a:off x="576" y="191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>
              <a:off x="576" y="2283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79" name="Line 91"/>
            <p:cNvSpPr>
              <a:spLocks noChangeShapeType="1"/>
            </p:cNvSpPr>
            <p:nvPr/>
          </p:nvSpPr>
          <p:spPr bwMode="auto">
            <a:xfrm>
              <a:off x="576" y="264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0" name="Line 92"/>
            <p:cNvSpPr>
              <a:spLocks noChangeShapeType="1"/>
            </p:cNvSpPr>
            <p:nvPr/>
          </p:nvSpPr>
          <p:spPr bwMode="auto">
            <a:xfrm>
              <a:off x="576" y="3015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1" name="Line 93"/>
            <p:cNvSpPr>
              <a:spLocks noChangeShapeType="1"/>
            </p:cNvSpPr>
            <p:nvPr/>
          </p:nvSpPr>
          <p:spPr bwMode="auto">
            <a:xfrm>
              <a:off x="576" y="338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2" name="Line 94"/>
            <p:cNvSpPr>
              <a:spLocks noChangeShapeType="1"/>
            </p:cNvSpPr>
            <p:nvPr/>
          </p:nvSpPr>
          <p:spPr bwMode="auto">
            <a:xfrm>
              <a:off x="576" y="374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>
              <a:off x="576" y="4112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>
              <a:off x="576" y="1536"/>
              <a:ext cx="0" cy="25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>
              <a:off x="816" y="2649"/>
              <a:ext cx="0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816" y="1536"/>
              <a:ext cx="0" cy="1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7" name="Line 99"/>
            <p:cNvSpPr>
              <a:spLocks noChangeShapeType="1"/>
            </p:cNvSpPr>
            <p:nvPr/>
          </p:nvSpPr>
          <p:spPr bwMode="auto">
            <a:xfrm>
              <a:off x="816" y="2631"/>
              <a:ext cx="0" cy="148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8" name="Rectangle 100"/>
            <p:cNvSpPr>
              <a:spLocks noChangeArrowheads="1"/>
            </p:cNvSpPr>
            <p:nvPr/>
          </p:nvSpPr>
          <p:spPr bwMode="auto">
            <a:xfrm>
              <a:off x="487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89" name="Rectangle 101"/>
            <p:cNvSpPr>
              <a:spLocks noChangeArrowheads="1"/>
            </p:cNvSpPr>
            <p:nvPr/>
          </p:nvSpPr>
          <p:spPr bwMode="auto">
            <a:xfrm>
              <a:off x="451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37990" name="Rectangle 102"/>
            <p:cNvSpPr>
              <a:spLocks noChangeArrowheads="1"/>
            </p:cNvSpPr>
            <p:nvPr/>
          </p:nvSpPr>
          <p:spPr bwMode="auto">
            <a:xfrm>
              <a:off x="415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91" name="Rectangle 103"/>
            <p:cNvSpPr>
              <a:spLocks noChangeArrowheads="1"/>
            </p:cNvSpPr>
            <p:nvPr/>
          </p:nvSpPr>
          <p:spPr bwMode="auto">
            <a:xfrm>
              <a:off x="379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3792" y="2016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3" name="Line 105"/>
            <p:cNvSpPr>
              <a:spLocks noChangeShapeType="1"/>
            </p:cNvSpPr>
            <p:nvPr/>
          </p:nvSpPr>
          <p:spPr bwMode="auto">
            <a:xfrm>
              <a:off x="3792" y="2384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4" name="Line 106"/>
            <p:cNvSpPr>
              <a:spLocks noChangeShapeType="1"/>
            </p:cNvSpPr>
            <p:nvPr/>
          </p:nvSpPr>
          <p:spPr bwMode="auto">
            <a:xfrm>
              <a:off x="3792" y="2016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415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6" name="Line 108"/>
            <p:cNvSpPr>
              <a:spLocks noChangeShapeType="1"/>
            </p:cNvSpPr>
            <p:nvPr/>
          </p:nvSpPr>
          <p:spPr bwMode="auto">
            <a:xfrm>
              <a:off x="451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7" name="Line 109"/>
            <p:cNvSpPr>
              <a:spLocks noChangeShapeType="1"/>
            </p:cNvSpPr>
            <p:nvPr/>
          </p:nvSpPr>
          <p:spPr bwMode="auto">
            <a:xfrm>
              <a:off x="487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5232" y="2016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2586037"/>
            <a:ext cx="381000" cy="4089401"/>
            <a:chOff x="381000" y="2586037"/>
            <a:chExt cx="381000" cy="4089401"/>
          </a:xfrm>
        </p:grpSpPr>
        <p:sp>
          <p:nvSpPr>
            <p:cNvPr id="38000" name="Rectangle 112"/>
            <p:cNvSpPr>
              <a:spLocks noChangeArrowheads="1"/>
            </p:cNvSpPr>
            <p:nvPr/>
          </p:nvSpPr>
          <p:spPr bwMode="auto">
            <a:xfrm>
              <a:off x="381000" y="6094412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4</a:t>
              </a:r>
            </a:p>
          </p:txBody>
        </p:sp>
        <p:sp>
          <p:nvSpPr>
            <p:cNvPr id="38001" name="Rectangle 113"/>
            <p:cNvSpPr>
              <a:spLocks noChangeArrowheads="1"/>
            </p:cNvSpPr>
            <p:nvPr/>
          </p:nvSpPr>
          <p:spPr bwMode="auto">
            <a:xfrm>
              <a:off x="381000" y="5514975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5</a:t>
              </a:r>
            </a:p>
          </p:txBody>
        </p:sp>
        <p:sp>
          <p:nvSpPr>
            <p:cNvPr id="38002" name="Rectangle 114"/>
            <p:cNvSpPr>
              <a:spLocks noChangeArrowheads="1"/>
            </p:cNvSpPr>
            <p:nvPr/>
          </p:nvSpPr>
          <p:spPr bwMode="auto">
            <a:xfrm>
              <a:off x="381000" y="493395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1</a:t>
              </a:r>
            </a:p>
          </p:txBody>
        </p:sp>
        <p:sp>
          <p:nvSpPr>
            <p:cNvPr id="38003" name="Rectangle 115"/>
            <p:cNvSpPr>
              <a:spLocks noChangeArrowheads="1"/>
            </p:cNvSpPr>
            <p:nvPr/>
          </p:nvSpPr>
          <p:spPr bwMode="auto">
            <a:xfrm>
              <a:off x="381000" y="4352925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6</a:t>
              </a:r>
            </a:p>
          </p:txBody>
        </p:sp>
        <p:sp>
          <p:nvSpPr>
            <p:cNvPr id="38004" name="Rectangle 116"/>
            <p:cNvSpPr>
              <a:spLocks noChangeArrowheads="1"/>
            </p:cNvSpPr>
            <p:nvPr/>
          </p:nvSpPr>
          <p:spPr bwMode="auto">
            <a:xfrm>
              <a:off x="381000" y="377190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7</a:t>
              </a:r>
            </a:p>
          </p:txBody>
        </p:sp>
        <p:sp>
          <p:nvSpPr>
            <p:cNvPr id="38005" name="Rectangle 117"/>
            <p:cNvSpPr>
              <a:spLocks noChangeArrowheads="1"/>
            </p:cNvSpPr>
            <p:nvPr/>
          </p:nvSpPr>
          <p:spPr bwMode="auto">
            <a:xfrm>
              <a:off x="381000" y="3192462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3</a:t>
              </a:r>
            </a:p>
          </p:txBody>
        </p:sp>
        <p:sp>
          <p:nvSpPr>
            <p:cNvPr id="38006" name="Rectangle 118"/>
            <p:cNvSpPr>
              <a:spLocks noChangeArrowheads="1"/>
            </p:cNvSpPr>
            <p:nvPr/>
          </p:nvSpPr>
          <p:spPr bwMode="auto">
            <a:xfrm>
              <a:off x="381000" y="2586037"/>
              <a:ext cx="381000" cy="606425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2</a:t>
              </a:r>
            </a:p>
          </p:txBody>
        </p:sp>
        <p:sp>
          <p:nvSpPr>
            <p:cNvPr id="38007" name="Line 119"/>
            <p:cNvSpPr>
              <a:spLocks noChangeShapeType="1"/>
            </p:cNvSpPr>
            <p:nvPr/>
          </p:nvSpPr>
          <p:spPr bwMode="auto">
            <a:xfrm>
              <a:off x="3810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08" name="Line 120"/>
            <p:cNvSpPr>
              <a:spLocks noChangeShapeType="1"/>
            </p:cNvSpPr>
            <p:nvPr/>
          </p:nvSpPr>
          <p:spPr bwMode="auto">
            <a:xfrm>
              <a:off x="3810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09" name="Line 121"/>
            <p:cNvSpPr>
              <a:spLocks noChangeShapeType="1"/>
            </p:cNvSpPr>
            <p:nvPr/>
          </p:nvSpPr>
          <p:spPr bwMode="auto">
            <a:xfrm>
              <a:off x="3810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0" name="Line 122"/>
            <p:cNvSpPr>
              <a:spLocks noChangeShapeType="1"/>
            </p:cNvSpPr>
            <p:nvPr/>
          </p:nvSpPr>
          <p:spPr bwMode="auto">
            <a:xfrm>
              <a:off x="3810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1" name="Line 123"/>
            <p:cNvSpPr>
              <a:spLocks noChangeShapeType="1"/>
            </p:cNvSpPr>
            <p:nvPr/>
          </p:nvSpPr>
          <p:spPr bwMode="auto">
            <a:xfrm>
              <a:off x="3810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2" name="Line 124"/>
            <p:cNvSpPr>
              <a:spLocks noChangeShapeType="1"/>
            </p:cNvSpPr>
            <p:nvPr/>
          </p:nvSpPr>
          <p:spPr bwMode="auto">
            <a:xfrm>
              <a:off x="3810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3" name="Line 125"/>
            <p:cNvSpPr>
              <a:spLocks noChangeShapeType="1"/>
            </p:cNvSpPr>
            <p:nvPr/>
          </p:nvSpPr>
          <p:spPr bwMode="auto">
            <a:xfrm>
              <a:off x="3810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4" name="Line 126"/>
            <p:cNvSpPr>
              <a:spLocks noChangeShapeType="1"/>
            </p:cNvSpPr>
            <p:nvPr/>
          </p:nvSpPr>
          <p:spPr bwMode="auto">
            <a:xfrm>
              <a:off x="3810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5" name="Line 127"/>
            <p:cNvSpPr>
              <a:spLocks noChangeShapeType="1"/>
            </p:cNvSpPr>
            <p:nvPr/>
          </p:nvSpPr>
          <p:spPr bwMode="auto">
            <a:xfrm>
              <a:off x="3810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6" name="Line 128"/>
            <p:cNvSpPr>
              <a:spLocks noChangeShapeType="1"/>
            </p:cNvSpPr>
            <p:nvPr/>
          </p:nvSpPr>
          <p:spPr bwMode="auto">
            <a:xfrm>
              <a:off x="7620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7" name="Line 129"/>
            <p:cNvSpPr>
              <a:spLocks noChangeShapeType="1"/>
            </p:cNvSpPr>
            <p:nvPr/>
          </p:nvSpPr>
          <p:spPr bwMode="auto">
            <a:xfrm>
              <a:off x="7620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8" name="Line 130"/>
            <p:cNvSpPr>
              <a:spLocks noChangeShapeType="1"/>
            </p:cNvSpPr>
            <p:nvPr/>
          </p:nvSpPr>
          <p:spPr bwMode="auto">
            <a:xfrm>
              <a:off x="7620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19800" y="3957637"/>
            <a:ext cx="2286000" cy="584200"/>
            <a:chOff x="6019800" y="3957637"/>
            <a:chExt cx="2286000" cy="584200"/>
          </a:xfrm>
        </p:grpSpPr>
        <p:sp>
          <p:nvSpPr>
            <p:cNvPr id="38019" name="Rectangle 131"/>
            <p:cNvSpPr>
              <a:spLocks noChangeArrowheads="1"/>
            </p:cNvSpPr>
            <p:nvPr/>
          </p:nvSpPr>
          <p:spPr bwMode="auto">
            <a:xfrm>
              <a:off x="7734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8020" name="Rectangle 132"/>
            <p:cNvSpPr>
              <a:spLocks noChangeArrowheads="1"/>
            </p:cNvSpPr>
            <p:nvPr/>
          </p:nvSpPr>
          <p:spPr bwMode="auto">
            <a:xfrm>
              <a:off x="7162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8021" name="Rectangle 133"/>
            <p:cNvSpPr>
              <a:spLocks noChangeArrowheads="1"/>
            </p:cNvSpPr>
            <p:nvPr/>
          </p:nvSpPr>
          <p:spPr bwMode="auto">
            <a:xfrm>
              <a:off x="6591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38022" name="Rectangle 134"/>
            <p:cNvSpPr>
              <a:spLocks noChangeArrowheads="1"/>
            </p:cNvSpPr>
            <p:nvPr/>
          </p:nvSpPr>
          <p:spPr bwMode="auto">
            <a:xfrm>
              <a:off x="6019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8023" name="Line 135"/>
            <p:cNvSpPr>
              <a:spLocks noChangeShapeType="1"/>
            </p:cNvSpPr>
            <p:nvPr/>
          </p:nvSpPr>
          <p:spPr bwMode="auto">
            <a:xfrm>
              <a:off x="6019800" y="3957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4" name="Line 136"/>
            <p:cNvSpPr>
              <a:spLocks noChangeShapeType="1"/>
            </p:cNvSpPr>
            <p:nvPr/>
          </p:nvSpPr>
          <p:spPr bwMode="auto">
            <a:xfrm>
              <a:off x="6019800" y="45418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5" name="Line 137"/>
            <p:cNvSpPr>
              <a:spLocks noChangeShapeType="1"/>
            </p:cNvSpPr>
            <p:nvPr/>
          </p:nvSpPr>
          <p:spPr bwMode="auto">
            <a:xfrm>
              <a:off x="6019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6" name="Line 138"/>
            <p:cNvSpPr>
              <a:spLocks noChangeShapeType="1"/>
            </p:cNvSpPr>
            <p:nvPr/>
          </p:nvSpPr>
          <p:spPr bwMode="auto">
            <a:xfrm>
              <a:off x="6591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7" name="Line 139"/>
            <p:cNvSpPr>
              <a:spLocks noChangeShapeType="1"/>
            </p:cNvSpPr>
            <p:nvPr/>
          </p:nvSpPr>
          <p:spPr bwMode="auto">
            <a:xfrm>
              <a:off x="71628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8" name="Line 140"/>
            <p:cNvSpPr>
              <a:spLocks noChangeShapeType="1"/>
            </p:cNvSpPr>
            <p:nvPr/>
          </p:nvSpPr>
          <p:spPr bwMode="auto">
            <a:xfrm>
              <a:off x="7734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9" name="Line 141"/>
            <p:cNvSpPr>
              <a:spLocks noChangeShapeType="1"/>
            </p:cNvSpPr>
            <p:nvPr/>
          </p:nvSpPr>
          <p:spPr bwMode="auto">
            <a:xfrm>
              <a:off x="8305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5800" y="1320224"/>
            <a:ext cx="5410200" cy="1569025"/>
            <a:chOff x="685800" y="1320224"/>
            <a:chExt cx="5410200" cy="1569025"/>
          </a:xfrm>
        </p:grpSpPr>
        <p:sp>
          <p:nvSpPr>
            <p:cNvPr id="6" name="TextBox 5"/>
            <p:cNvSpPr txBox="1"/>
            <p:nvPr/>
          </p:nvSpPr>
          <p:spPr>
            <a:xfrm>
              <a:off x="2560691" y="1320224"/>
              <a:ext cx="2925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baseline="30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element of the permutation is the first to map to a 1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85800" y="1828800"/>
              <a:ext cx="1981200" cy="90963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438400" y="1904999"/>
              <a:ext cx="457200" cy="97869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246461" y="1904999"/>
              <a:ext cx="2849539" cy="98425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219201" y="3030537"/>
            <a:ext cx="7010399" cy="2608263"/>
            <a:chOff x="1219201" y="3030537"/>
            <a:chExt cx="7010399" cy="2608263"/>
          </a:xfrm>
        </p:grpSpPr>
        <p:sp>
          <p:nvSpPr>
            <p:cNvPr id="134" name="TextBox 133"/>
            <p:cNvSpPr txBox="1"/>
            <p:nvPr/>
          </p:nvSpPr>
          <p:spPr>
            <a:xfrm>
              <a:off x="5273723" y="5054025"/>
              <a:ext cx="2955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600" baseline="30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element of the permutation is the first to map to a 1</a:t>
              </a:r>
            </a:p>
          </p:txBody>
        </p:sp>
        <p:cxnSp>
          <p:nvCxnSpPr>
            <p:cNvPr id="135" name="Straight Arrow Connector 134"/>
            <p:cNvCxnSpPr>
              <a:stCxn id="134" idx="1"/>
            </p:cNvCxnSpPr>
            <p:nvPr/>
          </p:nvCxnSpPr>
          <p:spPr>
            <a:xfrm flipH="1" flipV="1">
              <a:off x="1219201" y="3124201"/>
              <a:ext cx="4054522" cy="222221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H="1" flipV="1">
              <a:off x="3657600" y="3030537"/>
              <a:ext cx="1905000" cy="20234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4" idx="0"/>
            </p:cNvCxnSpPr>
            <p:nvPr/>
          </p:nvCxnSpPr>
          <p:spPr>
            <a:xfrm flipV="1">
              <a:off x="6751662" y="3810001"/>
              <a:ext cx="563538" cy="124402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51038" y="2052637"/>
            <a:ext cx="3870329" cy="4652963"/>
            <a:chOff x="1229" y="1200"/>
            <a:chExt cx="2438" cy="2931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2484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088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1692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296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2484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2088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1692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1296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2484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2088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1692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1296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2484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088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1692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296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2484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2088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692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1296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2484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2088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1692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296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2484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2088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692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1296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 </a:t>
              </a:r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1296" y="1536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296" y="191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1296" y="225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>
              <a:off x="1296" y="263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1296" y="3007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>
              <a:off x="1296" y="338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1296" y="375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>
              <a:off x="1296" y="4131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9" name="Line 41"/>
            <p:cNvSpPr>
              <a:spLocks noChangeShapeType="1"/>
            </p:cNvSpPr>
            <p:nvPr/>
          </p:nvSpPr>
          <p:spPr bwMode="auto">
            <a:xfrm>
              <a:off x="1296" y="1536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0" name="Line 42"/>
            <p:cNvSpPr>
              <a:spLocks noChangeShapeType="1"/>
            </p:cNvSpPr>
            <p:nvPr/>
          </p:nvSpPr>
          <p:spPr bwMode="auto">
            <a:xfrm>
              <a:off x="1692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>
              <a:off x="2088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>
              <a:off x="2484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>
              <a:off x="2880" y="1536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1229" y="1200"/>
              <a:ext cx="24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Input matrix (Shingles x Documents) </a:t>
              </a:r>
            </a:p>
          </p:txBody>
        </p:sp>
      </p:grpSp>
      <p:sp>
        <p:nvSpPr>
          <p:cNvPr id="124" name="Text Box 4"/>
          <p:cNvSpPr txBox="1">
            <a:spLocks noChangeArrowheads="1"/>
          </p:cNvSpPr>
          <p:nvPr/>
        </p:nvSpPr>
        <p:spPr bwMode="auto">
          <a:xfrm>
            <a:off x="274079" y="2057400"/>
            <a:ext cx="1617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Permutation </a:t>
            </a:r>
            <a:r>
              <a:rPr lang="en-US" b="1" dirty="0">
                <a:solidFill>
                  <a:srgbClr val="008000"/>
                </a:solidFill>
                <a:sym typeface="Symbol"/>
              </a:rPr>
              <a:t>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1149" y="0"/>
            <a:ext cx="301285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Another (equivalent) way is to </a:t>
            </a:r>
            <a:b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store row indexes:</a:t>
            </a:r>
          </a:p>
          <a:p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98592"/>
              </p:ext>
            </p:extLst>
          </p:nvPr>
        </p:nvGraphicFramePr>
        <p:xfrm>
          <a:off x="7671069" y="287886"/>
          <a:ext cx="1508080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>
                    <a:solidFill>
                      <a:srgbClr val="68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0" marR="0" marT="0" marB="0" anchor="ctr">
                    <a:solidFill>
                      <a:srgbClr val="68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>
                    <a:solidFill>
                      <a:srgbClr val="68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0" marR="0" marT="0" marB="0" anchor="ctr">
                    <a:solidFill>
                      <a:srgbClr val="68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Min-Hash Property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93480" cy="54102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Choose a random permutation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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u="sng" dirty="0"/>
              <a:t>Claim:</a:t>
            </a:r>
            <a:r>
              <a:rPr lang="en-US" b="1" dirty="0">
                <a:solidFill>
                  <a:srgbClr val="D60093"/>
                </a:solidFill>
              </a:rPr>
              <a:t> </a:t>
            </a:r>
            <a:r>
              <a:rPr lang="en-US" b="1" dirty="0" err="1">
                <a:solidFill>
                  <a:srgbClr val="D60093"/>
                </a:solidFill>
              </a:rPr>
              <a:t>Pr</a:t>
            </a:r>
            <a:r>
              <a:rPr lang="en-US" b="1" dirty="0">
                <a:solidFill>
                  <a:srgbClr val="D60093"/>
                </a:solidFill>
              </a:rPr>
              <a:t>[</a:t>
            </a:r>
            <a:r>
              <a:rPr lang="en-US" b="1" i="1" dirty="0">
                <a:solidFill>
                  <a:srgbClr val="D60093"/>
                </a:solidFill>
              </a:rPr>
              <a:t>h</a:t>
            </a:r>
            <a:r>
              <a:rPr lang="en-US" b="1" baseline="-25000" dirty="0">
                <a:solidFill>
                  <a:srgbClr val="D60093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D60093"/>
                </a:solidFill>
              </a:rPr>
              <a:t>(C</a:t>
            </a:r>
            <a:r>
              <a:rPr lang="en-US" b="1" baseline="-25000" dirty="0">
                <a:solidFill>
                  <a:srgbClr val="D60093"/>
                </a:solidFill>
              </a:rPr>
              <a:t>1</a:t>
            </a:r>
            <a:r>
              <a:rPr lang="en-US" b="1" dirty="0">
                <a:solidFill>
                  <a:srgbClr val="D60093"/>
                </a:solidFill>
              </a:rPr>
              <a:t>) = </a:t>
            </a:r>
            <a:r>
              <a:rPr lang="en-US" b="1" i="1" dirty="0">
                <a:solidFill>
                  <a:srgbClr val="D60093"/>
                </a:solidFill>
              </a:rPr>
              <a:t>h</a:t>
            </a:r>
            <a:r>
              <a:rPr lang="en-US" b="1" baseline="-25000" dirty="0">
                <a:solidFill>
                  <a:srgbClr val="D60093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D60093"/>
                </a:solidFill>
              </a:rPr>
              <a:t>(C</a:t>
            </a:r>
            <a:r>
              <a:rPr lang="en-US" b="1" baseline="-25000" dirty="0">
                <a:solidFill>
                  <a:srgbClr val="D60093"/>
                </a:solidFill>
              </a:rPr>
              <a:t>2</a:t>
            </a:r>
            <a:r>
              <a:rPr lang="en-US" b="1" dirty="0">
                <a:solidFill>
                  <a:srgbClr val="D60093"/>
                </a:solidFill>
              </a:rPr>
              <a:t>)] = </a:t>
            </a:r>
            <a:r>
              <a:rPr lang="en-US" b="1" i="1" dirty="0" err="1">
                <a:solidFill>
                  <a:srgbClr val="D60093"/>
                </a:solidFill>
              </a:rPr>
              <a:t>sim</a:t>
            </a:r>
            <a:r>
              <a:rPr lang="en-US" b="1" dirty="0">
                <a:solidFill>
                  <a:srgbClr val="D60093"/>
                </a:solidFill>
              </a:rPr>
              <a:t>(C</a:t>
            </a:r>
            <a:r>
              <a:rPr lang="en-US" b="1" baseline="-25000" dirty="0">
                <a:solidFill>
                  <a:srgbClr val="D60093"/>
                </a:solidFill>
              </a:rPr>
              <a:t>1</a:t>
            </a:r>
            <a:r>
              <a:rPr lang="en-US" b="1" dirty="0">
                <a:solidFill>
                  <a:srgbClr val="D60093"/>
                </a:solidFill>
              </a:rPr>
              <a:t>, C</a:t>
            </a:r>
            <a:r>
              <a:rPr lang="en-US" b="1" baseline="-25000" dirty="0">
                <a:solidFill>
                  <a:srgbClr val="D60093"/>
                </a:solidFill>
              </a:rPr>
              <a:t>2</a:t>
            </a:r>
            <a:r>
              <a:rPr lang="en-US" b="1" dirty="0">
                <a:solidFill>
                  <a:srgbClr val="D60093"/>
                </a:solidFill>
              </a:rPr>
              <a:t>) </a:t>
            </a:r>
          </a:p>
          <a:p>
            <a:r>
              <a:rPr lang="en-US" b="1" dirty="0">
                <a:solidFill>
                  <a:srgbClr val="008000"/>
                </a:solidFill>
              </a:rPr>
              <a:t>Why?</a:t>
            </a:r>
          </a:p>
          <a:p>
            <a:pPr lvl="1"/>
            <a:r>
              <a:rPr lang="en-US" dirty="0"/>
              <a:t>Let </a:t>
            </a:r>
            <a:r>
              <a:rPr lang="en-US" b="1" dirty="0"/>
              <a:t>X</a:t>
            </a:r>
            <a:r>
              <a:rPr lang="en-US" dirty="0"/>
              <a:t> be a doc (set of shingles), </a:t>
            </a:r>
            <a:r>
              <a:rPr lang="en-US" b="1" i="1" dirty="0">
                <a:sym typeface="Symbol"/>
              </a:rPr>
              <a:t>y </a:t>
            </a:r>
            <a:r>
              <a:rPr lang="en-US" b="1" i="1" dirty="0"/>
              <a:t>X</a:t>
            </a:r>
            <a:r>
              <a:rPr lang="en-US" dirty="0">
                <a:sym typeface="Symbol"/>
              </a:rPr>
              <a:t> is a shingle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Then:</a:t>
            </a:r>
            <a:r>
              <a:rPr lang="en-US" dirty="0"/>
              <a:t> </a:t>
            </a:r>
            <a:r>
              <a:rPr lang="en-US" b="1" dirty="0"/>
              <a:t>Pr[</a:t>
            </a:r>
            <a:r>
              <a:rPr lang="en-US" b="1" dirty="0">
                <a:sym typeface="Symbol"/>
              </a:rPr>
              <a:t>(y) = min((X))] = 1/|X|</a:t>
            </a:r>
          </a:p>
          <a:p>
            <a:pPr lvl="2"/>
            <a:r>
              <a:rPr lang="en-US" dirty="0">
                <a:sym typeface="Symbol"/>
              </a:rPr>
              <a:t>It is equally likely that any </a:t>
            </a:r>
            <a:r>
              <a:rPr lang="en-US" b="1" i="1" dirty="0">
                <a:sym typeface="Symbol"/>
              </a:rPr>
              <a:t>y </a:t>
            </a:r>
            <a:r>
              <a:rPr lang="en-US" b="1" i="1" dirty="0"/>
              <a:t>X</a:t>
            </a:r>
            <a:r>
              <a:rPr lang="en-US" dirty="0">
                <a:sym typeface="Symbol"/>
              </a:rPr>
              <a:t> is mapped to the </a:t>
            </a:r>
            <a:r>
              <a:rPr lang="en-US" b="1" i="1" dirty="0">
                <a:sym typeface="Symbol"/>
              </a:rPr>
              <a:t>min</a:t>
            </a:r>
            <a:r>
              <a:rPr lang="en-US" dirty="0">
                <a:sym typeface="Symbol"/>
              </a:rPr>
              <a:t> element</a:t>
            </a:r>
          </a:p>
          <a:p>
            <a:pPr lvl="1"/>
            <a:r>
              <a:rPr lang="en-US" dirty="0">
                <a:sym typeface="Symbol"/>
              </a:rPr>
              <a:t>Let </a:t>
            </a:r>
            <a:r>
              <a:rPr lang="en-US" b="1" i="1" dirty="0">
                <a:sym typeface="Symbol"/>
              </a:rPr>
              <a:t>y</a:t>
            </a:r>
            <a:r>
              <a:rPr lang="en-US" dirty="0">
                <a:sym typeface="Symbol"/>
              </a:rPr>
              <a:t> be </a:t>
            </a:r>
            <a:r>
              <a:rPr lang="en-US" dirty="0" err="1">
                <a:sym typeface="Symbol"/>
              </a:rPr>
              <a:t>s.t.</a:t>
            </a:r>
            <a:r>
              <a:rPr lang="en-US" dirty="0">
                <a:sym typeface="Symbol"/>
              </a:rPr>
              <a:t> (y) = min((C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C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))</a:t>
            </a:r>
          </a:p>
          <a:p>
            <a:pPr lvl="1"/>
            <a:r>
              <a:rPr lang="en-US" b="1" dirty="0">
                <a:solidFill>
                  <a:srgbClr val="008000"/>
                </a:solidFill>
                <a:sym typeface="Symbol"/>
              </a:rPr>
              <a:t>Then either:</a:t>
            </a:r>
            <a:r>
              <a:rPr lang="en-US" dirty="0">
                <a:sym typeface="Symbol"/>
              </a:rPr>
              <a:t>	 (y) = min((C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))  if y  C</a:t>
            </a:r>
            <a:r>
              <a:rPr lang="en-US" baseline="-25000" dirty="0">
                <a:sym typeface="Symbol"/>
              </a:rPr>
              <a:t>1 </a:t>
            </a:r>
            <a:r>
              <a:rPr lang="en-US" dirty="0">
                <a:sym typeface="Symbol"/>
              </a:rPr>
              <a:t>, </a:t>
            </a:r>
            <a:r>
              <a:rPr lang="en-US" b="1" dirty="0">
                <a:sym typeface="Symbol"/>
              </a:rPr>
              <a:t>or</a:t>
            </a:r>
            <a:endParaRPr lang="en-US" b="1" baseline="-25000" dirty="0">
              <a:sym typeface="Symbol"/>
            </a:endParaRPr>
          </a:p>
          <a:p>
            <a:pPr lvl="1">
              <a:buNone/>
            </a:pPr>
            <a:r>
              <a:rPr lang="en-US" dirty="0">
                <a:sym typeface="Symbol"/>
              </a:rPr>
              <a:t>				 (y) = min((C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))  if y  C</a:t>
            </a:r>
            <a:r>
              <a:rPr lang="en-US" baseline="-25000" dirty="0">
                <a:sym typeface="Symbol"/>
              </a:rPr>
              <a:t>2</a:t>
            </a:r>
            <a:endParaRPr lang="en-US" baseline="-25000" dirty="0"/>
          </a:p>
          <a:p>
            <a:pPr lvl="1"/>
            <a:r>
              <a:rPr lang="en-US" dirty="0">
                <a:sym typeface="Symbol"/>
              </a:rPr>
              <a:t>So the prob. that </a:t>
            </a:r>
            <a:r>
              <a:rPr lang="en-US" b="1" dirty="0">
                <a:sym typeface="Symbol"/>
              </a:rPr>
              <a:t>both</a:t>
            </a:r>
            <a:r>
              <a:rPr lang="en-US" dirty="0">
                <a:sym typeface="Symbol"/>
              </a:rPr>
              <a:t> are true is the prob. </a:t>
            </a:r>
            <a:r>
              <a:rPr lang="en-US" b="1" i="1" dirty="0">
                <a:sym typeface="Symbol"/>
              </a:rPr>
              <a:t>y</a:t>
            </a:r>
            <a:r>
              <a:rPr lang="en-US" dirty="0">
                <a:sym typeface="Symbol"/>
              </a:rPr>
              <a:t>  C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 C</a:t>
            </a:r>
            <a:r>
              <a:rPr lang="en-US" baseline="-25000" dirty="0">
                <a:sym typeface="Symbol"/>
              </a:rPr>
              <a:t>2</a:t>
            </a:r>
          </a:p>
          <a:p>
            <a:pPr lvl="1"/>
            <a:r>
              <a:rPr lang="en-US" b="1" dirty="0">
                <a:sym typeface="Symbol"/>
              </a:rPr>
              <a:t>Pr[min((C</a:t>
            </a:r>
            <a:r>
              <a:rPr lang="en-US" b="1" baseline="-25000" dirty="0">
                <a:sym typeface="Symbol"/>
              </a:rPr>
              <a:t>1</a:t>
            </a:r>
            <a:r>
              <a:rPr lang="en-US" b="1" dirty="0">
                <a:sym typeface="Symbol"/>
              </a:rPr>
              <a:t>))=min((C</a:t>
            </a:r>
            <a:r>
              <a:rPr lang="en-US" b="1" baseline="-25000" dirty="0">
                <a:sym typeface="Symbol"/>
              </a:rPr>
              <a:t>2</a:t>
            </a:r>
            <a:r>
              <a:rPr lang="en-US" b="1" dirty="0">
                <a:sym typeface="Symbol"/>
              </a:rPr>
              <a:t>))]=|C</a:t>
            </a:r>
            <a:r>
              <a:rPr lang="en-US" b="1" baseline="-25000" dirty="0">
                <a:sym typeface="Symbol"/>
              </a:rPr>
              <a:t>1</a:t>
            </a:r>
            <a:r>
              <a:rPr lang="en-US" b="1" dirty="0">
                <a:sym typeface="Symbol"/>
              </a:rPr>
              <a:t>C</a:t>
            </a:r>
            <a:r>
              <a:rPr lang="en-US" b="1" baseline="-25000" dirty="0">
                <a:sym typeface="Symbol"/>
              </a:rPr>
              <a:t>2</a:t>
            </a:r>
            <a:r>
              <a:rPr lang="en-US" b="1" dirty="0">
                <a:sym typeface="Symbol"/>
              </a:rPr>
              <a:t>|/|C</a:t>
            </a:r>
            <a:r>
              <a:rPr lang="en-US" b="1" baseline="-25000" dirty="0">
                <a:sym typeface="Symbol"/>
              </a:rPr>
              <a:t>1</a:t>
            </a:r>
            <a:r>
              <a:rPr lang="en-US" b="1" dirty="0">
                <a:sym typeface="Symbol"/>
              </a:rPr>
              <a:t>C</a:t>
            </a:r>
            <a:r>
              <a:rPr lang="en-US" b="1" baseline="-25000" dirty="0">
                <a:sym typeface="Symbol"/>
              </a:rPr>
              <a:t>2</a:t>
            </a:r>
            <a:r>
              <a:rPr lang="en-US" b="1" dirty="0">
                <a:sym typeface="Symbol"/>
              </a:rPr>
              <a:t>|</a:t>
            </a:r>
            <a:r>
              <a:rPr lang="en-US" b="1" dirty="0">
                <a:solidFill>
                  <a:srgbClr val="D60093"/>
                </a:solidFill>
              </a:rPr>
              <a:t>= </a:t>
            </a:r>
            <a:r>
              <a:rPr lang="en-US" b="1" i="1" dirty="0" err="1">
                <a:solidFill>
                  <a:srgbClr val="D60093"/>
                </a:solidFill>
              </a:rPr>
              <a:t>sim</a:t>
            </a:r>
            <a:r>
              <a:rPr lang="en-US" b="1" dirty="0">
                <a:solidFill>
                  <a:srgbClr val="D60093"/>
                </a:solidFill>
              </a:rPr>
              <a:t>(C</a:t>
            </a:r>
            <a:r>
              <a:rPr lang="en-US" b="1" baseline="-25000" dirty="0">
                <a:solidFill>
                  <a:srgbClr val="D60093"/>
                </a:solidFill>
              </a:rPr>
              <a:t>1</a:t>
            </a:r>
            <a:r>
              <a:rPr lang="en-US" b="1" dirty="0">
                <a:solidFill>
                  <a:srgbClr val="D60093"/>
                </a:solidFill>
              </a:rPr>
              <a:t>, C</a:t>
            </a:r>
            <a:r>
              <a:rPr lang="en-US" b="1" baseline="-25000" dirty="0">
                <a:solidFill>
                  <a:srgbClr val="D60093"/>
                </a:solidFill>
              </a:rPr>
              <a:t>2</a:t>
            </a:r>
            <a:r>
              <a:rPr lang="en-US" b="1" dirty="0">
                <a:solidFill>
                  <a:srgbClr val="D60093"/>
                </a:solidFill>
              </a:rPr>
              <a:t>) </a:t>
            </a:r>
            <a:endParaRPr lang="en-US" b="1" dirty="0">
              <a:solidFill>
                <a:srgbClr val="D60093"/>
              </a:solidFill>
              <a:sym typeface="Symbo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25B-F91B-48E7-9780-4C8238461F4D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924799" y="57149"/>
            <a:ext cx="1257301" cy="3524251"/>
            <a:chOff x="2057401" y="2133600"/>
            <a:chExt cx="1257301" cy="3524251"/>
          </a:xfrm>
          <a:solidFill>
            <a:schemeClr val="bg1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86051" y="5064125"/>
              <a:ext cx="628651" cy="593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57401" y="5064125"/>
              <a:ext cx="628651" cy="593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86051" y="4468813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057401" y="4468813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86051" y="3871913"/>
              <a:ext cx="628651" cy="596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57401" y="3871913"/>
              <a:ext cx="628651" cy="596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686051" y="3276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b="1" dirty="0"/>
                <a:t>1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57401" y="3276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b="1" dirty="0"/>
                <a:t>1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686051" y="2728913"/>
              <a:ext cx="628651" cy="547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057401" y="2728913"/>
              <a:ext cx="628651" cy="547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86051" y="2133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057401" y="2133600"/>
              <a:ext cx="628651" cy="595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 </a:t>
              </a: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2057401" y="2133600"/>
              <a:ext cx="1097280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2057401" y="2728913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2057401" y="3276600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2057401" y="3871913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2057401" y="4468813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2057401" y="5064125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2057401" y="5657850"/>
              <a:ext cx="109728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057401" y="5638800"/>
              <a:ext cx="1097280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2057401" y="2133601"/>
              <a:ext cx="0" cy="352425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2581275" y="2133601"/>
              <a:ext cx="24766" cy="352425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3171825" y="2133601"/>
              <a:ext cx="0" cy="350520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65335" y="4724400"/>
            <a:ext cx="167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One of the two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cols had to have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 at position 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936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Types of Rows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Given cols C</a:t>
            </a:r>
            <a:r>
              <a:rPr lang="en-US" b="1" baseline="-25000" dirty="0">
                <a:solidFill>
                  <a:srgbClr val="D60093"/>
                </a:solidFill>
              </a:rPr>
              <a:t>1</a:t>
            </a:r>
            <a:r>
              <a:rPr lang="en-US" b="1" dirty="0">
                <a:solidFill>
                  <a:srgbClr val="D60093"/>
                </a:solidFill>
              </a:rPr>
              <a:t> and C</a:t>
            </a:r>
            <a:r>
              <a:rPr lang="en-US" b="1" baseline="-25000" dirty="0">
                <a:solidFill>
                  <a:srgbClr val="D60093"/>
                </a:solidFill>
              </a:rPr>
              <a:t>2</a:t>
            </a:r>
            <a:r>
              <a:rPr lang="en-US" b="1" dirty="0">
                <a:solidFill>
                  <a:srgbClr val="D60093"/>
                </a:solidFill>
              </a:rPr>
              <a:t>, rows may be classified as: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				</a:t>
            </a:r>
            <a:r>
              <a:rPr lang="en-US" u="sng" dirty="0"/>
              <a:t>C</a:t>
            </a:r>
            <a:r>
              <a:rPr lang="en-US" u="sng" baseline="-25000" dirty="0"/>
              <a:t>1</a:t>
            </a:r>
            <a:r>
              <a:rPr lang="en-US" u="sng" dirty="0"/>
              <a:t>	C</a:t>
            </a:r>
            <a:r>
              <a:rPr lang="en-US" u="sng" baseline="-25000" dirty="0"/>
              <a:t>2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			A	1	1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			B	1	0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			C	0	1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			D	0	0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dirty="0"/>
              <a:t> = # rows of type A, etc.</a:t>
            </a:r>
          </a:p>
          <a:p>
            <a:pPr>
              <a:lnSpc>
                <a:spcPct val="90000"/>
              </a:lnSpc>
            </a:pPr>
            <a:r>
              <a:rPr lang="en-US" b="1" dirty="0"/>
              <a:t>Note:</a:t>
            </a:r>
            <a:r>
              <a:rPr lang="en-US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sim</a:t>
            </a:r>
            <a:r>
              <a:rPr lang="en-US" b="1" dirty="0">
                <a:solidFill>
                  <a:srgbClr val="008000"/>
                </a:solidFill>
              </a:rPr>
              <a:t>(C</a:t>
            </a:r>
            <a:r>
              <a:rPr lang="en-US" b="1" baseline="-25000" dirty="0">
                <a:solidFill>
                  <a:srgbClr val="008000"/>
                </a:solidFill>
              </a:rPr>
              <a:t>1</a:t>
            </a:r>
            <a:r>
              <a:rPr lang="en-US" b="1" dirty="0">
                <a:solidFill>
                  <a:srgbClr val="008000"/>
                </a:solidFill>
              </a:rPr>
              <a:t>, C</a:t>
            </a:r>
            <a:r>
              <a:rPr lang="en-US" b="1" baseline="-25000" dirty="0">
                <a:solidFill>
                  <a:srgbClr val="008000"/>
                </a:solidFill>
              </a:rPr>
              <a:t>2</a:t>
            </a:r>
            <a:r>
              <a:rPr lang="en-US" b="1" dirty="0">
                <a:solidFill>
                  <a:srgbClr val="008000"/>
                </a:solidFill>
              </a:rPr>
              <a:t>) = a/(a +b +c)</a:t>
            </a:r>
          </a:p>
          <a:p>
            <a:pPr>
              <a:lnSpc>
                <a:spcPct val="90000"/>
              </a:lnSpc>
            </a:pPr>
            <a:r>
              <a:rPr lang="en-US" b="1" dirty="0"/>
              <a:t>Then: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Pr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(C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(C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)] = </a:t>
            </a:r>
            <a:r>
              <a:rPr lang="en-US" i="1" dirty="0" err="1">
                <a:solidFill>
                  <a:srgbClr val="0000FF"/>
                </a:solidFill>
              </a:rPr>
              <a:t>Sim</a:t>
            </a:r>
            <a:r>
              <a:rPr lang="en-US" dirty="0">
                <a:solidFill>
                  <a:srgbClr val="0000FF"/>
                </a:solidFill>
              </a:rPr>
              <a:t>(C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C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dirty="0"/>
              <a:t>Look down the cols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until we see a 1</a:t>
            </a:r>
          </a:p>
          <a:p>
            <a:pPr lvl="1"/>
            <a:r>
              <a:rPr lang="en-US" dirty="0"/>
              <a:t>If it’s a type-</a:t>
            </a:r>
            <a:r>
              <a:rPr lang="en-US" i="1" dirty="0"/>
              <a:t>A</a:t>
            </a:r>
            <a:r>
              <a:rPr lang="en-US" dirty="0"/>
              <a:t> row, then </a:t>
            </a:r>
            <a:r>
              <a:rPr lang="en-US" i="1" dirty="0"/>
              <a:t>h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) = </a:t>
            </a:r>
            <a:r>
              <a:rPr lang="en-US" i="1" dirty="0"/>
              <a:t>h</a:t>
            </a:r>
            <a:r>
              <a:rPr lang="en-US" dirty="0"/>
              <a:t>(C</a:t>
            </a:r>
            <a:r>
              <a:rPr lang="en-US" baseline="-25000" dirty="0"/>
              <a:t>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If a type-</a:t>
            </a:r>
            <a:r>
              <a:rPr lang="en-US" i="1" dirty="0"/>
              <a:t>B</a:t>
            </a:r>
            <a:r>
              <a:rPr lang="en-US" dirty="0"/>
              <a:t> or type-</a:t>
            </a:r>
            <a:r>
              <a:rPr lang="en-US" i="1" dirty="0"/>
              <a:t>C</a:t>
            </a:r>
            <a:r>
              <a:rPr lang="en-US" dirty="0"/>
              <a:t> row, then not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4DE1-A561-4FDE-8930-66E5D4C22F12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4224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teaser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263" y="2997200"/>
            <a:ext cx="1895475" cy="1422400"/>
          </a:xfrm>
          <a:prstGeom prst="rect">
            <a:avLst/>
          </a:prstGeom>
          <a:noFill/>
        </p:spPr>
      </p:pic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Scene Completion Problem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[Hays 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2007]</a:t>
            </a:r>
          </a:p>
        </p:txBody>
      </p:sp>
    </p:spTree>
    <p:extLst>
      <p:ext uri="{BB962C8B-B14F-4D97-AF65-F5344CB8AC3E}">
        <p14:creationId xmlns:p14="http://schemas.microsoft.com/office/powerpoint/2010/main" val="35894861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E722-793F-44DF-9573-85385B3A33C1}" type="slidenum">
              <a:rPr lang="en-US"/>
              <a:pPr/>
              <a:t>30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for Signatures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know: </a:t>
            </a:r>
            <a:r>
              <a:rPr lang="en-US" b="1" dirty="0" err="1">
                <a:solidFill>
                  <a:srgbClr val="0000FF"/>
                </a:solidFill>
              </a:rPr>
              <a:t>Pr</a:t>
            </a:r>
            <a:r>
              <a:rPr lang="en-US" b="1" dirty="0">
                <a:solidFill>
                  <a:srgbClr val="0000FF"/>
                </a:solidFill>
              </a:rPr>
              <a:t>[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) = 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)] = </a:t>
            </a:r>
            <a:r>
              <a:rPr lang="en-US" b="1" i="1" dirty="0" err="1">
                <a:solidFill>
                  <a:srgbClr val="0000FF"/>
                </a:solidFill>
              </a:rPr>
              <a:t>sim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/>
              <a:t>Now generalize to multiple hash functions</a:t>
            </a:r>
          </a:p>
          <a:p>
            <a:pPr lvl="8"/>
            <a:endParaRPr lang="en-US" dirty="0"/>
          </a:p>
          <a:p>
            <a:r>
              <a:rPr lang="en-US" b="1" dirty="0"/>
              <a:t>The </a:t>
            </a:r>
            <a:r>
              <a:rPr lang="en-US" b="1" i="1" dirty="0">
                <a:solidFill>
                  <a:srgbClr val="FF0066"/>
                </a:solidFill>
              </a:rPr>
              <a:t>similarity of two signatures </a:t>
            </a:r>
            <a:r>
              <a:rPr lang="en-US" b="1" dirty="0"/>
              <a:t>is the fraction of the hash functions in which they agree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Note: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Because of the Min-Hash property, the similarity of columns is the same as the expected similarity of their signatures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186420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76BF-E99C-4B98-B084-9376D208FB1D}" type="slidenum">
              <a:rPr lang="en-US"/>
              <a:pPr/>
              <a:t>31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Min-Hashing Example</a:t>
            </a:r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27" name="Text Box 142"/>
          <p:cNvSpPr txBox="1">
            <a:spLocks noChangeArrowheads="1"/>
          </p:cNvSpPr>
          <p:nvPr/>
        </p:nvSpPr>
        <p:spPr bwMode="auto">
          <a:xfrm>
            <a:off x="4800600" y="4487863"/>
            <a:ext cx="37305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Similarities:</a:t>
            </a:r>
          </a:p>
          <a:p>
            <a:r>
              <a:rPr lang="en-US" sz="2400" dirty="0"/>
              <a:t>                   1-3      2-4    1-2   3-4</a:t>
            </a:r>
          </a:p>
          <a:p>
            <a:r>
              <a:rPr lang="en-US" sz="2400" b="1" dirty="0"/>
              <a:t>Col/Col </a:t>
            </a:r>
            <a:r>
              <a:rPr lang="en-US" sz="2400" dirty="0"/>
              <a:t>  0.75    0.75    0       0</a:t>
            </a:r>
          </a:p>
          <a:p>
            <a:r>
              <a:rPr lang="en-US" sz="2400" b="1" dirty="0"/>
              <a:t>Sig/Sig </a:t>
            </a:r>
            <a:r>
              <a:rPr lang="en-US" sz="2400" dirty="0"/>
              <a:t>  0.67    1.00    0       0</a:t>
            </a:r>
          </a:p>
        </p:txBody>
      </p:sp>
      <p:sp>
        <p:nvSpPr>
          <p:cNvPr id="128" name="Rectangle 143"/>
          <p:cNvSpPr>
            <a:spLocks noChangeArrowheads="1"/>
          </p:cNvSpPr>
          <p:nvPr/>
        </p:nvSpPr>
        <p:spPr bwMode="auto">
          <a:xfrm>
            <a:off x="5875867" y="4934431"/>
            <a:ext cx="265853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144"/>
          <p:cNvSpPr>
            <a:spLocks noChangeShapeType="1"/>
          </p:cNvSpPr>
          <p:nvPr/>
        </p:nvSpPr>
        <p:spPr bwMode="auto">
          <a:xfrm>
            <a:off x="5875867" y="5298497"/>
            <a:ext cx="26585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7" name="Group 246"/>
          <p:cNvGrpSpPr/>
          <p:nvPr/>
        </p:nvGrpSpPr>
        <p:grpSpPr>
          <a:xfrm>
            <a:off x="381000" y="1595437"/>
            <a:ext cx="7924800" cy="4652963"/>
            <a:chOff x="381000" y="2052637"/>
            <a:chExt cx="7924800" cy="4652963"/>
          </a:xfrm>
        </p:grpSpPr>
        <p:sp>
          <p:nvSpPr>
            <p:cNvPr id="248" name="Text Box 67"/>
            <p:cNvSpPr txBox="1">
              <a:spLocks noChangeArrowheads="1"/>
            </p:cNvSpPr>
            <p:nvPr/>
          </p:nvSpPr>
          <p:spPr bwMode="auto">
            <a:xfrm>
              <a:off x="6026150" y="2205037"/>
              <a:ext cx="21034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Signature matrix </a:t>
              </a:r>
              <a:r>
                <a:rPr lang="en-US" b="1" i="1" dirty="0">
                  <a:solidFill>
                    <a:srgbClr val="008000"/>
                  </a:solidFill>
                </a:rPr>
                <a:t>M</a:t>
              </a:r>
            </a:p>
          </p:txBody>
        </p:sp>
        <p:sp>
          <p:nvSpPr>
            <p:cNvPr id="249" name="AutoShape 68"/>
            <p:cNvSpPr>
              <a:spLocks noChangeArrowheads="1"/>
            </p:cNvSpPr>
            <p:nvPr/>
          </p:nvSpPr>
          <p:spPr bwMode="auto">
            <a:xfrm>
              <a:off x="4800600" y="4338637"/>
              <a:ext cx="762000" cy="533400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69"/>
            <p:cNvSpPr>
              <a:spLocks noChangeArrowheads="1"/>
            </p:cNvSpPr>
            <p:nvPr/>
          </p:nvSpPr>
          <p:spPr bwMode="auto">
            <a:xfrm>
              <a:off x="77343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51" name="Rectangle 70"/>
            <p:cNvSpPr>
              <a:spLocks noChangeArrowheads="1"/>
            </p:cNvSpPr>
            <p:nvPr/>
          </p:nvSpPr>
          <p:spPr bwMode="auto">
            <a:xfrm>
              <a:off x="71628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65913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60198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254" name="Line 73"/>
            <p:cNvSpPr>
              <a:spLocks noChangeShapeType="1"/>
            </p:cNvSpPr>
            <p:nvPr/>
          </p:nvSpPr>
          <p:spPr bwMode="auto">
            <a:xfrm>
              <a:off x="6019800" y="27384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" name="Line 74"/>
            <p:cNvSpPr>
              <a:spLocks noChangeShapeType="1"/>
            </p:cNvSpPr>
            <p:nvPr/>
          </p:nvSpPr>
          <p:spPr bwMode="auto">
            <a:xfrm>
              <a:off x="6019800" y="3322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" name="Line 75"/>
            <p:cNvSpPr>
              <a:spLocks noChangeShapeType="1"/>
            </p:cNvSpPr>
            <p:nvPr/>
          </p:nvSpPr>
          <p:spPr bwMode="auto">
            <a:xfrm>
              <a:off x="6019800" y="27384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" name="Line 76"/>
            <p:cNvSpPr>
              <a:spLocks noChangeShapeType="1"/>
            </p:cNvSpPr>
            <p:nvPr/>
          </p:nvSpPr>
          <p:spPr bwMode="auto">
            <a:xfrm>
              <a:off x="65913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" name="Line 77"/>
            <p:cNvSpPr>
              <a:spLocks noChangeShapeType="1"/>
            </p:cNvSpPr>
            <p:nvPr/>
          </p:nvSpPr>
          <p:spPr bwMode="auto">
            <a:xfrm>
              <a:off x="71628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" name="Line 78"/>
            <p:cNvSpPr>
              <a:spLocks noChangeShapeType="1"/>
            </p:cNvSpPr>
            <p:nvPr/>
          </p:nvSpPr>
          <p:spPr bwMode="auto">
            <a:xfrm>
              <a:off x="77343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" name="Line 79"/>
            <p:cNvSpPr>
              <a:spLocks noChangeShapeType="1"/>
            </p:cNvSpPr>
            <p:nvPr/>
          </p:nvSpPr>
          <p:spPr bwMode="auto">
            <a:xfrm>
              <a:off x="8305800" y="27384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" name="Rectangle 81"/>
            <p:cNvSpPr>
              <a:spLocks noChangeArrowheads="1"/>
            </p:cNvSpPr>
            <p:nvPr/>
          </p:nvSpPr>
          <p:spPr bwMode="auto">
            <a:xfrm>
              <a:off x="914400" y="6094412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5</a:t>
              </a:r>
            </a:p>
          </p:txBody>
        </p:sp>
        <p:sp>
          <p:nvSpPr>
            <p:cNvPr id="262" name="Rectangle 82"/>
            <p:cNvSpPr>
              <a:spLocks noChangeArrowheads="1"/>
            </p:cNvSpPr>
            <p:nvPr/>
          </p:nvSpPr>
          <p:spPr bwMode="auto">
            <a:xfrm>
              <a:off x="914400" y="5514975"/>
              <a:ext cx="381000" cy="5794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7</a:t>
              </a:r>
            </a:p>
          </p:txBody>
        </p:sp>
        <p:sp>
          <p:nvSpPr>
            <p:cNvPr id="263" name="Rectangle 83"/>
            <p:cNvSpPr>
              <a:spLocks noChangeArrowheads="1"/>
            </p:cNvSpPr>
            <p:nvPr/>
          </p:nvSpPr>
          <p:spPr bwMode="auto">
            <a:xfrm>
              <a:off x="914400" y="4933950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6</a:t>
              </a:r>
            </a:p>
          </p:txBody>
        </p:sp>
        <p:sp>
          <p:nvSpPr>
            <p:cNvPr id="264" name="Rectangle 84"/>
            <p:cNvSpPr>
              <a:spLocks noChangeArrowheads="1"/>
            </p:cNvSpPr>
            <p:nvPr/>
          </p:nvSpPr>
          <p:spPr bwMode="auto">
            <a:xfrm>
              <a:off x="914400" y="4352925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3</a:t>
              </a:r>
            </a:p>
          </p:txBody>
        </p:sp>
        <p:sp>
          <p:nvSpPr>
            <p:cNvPr id="265" name="Rectangle 85"/>
            <p:cNvSpPr>
              <a:spLocks noChangeArrowheads="1"/>
            </p:cNvSpPr>
            <p:nvPr/>
          </p:nvSpPr>
          <p:spPr bwMode="auto">
            <a:xfrm>
              <a:off x="914400" y="3771900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266" name="Rectangle 86"/>
            <p:cNvSpPr>
              <a:spLocks noChangeArrowheads="1"/>
            </p:cNvSpPr>
            <p:nvPr/>
          </p:nvSpPr>
          <p:spPr bwMode="auto">
            <a:xfrm>
              <a:off x="914400" y="3192462"/>
              <a:ext cx="381000" cy="5794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67" name="Rectangle 87"/>
            <p:cNvSpPr>
              <a:spLocks noChangeArrowheads="1"/>
            </p:cNvSpPr>
            <p:nvPr/>
          </p:nvSpPr>
          <p:spPr bwMode="auto">
            <a:xfrm>
              <a:off x="914400" y="2586037"/>
              <a:ext cx="381000" cy="6064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268" name="Line 88"/>
            <p:cNvSpPr>
              <a:spLocks noChangeShapeType="1"/>
            </p:cNvSpPr>
            <p:nvPr/>
          </p:nvSpPr>
          <p:spPr bwMode="auto">
            <a:xfrm>
              <a:off x="9144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9" name="Line 89"/>
            <p:cNvSpPr>
              <a:spLocks noChangeShapeType="1"/>
            </p:cNvSpPr>
            <p:nvPr/>
          </p:nvSpPr>
          <p:spPr bwMode="auto">
            <a:xfrm>
              <a:off x="9144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0" name="Line 90"/>
            <p:cNvSpPr>
              <a:spLocks noChangeShapeType="1"/>
            </p:cNvSpPr>
            <p:nvPr/>
          </p:nvSpPr>
          <p:spPr bwMode="auto">
            <a:xfrm>
              <a:off x="9144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1" name="Line 91"/>
            <p:cNvSpPr>
              <a:spLocks noChangeShapeType="1"/>
            </p:cNvSpPr>
            <p:nvPr/>
          </p:nvSpPr>
          <p:spPr bwMode="auto">
            <a:xfrm>
              <a:off x="9144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2" name="Line 92"/>
            <p:cNvSpPr>
              <a:spLocks noChangeShapeType="1"/>
            </p:cNvSpPr>
            <p:nvPr/>
          </p:nvSpPr>
          <p:spPr bwMode="auto">
            <a:xfrm>
              <a:off x="9144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3" name="Line 93"/>
            <p:cNvSpPr>
              <a:spLocks noChangeShapeType="1"/>
            </p:cNvSpPr>
            <p:nvPr/>
          </p:nvSpPr>
          <p:spPr bwMode="auto">
            <a:xfrm>
              <a:off x="9144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4" name="Line 94"/>
            <p:cNvSpPr>
              <a:spLocks noChangeShapeType="1"/>
            </p:cNvSpPr>
            <p:nvPr/>
          </p:nvSpPr>
          <p:spPr bwMode="auto">
            <a:xfrm>
              <a:off x="9144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" name="Line 95"/>
            <p:cNvSpPr>
              <a:spLocks noChangeShapeType="1"/>
            </p:cNvSpPr>
            <p:nvPr/>
          </p:nvSpPr>
          <p:spPr bwMode="auto">
            <a:xfrm>
              <a:off x="9144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" name="Line 96"/>
            <p:cNvSpPr>
              <a:spLocks noChangeShapeType="1"/>
            </p:cNvSpPr>
            <p:nvPr/>
          </p:nvSpPr>
          <p:spPr bwMode="auto">
            <a:xfrm>
              <a:off x="9144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" name="Line 97"/>
            <p:cNvSpPr>
              <a:spLocks noChangeShapeType="1"/>
            </p:cNvSpPr>
            <p:nvPr/>
          </p:nvSpPr>
          <p:spPr bwMode="auto">
            <a:xfrm>
              <a:off x="12954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" name="Line 98"/>
            <p:cNvSpPr>
              <a:spLocks noChangeShapeType="1"/>
            </p:cNvSpPr>
            <p:nvPr/>
          </p:nvSpPr>
          <p:spPr bwMode="auto">
            <a:xfrm>
              <a:off x="12954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9" name="Line 99"/>
            <p:cNvSpPr>
              <a:spLocks noChangeShapeType="1"/>
            </p:cNvSpPr>
            <p:nvPr/>
          </p:nvSpPr>
          <p:spPr bwMode="auto">
            <a:xfrm>
              <a:off x="12954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0" name="Rectangle 100"/>
            <p:cNvSpPr>
              <a:spLocks noChangeArrowheads="1"/>
            </p:cNvSpPr>
            <p:nvPr/>
          </p:nvSpPr>
          <p:spPr bwMode="auto">
            <a:xfrm>
              <a:off x="77343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81" name="Rectangle 101"/>
            <p:cNvSpPr>
              <a:spLocks noChangeArrowheads="1"/>
            </p:cNvSpPr>
            <p:nvPr/>
          </p:nvSpPr>
          <p:spPr bwMode="auto">
            <a:xfrm>
              <a:off x="71628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282" name="Rectangle 102"/>
            <p:cNvSpPr>
              <a:spLocks noChangeArrowheads="1"/>
            </p:cNvSpPr>
            <p:nvPr/>
          </p:nvSpPr>
          <p:spPr bwMode="auto">
            <a:xfrm>
              <a:off x="65913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83" name="Rectangle 103"/>
            <p:cNvSpPr>
              <a:spLocks noChangeArrowheads="1"/>
            </p:cNvSpPr>
            <p:nvPr/>
          </p:nvSpPr>
          <p:spPr bwMode="auto">
            <a:xfrm>
              <a:off x="60198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84" name="Line 104"/>
            <p:cNvSpPr>
              <a:spLocks noChangeShapeType="1"/>
            </p:cNvSpPr>
            <p:nvPr/>
          </p:nvSpPr>
          <p:spPr bwMode="auto">
            <a:xfrm>
              <a:off x="6019800" y="33480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5" name="Line 105"/>
            <p:cNvSpPr>
              <a:spLocks noChangeShapeType="1"/>
            </p:cNvSpPr>
            <p:nvPr/>
          </p:nvSpPr>
          <p:spPr bwMode="auto">
            <a:xfrm>
              <a:off x="6019800" y="39322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" name="Line 106"/>
            <p:cNvSpPr>
              <a:spLocks noChangeShapeType="1"/>
            </p:cNvSpPr>
            <p:nvPr/>
          </p:nvSpPr>
          <p:spPr bwMode="auto">
            <a:xfrm>
              <a:off x="6019800" y="33480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" name="Line 107"/>
            <p:cNvSpPr>
              <a:spLocks noChangeShapeType="1"/>
            </p:cNvSpPr>
            <p:nvPr/>
          </p:nvSpPr>
          <p:spPr bwMode="auto">
            <a:xfrm>
              <a:off x="65913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" name="Line 108"/>
            <p:cNvSpPr>
              <a:spLocks noChangeShapeType="1"/>
            </p:cNvSpPr>
            <p:nvPr/>
          </p:nvSpPr>
          <p:spPr bwMode="auto">
            <a:xfrm>
              <a:off x="71628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9" name="Line 109"/>
            <p:cNvSpPr>
              <a:spLocks noChangeShapeType="1"/>
            </p:cNvSpPr>
            <p:nvPr/>
          </p:nvSpPr>
          <p:spPr bwMode="auto">
            <a:xfrm>
              <a:off x="77343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0" name="Line 110"/>
            <p:cNvSpPr>
              <a:spLocks noChangeShapeType="1"/>
            </p:cNvSpPr>
            <p:nvPr/>
          </p:nvSpPr>
          <p:spPr bwMode="auto">
            <a:xfrm>
              <a:off x="8305800" y="33480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1" name="Rectangle 112"/>
            <p:cNvSpPr>
              <a:spLocks noChangeArrowheads="1"/>
            </p:cNvSpPr>
            <p:nvPr/>
          </p:nvSpPr>
          <p:spPr bwMode="auto">
            <a:xfrm>
              <a:off x="381000" y="6094412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4</a:t>
              </a:r>
            </a:p>
          </p:txBody>
        </p:sp>
        <p:sp>
          <p:nvSpPr>
            <p:cNvPr id="292" name="Rectangle 113"/>
            <p:cNvSpPr>
              <a:spLocks noChangeArrowheads="1"/>
            </p:cNvSpPr>
            <p:nvPr/>
          </p:nvSpPr>
          <p:spPr bwMode="auto">
            <a:xfrm>
              <a:off x="381000" y="5514975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5</a:t>
              </a:r>
            </a:p>
          </p:txBody>
        </p:sp>
        <p:sp>
          <p:nvSpPr>
            <p:cNvPr id="293" name="Rectangle 114"/>
            <p:cNvSpPr>
              <a:spLocks noChangeArrowheads="1"/>
            </p:cNvSpPr>
            <p:nvPr/>
          </p:nvSpPr>
          <p:spPr bwMode="auto">
            <a:xfrm>
              <a:off x="381000" y="493395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1</a:t>
              </a:r>
            </a:p>
          </p:txBody>
        </p:sp>
        <p:sp>
          <p:nvSpPr>
            <p:cNvPr id="294" name="Rectangle 115"/>
            <p:cNvSpPr>
              <a:spLocks noChangeArrowheads="1"/>
            </p:cNvSpPr>
            <p:nvPr/>
          </p:nvSpPr>
          <p:spPr bwMode="auto">
            <a:xfrm>
              <a:off x="381000" y="4352925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6</a:t>
              </a:r>
            </a:p>
          </p:txBody>
        </p:sp>
        <p:sp>
          <p:nvSpPr>
            <p:cNvPr id="295" name="Rectangle 116"/>
            <p:cNvSpPr>
              <a:spLocks noChangeArrowheads="1"/>
            </p:cNvSpPr>
            <p:nvPr/>
          </p:nvSpPr>
          <p:spPr bwMode="auto">
            <a:xfrm>
              <a:off x="381000" y="377190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7</a:t>
              </a:r>
            </a:p>
          </p:txBody>
        </p:sp>
        <p:sp>
          <p:nvSpPr>
            <p:cNvPr id="296" name="Rectangle 117"/>
            <p:cNvSpPr>
              <a:spLocks noChangeArrowheads="1"/>
            </p:cNvSpPr>
            <p:nvPr/>
          </p:nvSpPr>
          <p:spPr bwMode="auto">
            <a:xfrm>
              <a:off x="381000" y="3192462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3</a:t>
              </a:r>
            </a:p>
          </p:txBody>
        </p:sp>
        <p:sp>
          <p:nvSpPr>
            <p:cNvPr id="297" name="Rectangle 118"/>
            <p:cNvSpPr>
              <a:spLocks noChangeArrowheads="1"/>
            </p:cNvSpPr>
            <p:nvPr/>
          </p:nvSpPr>
          <p:spPr bwMode="auto">
            <a:xfrm>
              <a:off x="381000" y="2586037"/>
              <a:ext cx="381000" cy="606425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2</a:t>
              </a:r>
            </a:p>
          </p:txBody>
        </p:sp>
        <p:sp>
          <p:nvSpPr>
            <p:cNvPr id="298" name="Line 119"/>
            <p:cNvSpPr>
              <a:spLocks noChangeShapeType="1"/>
            </p:cNvSpPr>
            <p:nvPr/>
          </p:nvSpPr>
          <p:spPr bwMode="auto">
            <a:xfrm>
              <a:off x="3810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9" name="Line 120"/>
            <p:cNvSpPr>
              <a:spLocks noChangeShapeType="1"/>
            </p:cNvSpPr>
            <p:nvPr/>
          </p:nvSpPr>
          <p:spPr bwMode="auto">
            <a:xfrm>
              <a:off x="3810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0" name="Line 121"/>
            <p:cNvSpPr>
              <a:spLocks noChangeShapeType="1"/>
            </p:cNvSpPr>
            <p:nvPr/>
          </p:nvSpPr>
          <p:spPr bwMode="auto">
            <a:xfrm>
              <a:off x="3810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1" name="Line 122"/>
            <p:cNvSpPr>
              <a:spLocks noChangeShapeType="1"/>
            </p:cNvSpPr>
            <p:nvPr/>
          </p:nvSpPr>
          <p:spPr bwMode="auto">
            <a:xfrm>
              <a:off x="3810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2" name="Line 123"/>
            <p:cNvSpPr>
              <a:spLocks noChangeShapeType="1"/>
            </p:cNvSpPr>
            <p:nvPr/>
          </p:nvSpPr>
          <p:spPr bwMode="auto">
            <a:xfrm>
              <a:off x="3810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3" name="Line 124"/>
            <p:cNvSpPr>
              <a:spLocks noChangeShapeType="1"/>
            </p:cNvSpPr>
            <p:nvPr/>
          </p:nvSpPr>
          <p:spPr bwMode="auto">
            <a:xfrm>
              <a:off x="3810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4" name="Line 125"/>
            <p:cNvSpPr>
              <a:spLocks noChangeShapeType="1"/>
            </p:cNvSpPr>
            <p:nvPr/>
          </p:nvSpPr>
          <p:spPr bwMode="auto">
            <a:xfrm>
              <a:off x="3810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5" name="Line 126"/>
            <p:cNvSpPr>
              <a:spLocks noChangeShapeType="1"/>
            </p:cNvSpPr>
            <p:nvPr/>
          </p:nvSpPr>
          <p:spPr bwMode="auto">
            <a:xfrm>
              <a:off x="3810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6" name="Line 127"/>
            <p:cNvSpPr>
              <a:spLocks noChangeShapeType="1"/>
            </p:cNvSpPr>
            <p:nvPr/>
          </p:nvSpPr>
          <p:spPr bwMode="auto">
            <a:xfrm>
              <a:off x="3810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7" name="Line 128"/>
            <p:cNvSpPr>
              <a:spLocks noChangeShapeType="1"/>
            </p:cNvSpPr>
            <p:nvPr/>
          </p:nvSpPr>
          <p:spPr bwMode="auto">
            <a:xfrm>
              <a:off x="7620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8" name="Line 129"/>
            <p:cNvSpPr>
              <a:spLocks noChangeShapeType="1"/>
            </p:cNvSpPr>
            <p:nvPr/>
          </p:nvSpPr>
          <p:spPr bwMode="auto">
            <a:xfrm>
              <a:off x="7620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9" name="Line 130"/>
            <p:cNvSpPr>
              <a:spLocks noChangeShapeType="1"/>
            </p:cNvSpPr>
            <p:nvPr/>
          </p:nvSpPr>
          <p:spPr bwMode="auto">
            <a:xfrm>
              <a:off x="7620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0" name="Rectangle 131"/>
            <p:cNvSpPr>
              <a:spLocks noChangeArrowheads="1"/>
            </p:cNvSpPr>
            <p:nvPr/>
          </p:nvSpPr>
          <p:spPr bwMode="auto">
            <a:xfrm>
              <a:off x="7734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11" name="Rectangle 132"/>
            <p:cNvSpPr>
              <a:spLocks noChangeArrowheads="1"/>
            </p:cNvSpPr>
            <p:nvPr/>
          </p:nvSpPr>
          <p:spPr bwMode="auto">
            <a:xfrm>
              <a:off x="7162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12" name="Rectangle 133"/>
            <p:cNvSpPr>
              <a:spLocks noChangeArrowheads="1"/>
            </p:cNvSpPr>
            <p:nvPr/>
          </p:nvSpPr>
          <p:spPr bwMode="auto">
            <a:xfrm>
              <a:off x="6591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313" name="Rectangle 134"/>
            <p:cNvSpPr>
              <a:spLocks noChangeArrowheads="1"/>
            </p:cNvSpPr>
            <p:nvPr/>
          </p:nvSpPr>
          <p:spPr bwMode="auto">
            <a:xfrm>
              <a:off x="6019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14" name="Line 135"/>
            <p:cNvSpPr>
              <a:spLocks noChangeShapeType="1"/>
            </p:cNvSpPr>
            <p:nvPr/>
          </p:nvSpPr>
          <p:spPr bwMode="auto">
            <a:xfrm>
              <a:off x="6019800" y="3957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5" name="Line 136"/>
            <p:cNvSpPr>
              <a:spLocks noChangeShapeType="1"/>
            </p:cNvSpPr>
            <p:nvPr/>
          </p:nvSpPr>
          <p:spPr bwMode="auto">
            <a:xfrm>
              <a:off x="6019800" y="45418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6" name="Line 137"/>
            <p:cNvSpPr>
              <a:spLocks noChangeShapeType="1"/>
            </p:cNvSpPr>
            <p:nvPr/>
          </p:nvSpPr>
          <p:spPr bwMode="auto">
            <a:xfrm>
              <a:off x="6019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" name="Line 138"/>
            <p:cNvSpPr>
              <a:spLocks noChangeShapeType="1"/>
            </p:cNvSpPr>
            <p:nvPr/>
          </p:nvSpPr>
          <p:spPr bwMode="auto">
            <a:xfrm>
              <a:off x="6591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" name="Line 139"/>
            <p:cNvSpPr>
              <a:spLocks noChangeShapeType="1"/>
            </p:cNvSpPr>
            <p:nvPr/>
          </p:nvSpPr>
          <p:spPr bwMode="auto">
            <a:xfrm>
              <a:off x="71628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" name="Line 140"/>
            <p:cNvSpPr>
              <a:spLocks noChangeShapeType="1"/>
            </p:cNvSpPr>
            <p:nvPr/>
          </p:nvSpPr>
          <p:spPr bwMode="auto">
            <a:xfrm>
              <a:off x="7734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0" name="Line 141"/>
            <p:cNvSpPr>
              <a:spLocks noChangeShapeType="1"/>
            </p:cNvSpPr>
            <p:nvPr/>
          </p:nvSpPr>
          <p:spPr bwMode="auto">
            <a:xfrm>
              <a:off x="8305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1" name="Rectangle 5"/>
            <p:cNvSpPr>
              <a:spLocks noChangeArrowheads="1"/>
            </p:cNvSpPr>
            <p:nvPr/>
          </p:nvSpPr>
          <p:spPr bwMode="auto">
            <a:xfrm>
              <a:off x="3943353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22" name="Rectangle 6"/>
            <p:cNvSpPr>
              <a:spLocks noChangeArrowheads="1"/>
            </p:cNvSpPr>
            <p:nvPr/>
          </p:nvSpPr>
          <p:spPr bwMode="auto">
            <a:xfrm>
              <a:off x="3314702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23" name="Rectangle 7"/>
            <p:cNvSpPr>
              <a:spLocks noChangeArrowheads="1"/>
            </p:cNvSpPr>
            <p:nvPr/>
          </p:nvSpPr>
          <p:spPr bwMode="auto">
            <a:xfrm>
              <a:off x="2686051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24" name="Rectangle 8"/>
            <p:cNvSpPr>
              <a:spLocks noChangeArrowheads="1"/>
            </p:cNvSpPr>
            <p:nvPr/>
          </p:nvSpPr>
          <p:spPr bwMode="auto">
            <a:xfrm>
              <a:off x="2057401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25" name="Rectangle 9"/>
            <p:cNvSpPr>
              <a:spLocks noChangeArrowheads="1"/>
            </p:cNvSpPr>
            <p:nvPr/>
          </p:nvSpPr>
          <p:spPr bwMode="auto">
            <a:xfrm>
              <a:off x="3943353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26" name="Rectangle 10"/>
            <p:cNvSpPr>
              <a:spLocks noChangeArrowheads="1"/>
            </p:cNvSpPr>
            <p:nvPr/>
          </p:nvSpPr>
          <p:spPr bwMode="auto">
            <a:xfrm>
              <a:off x="3314702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27" name="Rectangle 11"/>
            <p:cNvSpPr>
              <a:spLocks noChangeArrowheads="1"/>
            </p:cNvSpPr>
            <p:nvPr/>
          </p:nvSpPr>
          <p:spPr bwMode="auto">
            <a:xfrm>
              <a:off x="2686051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28" name="Rectangle 12"/>
            <p:cNvSpPr>
              <a:spLocks noChangeArrowheads="1"/>
            </p:cNvSpPr>
            <p:nvPr/>
          </p:nvSpPr>
          <p:spPr bwMode="auto">
            <a:xfrm>
              <a:off x="2057401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29" name="Rectangle 13"/>
            <p:cNvSpPr>
              <a:spLocks noChangeArrowheads="1"/>
            </p:cNvSpPr>
            <p:nvPr/>
          </p:nvSpPr>
          <p:spPr bwMode="auto">
            <a:xfrm>
              <a:off x="3943353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0" name="Rectangle 14"/>
            <p:cNvSpPr>
              <a:spLocks noChangeArrowheads="1"/>
            </p:cNvSpPr>
            <p:nvPr/>
          </p:nvSpPr>
          <p:spPr bwMode="auto">
            <a:xfrm>
              <a:off x="3314702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1" name="Rectangle 15"/>
            <p:cNvSpPr>
              <a:spLocks noChangeArrowheads="1"/>
            </p:cNvSpPr>
            <p:nvPr/>
          </p:nvSpPr>
          <p:spPr bwMode="auto">
            <a:xfrm>
              <a:off x="2686051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2" name="Rectangle 16"/>
            <p:cNvSpPr>
              <a:spLocks noChangeArrowheads="1"/>
            </p:cNvSpPr>
            <p:nvPr/>
          </p:nvSpPr>
          <p:spPr bwMode="auto">
            <a:xfrm>
              <a:off x="2057401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3" name="Rectangle 17"/>
            <p:cNvSpPr>
              <a:spLocks noChangeArrowheads="1"/>
            </p:cNvSpPr>
            <p:nvPr/>
          </p:nvSpPr>
          <p:spPr bwMode="auto">
            <a:xfrm>
              <a:off x="3943353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4" name="Rectangle 18"/>
            <p:cNvSpPr>
              <a:spLocks noChangeArrowheads="1"/>
            </p:cNvSpPr>
            <p:nvPr/>
          </p:nvSpPr>
          <p:spPr bwMode="auto">
            <a:xfrm>
              <a:off x="3314702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5" name="Rectangle 19"/>
            <p:cNvSpPr>
              <a:spLocks noChangeArrowheads="1"/>
            </p:cNvSpPr>
            <p:nvPr/>
          </p:nvSpPr>
          <p:spPr bwMode="auto">
            <a:xfrm>
              <a:off x="2686051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6" name="Rectangle 20"/>
            <p:cNvSpPr>
              <a:spLocks noChangeArrowheads="1"/>
            </p:cNvSpPr>
            <p:nvPr/>
          </p:nvSpPr>
          <p:spPr bwMode="auto">
            <a:xfrm>
              <a:off x="2057401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7" name="Rectangle 21"/>
            <p:cNvSpPr>
              <a:spLocks noChangeArrowheads="1"/>
            </p:cNvSpPr>
            <p:nvPr/>
          </p:nvSpPr>
          <p:spPr bwMode="auto">
            <a:xfrm>
              <a:off x="3943353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8" name="Rectangle 22"/>
            <p:cNvSpPr>
              <a:spLocks noChangeArrowheads="1"/>
            </p:cNvSpPr>
            <p:nvPr/>
          </p:nvSpPr>
          <p:spPr bwMode="auto">
            <a:xfrm>
              <a:off x="3314702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9" name="Rectangle 23"/>
            <p:cNvSpPr>
              <a:spLocks noChangeArrowheads="1"/>
            </p:cNvSpPr>
            <p:nvPr/>
          </p:nvSpPr>
          <p:spPr bwMode="auto">
            <a:xfrm>
              <a:off x="2686051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40" name="Rectangle 24"/>
            <p:cNvSpPr>
              <a:spLocks noChangeArrowheads="1"/>
            </p:cNvSpPr>
            <p:nvPr/>
          </p:nvSpPr>
          <p:spPr bwMode="auto">
            <a:xfrm>
              <a:off x="2057401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41" name="Rectangle 25"/>
            <p:cNvSpPr>
              <a:spLocks noChangeArrowheads="1"/>
            </p:cNvSpPr>
            <p:nvPr/>
          </p:nvSpPr>
          <p:spPr bwMode="auto">
            <a:xfrm>
              <a:off x="3943353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42" name="Rectangle 26"/>
            <p:cNvSpPr>
              <a:spLocks noChangeArrowheads="1"/>
            </p:cNvSpPr>
            <p:nvPr/>
          </p:nvSpPr>
          <p:spPr bwMode="auto">
            <a:xfrm>
              <a:off x="3314702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43" name="Rectangle 27"/>
            <p:cNvSpPr>
              <a:spLocks noChangeArrowheads="1"/>
            </p:cNvSpPr>
            <p:nvPr/>
          </p:nvSpPr>
          <p:spPr bwMode="auto">
            <a:xfrm>
              <a:off x="2686051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44" name="Rectangle 28"/>
            <p:cNvSpPr>
              <a:spLocks noChangeArrowheads="1"/>
            </p:cNvSpPr>
            <p:nvPr/>
          </p:nvSpPr>
          <p:spPr bwMode="auto">
            <a:xfrm>
              <a:off x="2057401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45" name="Rectangle 29"/>
            <p:cNvSpPr>
              <a:spLocks noChangeArrowheads="1"/>
            </p:cNvSpPr>
            <p:nvPr/>
          </p:nvSpPr>
          <p:spPr bwMode="auto">
            <a:xfrm>
              <a:off x="3943353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46" name="Rectangle 30"/>
            <p:cNvSpPr>
              <a:spLocks noChangeArrowheads="1"/>
            </p:cNvSpPr>
            <p:nvPr/>
          </p:nvSpPr>
          <p:spPr bwMode="auto">
            <a:xfrm>
              <a:off x="3314702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47" name="Rectangle 31"/>
            <p:cNvSpPr>
              <a:spLocks noChangeArrowheads="1"/>
            </p:cNvSpPr>
            <p:nvPr/>
          </p:nvSpPr>
          <p:spPr bwMode="auto">
            <a:xfrm>
              <a:off x="2686051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48" name="Rectangle 32"/>
            <p:cNvSpPr>
              <a:spLocks noChangeArrowheads="1"/>
            </p:cNvSpPr>
            <p:nvPr/>
          </p:nvSpPr>
          <p:spPr bwMode="auto">
            <a:xfrm>
              <a:off x="2057401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 </a:t>
              </a:r>
            </a:p>
          </p:txBody>
        </p:sp>
        <p:sp>
          <p:nvSpPr>
            <p:cNvPr id="349" name="Line 33"/>
            <p:cNvSpPr>
              <a:spLocks noChangeShapeType="1"/>
            </p:cNvSpPr>
            <p:nvPr/>
          </p:nvSpPr>
          <p:spPr bwMode="auto">
            <a:xfrm>
              <a:off x="2057401" y="2586037"/>
              <a:ext cx="251460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0" name="Line 34"/>
            <p:cNvSpPr>
              <a:spLocks noChangeShapeType="1"/>
            </p:cNvSpPr>
            <p:nvPr/>
          </p:nvSpPr>
          <p:spPr bwMode="auto">
            <a:xfrm>
              <a:off x="2057401" y="31813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" name="Line 35"/>
            <p:cNvSpPr>
              <a:spLocks noChangeShapeType="1"/>
            </p:cNvSpPr>
            <p:nvPr/>
          </p:nvSpPr>
          <p:spPr bwMode="auto">
            <a:xfrm>
              <a:off x="2057401" y="3729037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2" name="Line 36"/>
            <p:cNvSpPr>
              <a:spLocks noChangeShapeType="1"/>
            </p:cNvSpPr>
            <p:nvPr/>
          </p:nvSpPr>
          <p:spPr bwMode="auto">
            <a:xfrm>
              <a:off x="2057401" y="43243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" name="Line 37"/>
            <p:cNvSpPr>
              <a:spLocks noChangeShapeType="1"/>
            </p:cNvSpPr>
            <p:nvPr/>
          </p:nvSpPr>
          <p:spPr bwMode="auto">
            <a:xfrm>
              <a:off x="2057401" y="49212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" name="Line 38"/>
            <p:cNvSpPr>
              <a:spLocks noChangeShapeType="1"/>
            </p:cNvSpPr>
            <p:nvPr/>
          </p:nvSpPr>
          <p:spPr bwMode="auto">
            <a:xfrm>
              <a:off x="2057401" y="5516562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" name="Line 39"/>
            <p:cNvSpPr>
              <a:spLocks noChangeShapeType="1"/>
            </p:cNvSpPr>
            <p:nvPr/>
          </p:nvSpPr>
          <p:spPr bwMode="auto">
            <a:xfrm>
              <a:off x="2057401" y="6110287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" name="Line 40"/>
            <p:cNvSpPr>
              <a:spLocks noChangeShapeType="1"/>
            </p:cNvSpPr>
            <p:nvPr/>
          </p:nvSpPr>
          <p:spPr bwMode="auto">
            <a:xfrm>
              <a:off x="2057401" y="6705600"/>
              <a:ext cx="251460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7" name="Line 41"/>
            <p:cNvSpPr>
              <a:spLocks noChangeShapeType="1"/>
            </p:cNvSpPr>
            <p:nvPr/>
          </p:nvSpPr>
          <p:spPr bwMode="auto">
            <a:xfrm>
              <a:off x="2057401" y="2586037"/>
              <a:ext cx="0" cy="4119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" name="Line 42"/>
            <p:cNvSpPr>
              <a:spLocks noChangeShapeType="1"/>
            </p:cNvSpPr>
            <p:nvPr/>
          </p:nvSpPr>
          <p:spPr bwMode="auto">
            <a:xfrm>
              <a:off x="2686051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" name="Line 43"/>
            <p:cNvSpPr>
              <a:spLocks noChangeShapeType="1"/>
            </p:cNvSpPr>
            <p:nvPr/>
          </p:nvSpPr>
          <p:spPr bwMode="auto">
            <a:xfrm>
              <a:off x="3314702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0" name="Line 44"/>
            <p:cNvSpPr>
              <a:spLocks noChangeShapeType="1"/>
            </p:cNvSpPr>
            <p:nvPr/>
          </p:nvSpPr>
          <p:spPr bwMode="auto">
            <a:xfrm>
              <a:off x="3943353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1" name="Line 45"/>
            <p:cNvSpPr>
              <a:spLocks noChangeShapeType="1"/>
            </p:cNvSpPr>
            <p:nvPr/>
          </p:nvSpPr>
          <p:spPr bwMode="auto">
            <a:xfrm>
              <a:off x="4572003" y="2586037"/>
              <a:ext cx="0" cy="4119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2" name="Text Box 4"/>
            <p:cNvSpPr txBox="1">
              <a:spLocks noChangeArrowheads="1"/>
            </p:cNvSpPr>
            <p:nvPr/>
          </p:nvSpPr>
          <p:spPr bwMode="auto">
            <a:xfrm>
              <a:off x="1951038" y="2052637"/>
              <a:ext cx="3870329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Input matrix (Shingles x Documents) </a:t>
              </a:r>
            </a:p>
          </p:txBody>
        </p:sp>
      </p:grpSp>
      <p:graphicFrame>
        <p:nvGraphicFramePr>
          <p:cNvPr id="363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36982"/>
              </p:ext>
            </p:extLst>
          </p:nvPr>
        </p:nvGraphicFramePr>
        <p:xfrm>
          <a:off x="1371600" y="2133600"/>
          <a:ext cx="381000" cy="4089401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4" name="Text Box 4"/>
          <p:cNvSpPr txBox="1">
            <a:spLocks noChangeArrowheads="1"/>
          </p:cNvSpPr>
          <p:nvPr/>
        </p:nvSpPr>
        <p:spPr bwMode="auto">
          <a:xfrm>
            <a:off x="274079" y="1600200"/>
            <a:ext cx="1617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Permutation </a:t>
            </a:r>
            <a:r>
              <a:rPr lang="en-US" b="1" dirty="0">
                <a:solidFill>
                  <a:srgbClr val="008000"/>
                </a:solidFill>
                <a:sym typeface="Symbol"/>
              </a:rPr>
              <a:t>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Min-Hash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Pick K=100 random permutations of the rows</a:t>
                </a:r>
              </a:p>
              <a:p>
                <a:r>
                  <a:rPr lang="en-US" dirty="0"/>
                  <a:t>Think of </a:t>
                </a:r>
                <a:r>
                  <a:rPr lang="en-US" b="1" i="1" dirty="0"/>
                  <a:t>sig</a:t>
                </a:r>
                <a:r>
                  <a:rPr lang="en-US" b="1" dirty="0"/>
                  <a:t>(C)</a:t>
                </a:r>
                <a:r>
                  <a:rPr lang="en-US" dirty="0"/>
                  <a:t> as a column vector</a:t>
                </a:r>
              </a:p>
              <a:p>
                <a:r>
                  <a:rPr lang="en-US" b="1" dirty="0"/>
                  <a:t>s</a:t>
                </a:r>
                <a:r>
                  <a:rPr lang="en-US" b="1" i="1" dirty="0"/>
                  <a:t>ig</a:t>
                </a:r>
                <a:r>
                  <a:rPr lang="en-US" b="1" dirty="0"/>
                  <a:t>(C)[</a:t>
                </a:r>
                <a:r>
                  <a:rPr lang="en-US" b="1" dirty="0" err="1"/>
                  <a:t>i</a:t>
                </a:r>
                <a:r>
                  <a:rPr lang="en-US" b="1" dirty="0"/>
                  <a:t>] =</a:t>
                </a:r>
                <a:r>
                  <a:rPr lang="en-US" dirty="0"/>
                  <a:t> according to the </a:t>
                </a:r>
                <a:r>
                  <a:rPr lang="en-US" i="1" dirty="0" err="1"/>
                  <a:t>i-</a:t>
                </a:r>
                <a:r>
                  <a:rPr lang="en-US" dirty="0" err="1"/>
                  <a:t>th</a:t>
                </a:r>
                <a:r>
                  <a:rPr lang="en-US" dirty="0"/>
                  <a:t> permutation, the index of the first row that has a 1 in column </a:t>
                </a:r>
                <a:r>
                  <a:rPr lang="en-US" i="1" dirty="0"/>
                  <a:t>C</a:t>
                </a:r>
              </a:p>
              <a:p>
                <a:pPr lvl="1">
                  <a:buNone/>
                </a:pP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		sig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(C)[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] = min (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3200" b="1" baseline="-25000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(C))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Note:</a:t>
                </a:r>
                <a:r>
                  <a:rPr lang="en-US" dirty="0"/>
                  <a:t> The sketch (signature) of document </a:t>
                </a:r>
                <a:r>
                  <a:rPr lang="en-US" i="1" dirty="0"/>
                  <a:t>C</a:t>
                </a:r>
                <a:r>
                  <a:rPr lang="en-US" dirty="0"/>
                  <a:t> is small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~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𝟏𝟎𝟎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bytes!</a:t>
                </a:r>
              </a:p>
              <a:p>
                <a:pPr lvl="8"/>
                <a:endParaRPr lang="en-US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We achieved our goal!</a:t>
                </a:r>
                <a:r>
                  <a:rPr lang="en-US" b="1" dirty="0"/>
                  <a:t> We “compressed” </a:t>
                </a:r>
                <a:br>
                  <a:rPr lang="en-US" b="1" dirty="0"/>
                </a:br>
                <a:r>
                  <a:rPr lang="en-US" b="1" dirty="0"/>
                  <a:t>long bit vectors into short signatures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 rotWithShape="1">
                <a:blip r:embed="rId2"/>
                <a:stretch>
                  <a:fillRect t="-676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304B-AF2A-4425-83B2-D5FFE34E7216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0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Permuting rows even once is prohibitive</a:t>
            </a:r>
          </a:p>
          <a:p>
            <a:r>
              <a:rPr lang="en-US" b="1" dirty="0">
                <a:solidFill>
                  <a:srgbClr val="D60093"/>
                </a:solidFill>
              </a:rPr>
              <a:t>Row hashing!</a:t>
            </a:r>
          </a:p>
          <a:p>
            <a:pPr lvl="1"/>
            <a:r>
              <a:rPr lang="en-US" dirty="0"/>
              <a:t>Pick </a:t>
            </a:r>
            <a:r>
              <a:rPr lang="en-US" b="1" dirty="0"/>
              <a:t>K = 100</a:t>
            </a:r>
            <a:r>
              <a:rPr lang="en-US" dirty="0"/>
              <a:t> hash functions </a:t>
            </a:r>
            <a:r>
              <a:rPr lang="en-US" b="1" i="1" dirty="0" err="1"/>
              <a:t>k</a:t>
            </a:r>
            <a:r>
              <a:rPr lang="en-US" b="1" i="1" baseline="-25000" dirty="0" err="1"/>
              <a:t>i</a:t>
            </a:r>
            <a:endParaRPr lang="en-US" i="1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Ordering under </a:t>
            </a:r>
            <a:r>
              <a:rPr lang="en-US" b="1" i="1" dirty="0" err="1"/>
              <a:t>k</a:t>
            </a:r>
            <a:r>
              <a:rPr lang="en-US" b="1" i="1" baseline="-25000" dirty="0" err="1"/>
              <a:t>i</a:t>
            </a:r>
            <a:r>
              <a:rPr lang="en-US" dirty="0">
                <a:sym typeface="Symbol"/>
              </a:rPr>
              <a:t> gives a random row permutation!</a:t>
            </a:r>
          </a:p>
          <a:p>
            <a:r>
              <a:rPr lang="en-US" b="1" dirty="0">
                <a:solidFill>
                  <a:srgbClr val="0000FF"/>
                </a:solidFill>
                <a:sym typeface="Symbol"/>
              </a:rPr>
              <a:t>One-pass implementation</a:t>
            </a:r>
          </a:p>
          <a:p>
            <a:pPr lvl="1"/>
            <a:r>
              <a:rPr lang="en-US" dirty="0">
                <a:sym typeface="Symbol"/>
              </a:rPr>
              <a:t>For each column </a:t>
            </a:r>
            <a:r>
              <a:rPr lang="en-US" b="1" i="1" dirty="0">
                <a:sym typeface="Symbol"/>
              </a:rPr>
              <a:t>C</a:t>
            </a:r>
            <a:r>
              <a:rPr lang="en-US" dirty="0">
                <a:sym typeface="Symbol"/>
              </a:rPr>
              <a:t> and hash-</a:t>
            </a:r>
            <a:r>
              <a:rPr lang="en-US" dirty="0" err="1">
                <a:sym typeface="Symbol"/>
              </a:rPr>
              <a:t>func</a:t>
            </a:r>
            <a:r>
              <a:rPr lang="en-US" dirty="0">
                <a:sym typeface="Symbol"/>
              </a:rPr>
              <a:t>. </a:t>
            </a:r>
            <a:r>
              <a:rPr lang="en-US" b="1" i="1" dirty="0" err="1">
                <a:sym typeface="Symbol"/>
              </a:rPr>
              <a:t>k</a:t>
            </a:r>
            <a:r>
              <a:rPr lang="en-US" b="1" i="1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keep a “slot” for the min-hash value</a:t>
            </a:r>
          </a:p>
          <a:p>
            <a:pPr lvl="1"/>
            <a:r>
              <a:rPr lang="en-US" dirty="0">
                <a:sym typeface="Symbol"/>
              </a:rPr>
              <a:t>Initialize all </a:t>
            </a:r>
            <a:r>
              <a:rPr lang="en-US" b="1" i="1" dirty="0">
                <a:sym typeface="Symbol"/>
              </a:rPr>
              <a:t>sig(C)[</a:t>
            </a:r>
            <a:r>
              <a:rPr lang="en-US" b="1" i="1" dirty="0" err="1">
                <a:sym typeface="Symbol"/>
              </a:rPr>
              <a:t>i</a:t>
            </a:r>
            <a:r>
              <a:rPr lang="en-US" b="1" i="1" dirty="0">
                <a:sym typeface="Symbol"/>
              </a:rPr>
              <a:t>] = </a:t>
            </a:r>
            <a:r>
              <a:rPr lang="en-US" b="1" dirty="0">
                <a:sym typeface="Symbol"/>
              </a:rPr>
              <a:t></a:t>
            </a:r>
          </a:p>
          <a:p>
            <a:pPr lvl="1"/>
            <a:r>
              <a:rPr lang="en-US" b="1" dirty="0">
                <a:sym typeface="Symbol"/>
              </a:rPr>
              <a:t>Scan rows looking for 1s</a:t>
            </a:r>
          </a:p>
          <a:p>
            <a:pPr lvl="2"/>
            <a:r>
              <a:rPr lang="en-US" dirty="0">
                <a:sym typeface="Symbol"/>
              </a:rPr>
              <a:t>Suppose row </a:t>
            </a:r>
            <a:r>
              <a:rPr lang="en-US" b="1" i="1" dirty="0">
                <a:sym typeface="Symbol"/>
              </a:rPr>
              <a:t>j</a:t>
            </a:r>
            <a:r>
              <a:rPr lang="en-US" dirty="0">
                <a:sym typeface="Symbol"/>
              </a:rPr>
              <a:t> has 1 in column </a:t>
            </a:r>
            <a:r>
              <a:rPr lang="en-US" b="1" i="1" dirty="0">
                <a:sym typeface="Symbol"/>
              </a:rPr>
              <a:t>C</a:t>
            </a:r>
            <a:endParaRPr lang="en-US" b="1" i="1" baseline="-25000" dirty="0">
              <a:sym typeface="Symbol"/>
            </a:endParaRPr>
          </a:p>
          <a:p>
            <a:pPr lvl="2"/>
            <a:r>
              <a:rPr lang="en-US" dirty="0">
                <a:sym typeface="Symbol"/>
              </a:rPr>
              <a:t>Then for each </a:t>
            </a:r>
            <a:r>
              <a:rPr lang="en-US" b="1" i="1" dirty="0" err="1">
                <a:sym typeface="Symbol"/>
              </a:rPr>
              <a:t>k</a:t>
            </a:r>
            <a:r>
              <a:rPr lang="en-US" b="1" i="1" baseline="-25000" dirty="0" err="1">
                <a:sym typeface="Symbol"/>
              </a:rPr>
              <a:t>i</a:t>
            </a:r>
            <a:r>
              <a:rPr lang="en-US" b="1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:</a:t>
            </a:r>
          </a:p>
          <a:p>
            <a:pPr lvl="3"/>
            <a:r>
              <a:rPr lang="en-US" dirty="0">
                <a:sym typeface="Symbol"/>
              </a:rPr>
              <a:t>If </a:t>
            </a:r>
            <a:r>
              <a:rPr lang="en-US" b="1" i="1" dirty="0" err="1">
                <a:sym typeface="Symbol"/>
              </a:rPr>
              <a:t>k</a:t>
            </a:r>
            <a:r>
              <a:rPr lang="en-US" b="1" i="1" baseline="-25000" dirty="0" err="1">
                <a:sym typeface="Symbol"/>
              </a:rPr>
              <a:t>i</a:t>
            </a:r>
            <a:r>
              <a:rPr lang="en-US" b="1" i="1" dirty="0">
                <a:sym typeface="Symbol"/>
              </a:rPr>
              <a:t>(j) &lt; sig(C)[</a:t>
            </a:r>
            <a:r>
              <a:rPr lang="en-US" b="1" i="1" dirty="0" err="1">
                <a:sym typeface="Symbol"/>
              </a:rPr>
              <a:t>i</a:t>
            </a:r>
            <a:r>
              <a:rPr lang="en-US" b="1" i="1" dirty="0">
                <a:sym typeface="Symbol"/>
              </a:rPr>
              <a:t>]</a:t>
            </a:r>
            <a:r>
              <a:rPr lang="en-US" dirty="0">
                <a:sym typeface="Symbol"/>
              </a:rPr>
              <a:t>, then </a:t>
            </a:r>
            <a:r>
              <a:rPr lang="en-US" b="1" i="1" dirty="0">
                <a:sym typeface="Symbol"/>
              </a:rPr>
              <a:t>sig(C)[</a:t>
            </a:r>
            <a:r>
              <a:rPr lang="en-US" b="1" i="1" dirty="0" err="1">
                <a:sym typeface="Symbol"/>
              </a:rPr>
              <a:t>i</a:t>
            </a:r>
            <a:r>
              <a:rPr lang="en-US" b="1" i="1" dirty="0">
                <a:sym typeface="Symbol"/>
              </a:rPr>
              <a:t>]  </a:t>
            </a:r>
            <a:r>
              <a:rPr lang="en-US" b="1" i="1" dirty="0" err="1">
                <a:sym typeface="Symbol"/>
              </a:rPr>
              <a:t>k</a:t>
            </a:r>
            <a:r>
              <a:rPr lang="en-US" b="1" i="1" baseline="-25000" dirty="0" err="1">
                <a:sym typeface="Symbol"/>
              </a:rPr>
              <a:t>i</a:t>
            </a:r>
            <a:r>
              <a:rPr lang="en-US" b="1" i="1" dirty="0">
                <a:sym typeface="Symbol"/>
              </a:rPr>
              <a:t>(j)</a:t>
            </a:r>
            <a:endParaRPr lang="en-US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0184" y="4889718"/>
            <a:ext cx="29338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pick a random</a:t>
            </a:r>
            <a:b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hash function h(x)?</a:t>
            </a:r>
          </a:p>
          <a:p>
            <a:r>
              <a:rPr lang="en-US" sz="16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Universal hashing:</a:t>
            </a:r>
          </a:p>
          <a:p>
            <a:r>
              <a:rPr lang="en-US" sz="1600" i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(x)=((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a·x+b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) mod p)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mod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N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where: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… random integers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p … prime number (p &gt; N)</a:t>
            </a:r>
          </a:p>
        </p:txBody>
      </p:sp>
    </p:spTree>
    <p:extLst>
      <p:ext uri="{BB962C8B-B14F-4D97-AF65-F5344CB8AC3E}">
        <p14:creationId xmlns:p14="http://schemas.microsoft.com/office/powerpoint/2010/main" val="14097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Locality Sensitive Hashing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1499616"/>
          </a:xfrm>
        </p:spPr>
        <p:txBody>
          <a:bodyPr>
            <a:noAutofit/>
          </a:bodyPr>
          <a:lstStyle/>
          <a:p>
            <a:pPr marL="2401824" lvl="8" indent="-609600">
              <a:buFont typeface="Monotype Sorts" pitchFamily="2" charset="2"/>
              <a:buAutoNum type="arabicPeriod"/>
            </a:pPr>
            <a:endParaRPr lang="en-US" sz="2800" dirty="0"/>
          </a:p>
          <a:p>
            <a:r>
              <a:rPr lang="en-US" sz="3200" b="1" dirty="0"/>
              <a:t>Step 3: </a:t>
            </a:r>
            <a:r>
              <a:rPr lang="en-US" sz="3200" b="1" i="1" dirty="0">
                <a:solidFill>
                  <a:srgbClr val="FF0066"/>
                </a:solidFill>
              </a:rPr>
              <a:t>Locality-Sensitive Hashing:</a:t>
            </a:r>
            <a:r>
              <a:rPr lang="en-US" sz="3200" dirty="0"/>
              <a:t> </a:t>
            </a:r>
            <a:br>
              <a:rPr lang="sl-SI" sz="3200" dirty="0"/>
            </a:br>
            <a:r>
              <a:rPr lang="en-US" sz="3200" dirty="0"/>
              <a:t>Focus on pairs of signatures likely to be from similar documents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62200" y="1338262"/>
            <a:ext cx="1354138" cy="2578100"/>
            <a:chOff x="1488" y="1920"/>
            <a:chExt cx="853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The set</a:t>
              </a:r>
            </a:p>
            <a:p>
              <a:r>
                <a:rPr lang="en-US" sz="1800"/>
                <a:t>of strings</a:t>
              </a:r>
            </a:p>
            <a:p>
              <a:r>
                <a:rPr lang="en-US" sz="1800"/>
                <a:t>of length </a:t>
              </a:r>
              <a:r>
                <a:rPr lang="en-US" sz="1800" i="1"/>
                <a:t>k</a:t>
              </a:r>
            </a:p>
            <a:p>
              <a:r>
                <a:rPr lang="en-US" sz="1800"/>
                <a:t>that appear</a:t>
              </a:r>
            </a:p>
            <a:p>
              <a:r>
                <a:rPr lang="en-US" sz="1800"/>
                <a:t>in the doc-</a:t>
              </a:r>
            </a:p>
            <a:p>
              <a:r>
                <a:rPr lang="en-US" sz="1800"/>
                <a:t>ument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399" y="652462"/>
            <a:ext cx="2305050" cy="3556001"/>
            <a:chOff x="2256" y="1488"/>
            <a:chExt cx="1452" cy="224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/>
                <a:t>Min-Hash-</a:t>
              </a:r>
            </a:p>
            <a:p>
              <a:pPr algn="ctr"/>
              <a:r>
                <a:rPr lang="en-US" sz="1800" dirty="0" err="1"/>
                <a:t>ing</a:t>
              </a:r>
              <a:endParaRPr lang="en-US" sz="1800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</a:rPr>
                <a:t>Signatures:</a:t>
              </a:r>
              <a:endParaRPr lang="en-US" sz="1800" b="1" dirty="0"/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714999" y="455613"/>
            <a:ext cx="3321050" cy="2032001"/>
            <a:chOff x="3600" y="1364"/>
            <a:chExt cx="2092" cy="1280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/>
                <a:t>Locality-</a:t>
              </a:r>
            </a:p>
            <a:p>
              <a:pPr algn="ctr"/>
              <a:r>
                <a:rPr lang="en-US" sz="1800" dirty="0"/>
                <a:t>Sensitive</a:t>
              </a:r>
            </a:p>
            <a:p>
              <a:pPr algn="ctr"/>
              <a:r>
                <a:rPr lang="en-US" sz="1800" dirty="0"/>
                <a:t>Hashing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790" y="1364"/>
              <a:ext cx="90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</a:rPr>
                <a:t>Candidate</a:t>
              </a:r>
            </a:p>
            <a:p>
              <a:r>
                <a:rPr lang="en-US" sz="1800" b="1" i="1" dirty="0">
                  <a:solidFill>
                    <a:srgbClr val="FF0066"/>
                  </a:solidFill>
                </a:rPr>
                <a:t>pairs:</a:t>
              </a:r>
              <a:endParaRPr lang="en-US" sz="1800" b="1" dirty="0"/>
            </a:p>
            <a:p>
              <a:r>
                <a:rPr lang="en-US" sz="1800" dirty="0"/>
                <a:t>those pairs</a:t>
              </a:r>
            </a:p>
            <a:p>
              <a:r>
                <a:rPr lang="en-US" sz="1800" dirty="0"/>
                <a:t>of signatures</a:t>
              </a:r>
            </a:p>
            <a:p>
              <a:r>
                <a:rPr lang="en-US" sz="1800" dirty="0"/>
                <a:t>that we need</a:t>
              </a:r>
            </a:p>
            <a:p>
              <a:r>
                <a:rPr lang="en-US" sz="1800" dirty="0"/>
                <a:t>to test for</a:t>
              </a:r>
            </a:p>
            <a:p>
              <a:r>
                <a:rPr lang="en-US" sz="1800" dirty="0"/>
                <a:t>similarity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4127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LSH: First Cut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181601"/>
          </a:xfrm>
        </p:spPr>
        <p:txBody>
          <a:bodyPr>
            <a:normAutofit/>
          </a:bodyPr>
          <a:lstStyle/>
          <a:p>
            <a:r>
              <a:rPr lang="en-US" b="1" dirty="0"/>
              <a:t>Goal: </a:t>
            </a:r>
            <a:r>
              <a:rPr lang="en-US" dirty="0">
                <a:solidFill>
                  <a:srgbClr val="0000FF"/>
                </a:solidFill>
              </a:rPr>
              <a:t>Find documents with </a:t>
            </a:r>
            <a:r>
              <a:rPr lang="en-US" dirty="0" err="1">
                <a:solidFill>
                  <a:srgbClr val="0000FF"/>
                </a:solidFill>
              </a:rPr>
              <a:t>Jaccard</a:t>
            </a:r>
            <a:r>
              <a:rPr lang="en-US" dirty="0">
                <a:solidFill>
                  <a:srgbClr val="0000FF"/>
                </a:solidFill>
              </a:rPr>
              <a:t> similarity at least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dirty="0"/>
              <a:t>(for some similarity threshold, e.g.,</a:t>
            </a:r>
            <a:r>
              <a:rPr lang="en-US" i="1" dirty="0"/>
              <a:t> </a:t>
            </a:r>
            <a:r>
              <a:rPr lang="en-US" b="1" i="1" dirty="0"/>
              <a:t>s</a:t>
            </a:r>
            <a:r>
              <a:rPr lang="en-US" dirty="0"/>
              <a:t>=0.8)</a:t>
            </a:r>
            <a:endParaRPr lang="en-US" i="1" dirty="0">
              <a:solidFill>
                <a:schemeClr val="accent2"/>
              </a:solidFill>
            </a:endParaRPr>
          </a:p>
          <a:p>
            <a:pPr lvl="8"/>
            <a:endParaRPr lang="en-US" b="1" dirty="0"/>
          </a:p>
          <a:p>
            <a:r>
              <a:rPr lang="en-US" b="1" dirty="0"/>
              <a:t>LSH – </a:t>
            </a:r>
            <a:r>
              <a:rPr lang="en-US" b="1" dirty="0">
                <a:solidFill>
                  <a:srgbClr val="0000FF"/>
                </a:solidFill>
              </a:rPr>
              <a:t>General idea:</a:t>
            </a:r>
            <a:r>
              <a:rPr lang="en-US" dirty="0"/>
              <a:t> Use a function </a:t>
            </a:r>
            <a:r>
              <a:rPr lang="en-US" b="1" i="1" dirty="0"/>
              <a:t>f(</a:t>
            </a:r>
            <a:r>
              <a:rPr lang="en-US" b="1" i="1" dirty="0" err="1"/>
              <a:t>x,y</a:t>
            </a:r>
            <a:r>
              <a:rPr lang="en-US" b="1" i="1" dirty="0"/>
              <a:t>)</a:t>
            </a:r>
            <a:r>
              <a:rPr lang="en-US" dirty="0"/>
              <a:t> that tells whether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  <a:r>
              <a:rPr lang="en-US" dirty="0"/>
              <a:t> is a </a:t>
            </a:r>
            <a:r>
              <a:rPr lang="en-US" b="1" i="1" dirty="0">
                <a:solidFill>
                  <a:srgbClr val="FF0066"/>
                </a:solidFill>
              </a:rPr>
              <a:t>candidate pair</a:t>
            </a:r>
            <a:r>
              <a:rPr lang="en-US" i="1" dirty="0">
                <a:solidFill>
                  <a:srgbClr val="FF0066"/>
                </a:solidFill>
              </a:rPr>
              <a:t>:</a:t>
            </a:r>
            <a:r>
              <a:rPr lang="en-US" dirty="0"/>
              <a:t> a pair of elements whose similarity must be evaluated</a:t>
            </a:r>
          </a:p>
          <a:p>
            <a:pPr lvl="8"/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For Min-Hash matrices: </a:t>
            </a:r>
          </a:p>
          <a:p>
            <a:pPr lvl="1"/>
            <a:r>
              <a:rPr lang="en-US" dirty="0"/>
              <a:t>Hash columns of </a:t>
            </a:r>
            <a:r>
              <a:rPr lang="en-US" dirty="0">
                <a:solidFill>
                  <a:srgbClr val="FF0066"/>
                </a:solidFill>
              </a:rPr>
              <a:t>signature matrix </a:t>
            </a:r>
            <a:r>
              <a:rPr lang="en-US" b="1" i="1" dirty="0">
                <a:solidFill>
                  <a:srgbClr val="FF0066"/>
                </a:solidFill>
              </a:rPr>
              <a:t>M</a:t>
            </a:r>
            <a:r>
              <a:rPr lang="en-US" dirty="0"/>
              <a:t> to many buckets</a:t>
            </a:r>
          </a:p>
          <a:p>
            <a:pPr lvl="1"/>
            <a:r>
              <a:rPr lang="en-US" dirty="0"/>
              <a:t>Each pair of documents that hashes into the </a:t>
            </a:r>
            <a:br>
              <a:rPr lang="en-US" dirty="0"/>
            </a:br>
            <a:r>
              <a:rPr lang="en-US" dirty="0"/>
              <a:t>same bucket is a </a:t>
            </a:r>
            <a:r>
              <a:rPr lang="en-US" b="1" dirty="0">
                <a:solidFill>
                  <a:srgbClr val="FF0066"/>
                </a:solidFill>
              </a:rPr>
              <a:t>candidate pair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6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7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9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7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8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9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0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5210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987552"/>
          </a:xfrm>
        </p:spPr>
        <p:txBody>
          <a:bodyPr>
            <a:normAutofit/>
          </a:bodyPr>
          <a:lstStyle/>
          <a:p>
            <a:r>
              <a:rPr lang="en-US" dirty="0"/>
              <a:t>Candidates from Min-Hash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Pick a similarity threshold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 (0 &lt; s &lt; 1)</a:t>
            </a:r>
          </a:p>
          <a:p>
            <a:pPr lvl="8"/>
            <a:endParaRPr lang="en-US" dirty="0"/>
          </a:p>
          <a:p>
            <a:r>
              <a:rPr lang="en-US" dirty="0"/>
              <a:t>Columns </a:t>
            </a:r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/>
              <a:t>y</a:t>
            </a:r>
            <a:r>
              <a:rPr lang="en-US" dirty="0"/>
              <a:t> of </a:t>
            </a:r>
            <a:r>
              <a:rPr lang="en-US" b="1" i="1" dirty="0"/>
              <a:t>M</a:t>
            </a:r>
            <a:r>
              <a:rPr lang="en-US" dirty="0"/>
              <a:t> are a </a:t>
            </a:r>
            <a:r>
              <a:rPr lang="en-US" b="1" dirty="0">
                <a:solidFill>
                  <a:srgbClr val="FF0066"/>
                </a:solidFill>
              </a:rPr>
              <a:t>candidate pair</a:t>
            </a:r>
            <a:r>
              <a:rPr lang="en-US" dirty="0"/>
              <a:t> if their signatures agree on at least fraction </a:t>
            </a:r>
            <a:r>
              <a:rPr lang="en-US" b="1" i="1" dirty="0"/>
              <a:t>s</a:t>
            </a:r>
            <a:r>
              <a:rPr lang="en-US" dirty="0"/>
              <a:t> of their rows: </a:t>
            </a:r>
            <a:br>
              <a:rPr lang="en-US" dirty="0"/>
            </a:br>
            <a:r>
              <a:rPr lang="en-US" b="1" i="1" dirty="0"/>
              <a:t>M</a:t>
            </a:r>
            <a:r>
              <a:rPr lang="en-US" b="1" dirty="0"/>
              <a:t> (</a:t>
            </a:r>
            <a:r>
              <a:rPr lang="en-US" b="1" i="1" dirty="0" err="1"/>
              <a:t>i</a:t>
            </a:r>
            <a:r>
              <a:rPr lang="en-US" b="1" i="1" dirty="0"/>
              <a:t>, x</a:t>
            </a:r>
            <a:r>
              <a:rPr lang="en-US" b="1" dirty="0"/>
              <a:t>) = </a:t>
            </a:r>
            <a:r>
              <a:rPr lang="en-US" b="1" i="1" dirty="0"/>
              <a:t>M</a:t>
            </a:r>
            <a:r>
              <a:rPr lang="en-US" b="1" dirty="0"/>
              <a:t> (</a:t>
            </a:r>
            <a:r>
              <a:rPr lang="en-US" b="1" i="1" dirty="0" err="1"/>
              <a:t>i</a:t>
            </a:r>
            <a:r>
              <a:rPr lang="en-US" b="1" i="1" dirty="0"/>
              <a:t>, y</a:t>
            </a:r>
            <a:r>
              <a:rPr lang="en-US" b="1" dirty="0"/>
              <a:t>)</a:t>
            </a:r>
            <a:r>
              <a:rPr lang="en-US" dirty="0"/>
              <a:t> for at least </a:t>
            </a:r>
            <a:r>
              <a:rPr lang="en-US" dirty="0" err="1"/>
              <a:t>frac</a:t>
            </a:r>
            <a:r>
              <a:rPr lang="en-US" dirty="0"/>
              <a:t>. </a:t>
            </a:r>
            <a:r>
              <a:rPr lang="en-US" b="1" i="1" dirty="0"/>
              <a:t>s</a:t>
            </a:r>
            <a:r>
              <a:rPr lang="en-US" dirty="0"/>
              <a:t> values of </a:t>
            </a:r>
            <a:r>
              <a:rPr lang="en-US" b="1" i="1" dirty="0" err="1"/>
              <a:t>i</a:t>
            </a:r>
            <a:endParaRPr lang="en-US" b="1" dirty="0"/>
          </a:p>
          <a:p>
            <a:pPr lvl="1"/>
            <a:r>
              <a:rPr lang="en-US" dirty="0"/>
              <a:t>We expect documents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  <a:r>
              <a:rPr lang="en-US" dirty="0"/>
              <a:t> to have the same (</a:t>
            </a:r>
            <a:r>
              <a:rPr lang="en-US" dirty="0" err="1"/>
              <a:t>Jaccard</a:t>
            </a:r>
            <a:r>
              <a:rPr lang="en-US" dirty="0"/>
              <a:t>) similarity as their signatures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7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78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0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2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0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91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2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3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1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2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3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4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232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987552"/>
          </a:xfrm>
        </p:spPr>
        <p:txBody>
          <a:bodyPr/>
          <a:lstStyle/>
          <a:p>
            <a:r>
              <a:rPr lang="en-US" dirty="0"/>
              <a:t>LSH for Min-Hash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7391400" cy="525780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Big idea:</a:t>
            </a:r>
            <a:r>
              <a:rPr lang="en-US" b="1" dirty="0">
                <a:solidFill>
                  <a:srgbClr val="D60093"/>
                </a:solidFill>
              </a:rPr>
              <a:t> Hash columns of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signature matrix </a:t>
            </a:r>
            <a:r>
              <a:rPr lang="en-US" b="1" i="1" dirty="0">
                <a:solidFill>
                  <a:srgbClr val="D60093"/>
                </a:solidFill>
              </a:rPr>
              <a:t>M</a:t>
            </a:r>
            <a:r>
              <a:rPr lang="en-US" b="1" dirty="0">
                <a:solidFill>
                  <a:srgbClr val="D60093"/>
                </a:solidFill>
              </a:rPr>
              <a:t> several times</a:t>
            </a:r>
          </a:p>
          <a:p>
            <a:pPr lvl="8"/>
            <a:endParaRPr lang="en-US" dirty="0"/>
          </a:p>
          <a:p>
            <a:r>
              <a:rPr lang="en-US" dirty="0"/>
              <a:t>Arrange that (only) </a:t>
            </a:r>
            <a:r>
              <a:rPr lang="en-US" b="1" dirty="0"/>
              <a:t>similar columns</a:t>
            </a:r>
            <a:r>
              <a:rPr lang="en-US" dirty="0"/>
              <a:t> are likely to </a:t>
            </a:r>
            <a:r>
              <a:rPr lang="en-US" b="1" dirty="0"/>
              <a:t>hash to the same bucket</a:t>
            </a:r>
            <a:r>
              <a:rPr lang="en-US" dirty="0"/>
              <a:t>, with high probability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Candidate pairs are those that hash to the same bucket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1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</a:t>
            </a:r>
            <a:r>
              <a:rPr lang="en-US" i="1" dirty="0"/>
              <a:t>M</a:t>
            </a:r>
            <a:r>
              <a:rPr lang="en-US" dirty="0"/>
              <a:t> into </a:t>
            </a:r>
            <a:r>
              <a:rPr lang="en-US" i="1" dirty="0"/>
              <a:t>b</a:t>
            </a:r>
            <a:r>
              <a:rPr lang="en-US" dirty="0"/>
              <a:t> Bands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F43-D011-4C92-BC19-A651E84D2484}" type="slidenum">
              <a:rPr lang="en-US"/>
              <a:pPr/>
              <a:t>38</a:t>
            </a:fld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590800" y="1905000"/>
            <a:ext cx="4343400" cy="4191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590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590800" y="35814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590800" y="4419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590800" y="5257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489083" y="6173788"/>
            <a:ext cx="215155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Signature matrix  </a:t>
            </a:r>
            <a:r>
              <a:rPr lang="en-US" b="1" i="1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481358" y="2744788"/>
            <a:ext cx="1061509" cy="6463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r </a:t>
            </a:r>
            <a:r>
              <a:rPr lang="en-US" b="1" dirty="0">
                <a:solidFill>
                  <a:srgbClr val="008000"/>
                </a:solidFill>
              </a:rPr>
              <a:t> rows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per band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7165975" y="2741613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2057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56217" y="3506788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 bands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95800" y="1905000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 flipV="1">
            <a:off x="4724400" y="3276600"/>
            <a:ext cx="2590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51725" y="5060950"/>
            <a:ext cx="111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   One</a:t>
            </a:r>
          </a:p>
          <a:p>
            <a:r>
              <a:rPr lang="en-US" sz="1800" b="1">
                <a:solidFill>
                  <a:srgbClr val="008000"/>
                </a:solidFill>
              </a:rPr>
              <a:t>signature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9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90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1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3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4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13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14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15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16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176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M into Bands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848600" cy="5257801"/>
          </a:xfrm>
        </p:spPr>
        <p:txBody>
          <a:bodyPr>
            <a:normAutofit/>
          </a:bodyPr>
          <a:lstStyle/>
          <a:p>
            <a:r>
              <a:rPr lang="en-US" dirty="0"/>
              <a:t>Divide matrix </a:t>
            </a:r>
            <a:r>
              <a:rPr lang="en-US" b="1" i="1" dirty="0"/>
              <a:t>M</a:t>
            </a:r>
            <a:r>
              <a:rPr lang="en-US" dirty="0"/>
              <a:t> into </a:t>
            </a:r>
            <a:r>
              <a:rPr lang="en-US" b="1" i="1" dirty="0"/>
              <a:t>b</a:t>
            </a:r>
            <a:r>
              <a:rPr lang="en-US" i="1" dirty="0"/>
              <a:t> </a:t>
            </a:r>
            <a:r>
              <a:rPr lang="en-US" dirty="0"/>
              <a:t>bands of </a:t>
            </a:r>
            <a:r>
              <a:rPr lang="en-US" b="1" i="1" dirty="0"/>
              <a:t>r</a:t>
            </a:r>
            <a:r>
              <a:rPr lang="en-US" dirty="0"/>
              <a:t> rows</a:t>
            </a:r>
          </a:p>
          <a:p>
            <a:pPr lvl="8"/>
            <a:endParaRPr lang="en-US" dirty="0"/>
          </a:p>
          <a:p>
            <a:r>
              <a:rPr lang="en-US" dirty="0"/>
              <a:t>For each band, hash its portion of each column to a hash table with </a:t>
            </a:r>
            <a:r>
              <a:rPr lang="en-US" b="1" i="1" dirty="0"/>
              <a:t>k</a:t>
            </a:r>
            <a:r>
              <a:rPr lang="en-US" dirty="0"/>
              <a:t> buckets</a:t>
            </a:r>
          </a:p>
          <a:p>
            <a:pPr lvl="1"/>
            <a:r>
              <a:rPr lang="en-US" dirty="0"/>
              <a:t>Make </a:t>
            </a:r>
            <a:r>
              <a:rPr lang="en-US" b="1" i="1" dirty="0"/>
              <a:t>k</a:t>
            </a:r>
            <a:r>
              <a:rPr lang="en-US" dirty="0"/>
              <a:t> as large as possible</a:t>
            </a:r>
          </a:p>
          <a:p>
            <a:pPr lvl="8"/>
            <a:endParaRPr lang="en-US" dirty="0"/>
          </a:p>
          <a:p>
            <a:r>
              <a:rPr lang="en-US" b="1" i="1" dirty="0">
                <a:solidFill>
                  <a:srgbClr val="FF0066"/>
                </a:solidFill>
              </a:rPr>
              <a:t>Candidate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column pairs are those that hash to the same bucket for </a:t>
            </a:r>
            <a:r>
              <a:rPr lang="en-US" b="1" dirty="0">
                <a:latin typeface="Lucida Sans Unicode" pitchFamily="34" charset="0"/>
              </a:rPr>
              <a:t>≥</a:t>
            </a:r>
            <a:r>
              <a:rPr lang="en-US" b="1" dirty="0"/>
              <a:t> 1</a:t>
            </a:r>
            <a:r>
              <a:rPr lang="en-US" dirty="0"/>
              <a:t> band</a:t>
            </a:r>
          </a:p>
          <a:p>
            <a:pPr lvl="8"/>
            <a:endParaRPr lang="en-US" dirty="0"/>
          </a:p>
          <a:p>
            <a:r>
              <a:rPr lang="en-US" dirty="0"/>
              <a:t>Tune</a:t>
            </a:r>
            <a:r>
              <a:rPr lang="en-US" i="1" dirty="0"/>
              <a:t> </a:t>
            </a:r>
            <a:r>
              <a:rPr lang="en-US" b="1" i="1" dirty="0"/>
              <a:t>b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to catch most similar pairs, </a:t>
            </a:r>
            <a:br>
              <a:rPr lang="en-US" dirty="0"/>
            </a:br>
            <a:r>
              <a:rPr lang="en-US" dirty="0"/>
              <a:t>but few non-similar pairs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5364-764E-4F57-BB15-862812A75A57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142568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0002_scenery_00022_192691632_7262b1a623_69_86901650@N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29137"/>
            <a:ext cx="1204913" cy="1604963"/>
          </a:xfrm>
          <a:prstGeom prst="rect">
            <a:avLst/>
          </a:prstGeom>
          <a:noFill/>
        </p:spPr>
      </p:pic>
      <p:pic>
        <p:nvPicPr>
          <p:cNvPr id="153603" name="Picture 3" descr="0003_unlabelled_jlandscape-0007_image_007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1141413" cy="1524000"/>
          </a:xfrm>
          <a:prstGeom prst="rect">
            <a:avLst/>
          </a:prstGeom>
          <a:noFill/>
        </p:spPr>
      </p:pic>
      <p:pic>
        <p:nvPicPr>
          <p:cNvPr id="153604" name="Picture 4" descr="0004_scenery_00034_306202524_c6a3a17925_105_54201875@N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62537"/>
            <a:ext cx="1581150" cy="1185863"/>
          </a:xfrm>
          <a:prstGeom prst="rect">
            <a:avLst/>
          </a:prstGeom>
          <a:noFill/>
        </p:spPr>
      </p:pic>
      <p:pic>
        <p:nvPicPr>
          <p:cNvPr id="153605" name="Picture 5" descr="0005_unlabelled_landscape-0051_image_051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277938"/>
            <a:ext cx="1447800" cy="1084262"/>
          </a:xfrm>
          <a:prstGeom prst="rect">
            <a:avLst/>
          </a:prstGeom>
          <a:noFill/>
        </p:spPr>
      </p:pic>
      <p:pic>
        <p:nvPicPr>
          <p:cNvPr id="153606" name="Picture 6" descr="0006_vacation_00015_34293411_a0921e9bb9_23_36083508@N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4238" y="3133725"/>
            <a:ext cx="1604962" cy="1209675"/>
          </a:xfrm>
          <a:prstGeom prst="rect">
            <a:avLst/>
          </a:prstGeom>
          <a:noFill/>
        </p:spPr>
      </p:pic>
      <p:pic>
        <p:nvPicPr>
          <p:cNvPr id="153607" name="Picture 7" descr="0007_river_00094_101141378_afffb5b74b_28_99737037@N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910137"/>
            <a:ext cx="1604963" cy="1203325"/>
          </a:xfrm>
          <a:prstGeom prst="rect">
            <a:avLst/>
          </a:prstGeom>
          <a:noFill/>
        </p:spPr>
      </p:pic>
      <p:pic>
        <p:nvPicPr>
          <p:cNvPr id="153608" name="Picture 8" descr="0008_vacation_00075_73543768_2b41c11284_34_45447737@N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316287"/>
            <a:ext cx="1371600" cy="1027113"/>
          </a:xfrm>
          <a:prstGeom prst="rect">
            <a:avLst/>
          </a:prstGeom>
          <a:noFill/>
        </p:spPr>
      </p:pic>
      <p:pic>
        <p:nvPicPr>
          <p:cNvPr id="153609" name="Picture 9" descr="0009_vacation2_00011_93849155_618bf94392_15_81504796@N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1828800"/>
            <a:ext cx="1604963" cy="1198563"/>
          </a:xfrm>
          <a:prstGeom prst="rect">
            <a:avLst/>
          </a:prstGeom>
          <a:noFill/>
        </p:spPr>
      </p:pic>
      <p:pic>
        <p:nvPicPr>
          <p:cNvPr id="153610" name="Picture 10" descr="0010_scenic_00019_374590006_2c5ef01699_143_86537549@N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491038"/>
            <a:ext cx="1204912" cy="1604962"/>
          </a:xfrm>
          <a:prstGeom prst="rect">
            <a:avLst/>
          </a:prstGeom>
          <a:noFill/>
        </p:spPr>
      </p:pic>
      <p:pic>
        <p:nvPicPr>
          <p:cNvPr id="153611" name="Picture 11" descr="0001_water_00065_77917326_c4a2ec3423_38_57366077@N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67238" y="1311275"/>
            <a:ext cx="1604962" cy="1203325"/>
          </a:xfrm>
          <a:prstGeom prst="rect">
            <a:avLst/>
          </a:prstGeom>
          <a:noFill/>
        </p:spPr>
      </p:pic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914400" y="6243935"/>
            <a:ext cx="754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10 nearest neighbors from a collection of 20,000 images</a:t>
            </a:r>
          </a:p>
        </p:txBody>
      </p:sp>
      <p:pic>
        <p:nvPicPr>
          <p:cNvPr id="15" name="Picture 2" descr="teaser_inpu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24263" y="2997200"/>
            <a:ext cx="1895475" cy="1422400"/>
          </a:xfrm>
          <a:prstGeom prst="rect">
            <a:avLst/>
          </a:prstGeom>
          <a:noFill/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Completion Problem 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[Hays 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2007]</a:t>
            </a:r>
          </a:p>
        </p:txBody>
      </p:sp>
    </p:spTree>
    <p:extLst>
      <p:ext uri="{BB962C8B-B14F-4D97-AF65-F5344CB8AC3E}">
        <p14:creationId xmlns:p14="http://schemas.microsoft.com/office/powerpoint/2010/main" val="165010903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76412" y="3352800"/>
            <a:ext cx="2819400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77497" y="2998597"/>
            <a:ext cx="1079142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  <a:latin typeface="+mj-lt"/>
              </a:rPr>
              <a:t>Matrix </a:t>
            </a:r>
            <a:r>
              <a:rPr lang="en-US" b="1" i="1" dirty="0">
                <a:solidFill>
                  <a:srgbClr val="008000"/>
                </a:solidFill>
                <a:latin typeface="+mj-lt"/>
              </a:rPr>
              <a:t>M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74968" y="4724400"/>
            <a:ext cx="84350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008000"/>
                </a:solidFill>
                <a:latin typeface="+mj-lt"/>
              </a:rPr>
              <a:t>r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 rows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395412" y="3962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395412" y="4572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395412" y="5257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395412" y="5943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434012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434012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6881812" y="3276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881812" y="5257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445817" y="4648200"/>
            <a:ext cx="99899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8000"/>
                </a:solidFill>
                <a:latin typeface="+mj-lt"/>
              </a:rPr>
              <a:t>b </a:t>
            </a:r>
            <a:r>
              <a:rPr lang="en-US" b="1">
                <a:solidFill>
                  <a:srgbClr val="008000"/>
                </a:solidFill>
                <a:latin typeface="+mj-lt"/>
              </a:rPr>
              <a:t> bands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690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309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928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452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833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071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214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700212" y="1293812"/>
            <a:ext cx="2514600" cy="76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+mj-lt"/>
              </a:rPr>
              <a:t>Buckets</a:t>
            </a:r>
            <a:endParaRPr lang="en-US" b="1" dirty="0">
              <a:latin typeface="+mj-lt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3098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29194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5290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2005012" y="1752600"/>
            <a:ext cx="457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2386012" y="1676400"/>
            <a:ext cx="14478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1852612" y="1524000"/>
            <a:ext cx="914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3148012" y="1752600"/>
            <a:ext cx="152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2690812" y="1828800"/>
            <a:ext cx="838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3910012" y="1524000"/>
            <a:ext cx="1524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 flipV="1">
            <a:off x="3300412" y="1371600"/>
            <a:ext cx="9906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114799" y="1217612"/>
            <a:ext cx="3810000" cy="915988"/>
            <a:chOff x="2385" y="260"/>
            <a:chExt cx="2400" cy="577"/>
          </a:xfrm>
        </p:grpSpPr>
        <p:sp>
          <p:nvSpPr>
            <p:cNvPr id="11300" name="Text Box 33"/>
            <p:cNvSpPr txBox="1">
              <a:spLocks noChangeArrowheads="1"/>
            </p:cNvSpPr>
            <p:nvPr/>
          </p:nvSpPr>
          <p:spPr bwMode="auto">
            <a:xfrm>
              <a:off x="3254" y="260"/>
              <a:ext cx="153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2 and 6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are probably identical 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candidate pair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1301" name="Line 34"/>
            <p:cNvSpPr>
              <a:spLocks noChangeShapeType="1"/>
            </p:cNvSpPr>
            <p:nvPr/>
          </p:nvSpPr>
          <p:spPr bwMode="auto">
            <a:xfrm flipH="1">
              <a:off x="2385" y="480"/>
              <a:ext cx="831" cy="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62412" y="2241551"/>
            <a:ext cx="3452813" cy="646113"/>
            <a:chOff x="2352" y="836"/>
            <a:chExt cx="2175" cy="407"/>
          </a:xfrm>
        </p:grpSpPr>
        <p:sp>
          <p:nvSpPr>
            <p:cNvPr id="11298" name="Text Box 36"/>
            <p:cNvSpPr txBox="1">
              <a:spLocks noChangeArrowheads="1"/>
            </p:cNvSpPr>
            <p:nvPr/>
          </p:nvSpPr>
          <p:spPr bwMode="auto">
            <a:xfrm>
              <a:off x="3062" y="836"/>
              <a:ext cx="14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6 and 7 are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surely different.</a:t>
              </a:r>
            </a:p>
          </p:txBody>
        </p:sp>
        <p:sp>
          <p:nvSpPr>
            <p:cNvPr id="11299" name="Line 37"/>
            <p:cNvSpPr>
              <a:spLocks noChangeShapeType="1"/>
            </p:cNvSpPr>
            <p:nvPr/>
          </p:nvSpPr>
          <p:spPr bwMode="auto">
            <a:xfrm flipH="1">
              <a:off x="2352" y="1056"/>
              <a:ext cx="72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Bands</a:t>
            </a: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7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Assumption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enough buckets</a:t>
            </a:r>
            <a:r>
              <a:rPr lang="en-US" dirty="0"/>
              <a:t> that columns are unlikely to hash to the same bucket unless they are </a:t>
            </a:r>
            <a:r>
              <a:rPr lang="en-US" b="1" dirty="0">
                <a:solidFill>
                  <a:srgbClr val="FF0066"/>
                </a:solidFill>
              </a:rPr>
              <a:t>identical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in a particular band</a:t>
            </a:r>
          </a:p>
          <a:p>
            <a:pPr lvl="8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Hereafter, we assume that “</a:t>
            </a:r>
            <a:r>
              <a:rPr lang="en-US" b="1" dirty="0">
                <a:solidFill>
                  <a:srgbClr val="0000FF"/>
                </a:solidFill>
              </a:rPr>
              <a:t>same bucket</a:t>
            </a:r>
            <a:r>
              <a:rPr lang="en-US" dirty="0">
                <a:solidFill>
                  <a:srgbClr val="0000FF"/>
                </a:solidFill>
              </a:rPr>
              <a:t>” means “</a:t>
            </a:r>
            <a:r>
              <a:rPr lang="en-US" b="1" dirty="0">
                <a:solidFill>
                  <a:srgbClr val="0000FF"/>
                </a:solidFill>
              </a:rPr>
              <a:t>identical in that band</a:t>
            </a:r>
            <a:r>
              <a:rPr lang="en-US" dirty="0">
                <a:solidFill>
                  <a:srgbClr val="0000FF"/>
                </a:solidFill>
              </a:rPr>
              <a:t>”</a:t>
            </a:r>
          </a:p>
          <a:p>
            <a:pPr lvl="8"/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Assumption needed only to simplify analysis, not for correctness of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97114765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Bands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Assume the following case:</a:t>
            </a:r>
          </a:p>
          <a:p>
            <a:r>
              <a:rPr lang="en-US" dirty="0"/>
              <a:t>Suppose 100,000 columns of </a:t>
            </a:r>
            <a:r>
              <a:rPr lang="en-US" b="1" i="1" dirty="0"/>
              <a:t>M</a:t>
            </a:r>
            <a:r>
              <a:rPr lang="en-US" i="1" dirty="0"/>
              <a:t> </a:t>
            </a:r>
            <a:r>
              <a:rPr lang="en-US" dirty="0"/>
              <a:t>(100k docs)</a:t>
            </a:r>
          </a:p>
          <a:p>
            <a:r>
              <a:rPr lang="en-US" dirty="0"/>
              <a:t>Signatures of 100 integers (rows)</a:t>
            </a:r>
          </a:p>
          <a:p>
            <a:r>
              <a:rPr lang="en-US" dirty="0"/>
              <a:t>Therefore, signatures take 40Mb</a:t>
            </a:r>
          </a:p>
          <a:p>
            <a:r>
              <a:rPr lang="en-US" dirty="0"/>
              <a:t>Choose </a:t>
            </a:r>
            <a:r>
              <a:rPr lang="sl-SI" b="1" i="1" dirty="0"/>
              <a:t>b</a:t>
            </a:r>
            <a:r>
              <a:rPr lang="en-US" b="1" dirty="0"/>
              <a:t> </a:t>
            </a:r>
            <a:r>
              <a:rPr lang="en-US" dirty="0"/>
              <a:t>= 20 bands of </a:t>
            </a:r>
            <a:r>
              <a:rPr lang="en-US" b="1" i="1" dirty="0"/>
              <a:t>r</a:t>
            </a:r>
            <a:r>
              <a:rPr lang="en-US" b="1" dirty="0"/>
              <a:t> </a:t>
            </a:r>
            <a:r>
              <a:rPr lang="en-US" dirty="0"/>
              <a:t>= 5 integers/band</a:t>
            </a:r>
          </a:p>
          <a:p>
            <a:pPr lvl="8"/>
            <a:endParaRPr lang="en-US" dirty="0"/>
          </a:p>
          <a:p>
            <a:r>
              <a:rPr lang="en-US" b="1" dirty="0"/>
              <a:t>Goal:</a:t>
            </a:r>
            <a:r>
              <a:rPr lang="en-US" dirty="0">
                <a:solidFill>
                  <a:srgbClr val="008000"/>
                </a:solidFill>
              </a:rPr>
              <a:t> Find pairs of documents that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are at least </a:t>
            </a:r>
            <a:r>
              <a:rPr lang="en-US" b="1" i="1" dirty="0">
                <a:solidFill>
                  <a:srgbClr val="008000"/>
                </a:solidFill>
              </a:rPr>
              <a:t>s</a:t>
            </a:r>
            <a:r>
              <a:rPr lang="en-US" i="1" dirty="0">
                <a:solidFill>
                  <a:srgbClr val="008000"/>
                </a:solidFill>
              </a:rPr>
              <a:t> = 0.8</a:t>
            </a:r>
            <a:r>
              <a:rPr lang="en-US" dirty="0">
                <a:solidFill>
                  <a:srgbClr val="008000"/>
                </a:solidFill>
              </a:rPr>
              <a:t> similar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05902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are 80% Similar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95400"/>
            <a:ext cx="8674627" cy="5257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Find pairs of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0.8 similarity, set </a:t>
            </a: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=20,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=5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Assume:</a:t>
            </a:r>
            <a:r>
              <a:rPr lang="en-US" dirty="0"/>
              <a:t> </a:t>
            </a:r>
            <a:r>
              <a:rPr lang="en-US" dirty="0" err="1"/>
              <a:t>sim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) = 0.8</a:t>
            </a:r>
          </a:p>
          <a:p>
            <a:pPr lvl="1"/>
            <a:r>
              <a:rPr lang="en-US" dirty="0"/>
              <a:t>Since </a:t>
            </a:r>
            <a:r>
              <a:rPr lang="en-US" dirty="0" err="1"/>
              <a:t>sim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 </a:t>
            </a:r>
            <a:r>
              <a:rPr lang="en-US" b="1" dirty="0">
                <a:sym typeface="Symbol"/>
              </a:rPr>
              <a:t>s</a:t>
            </a:r>
            <a:r>
              <a:rPr lang="en-US" dirty="0">
                <a:sym typeface="Symbol"/>
              </a:rPr>
              <a:t>, we </a:t>
            </a:r>
            <a:r>
              <a:rPr lang="en-US" dirty="0"/>
              <a:t>want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to be a </a:t>
            </a:r>
            <a:r>
              <a:rPr lang="en-US" b="1" dirty="0">
                <a:solidFill>
                  <a:srgbClr val="D60093"/>
                </a:solidFill>
              </a:rPr>
              <a:t>candidate pair</a:t>
            </a:r>
            <a:r>
              <a:rPr lang="en-US" dirty="0"/>
              <a:t>: We want them to hash to at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D60093"/>
                </a:solidFill>
              </a:rPr>
              <a:t>least 1 common bucket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(at least one band is identical)</a:t>
            </a:r>
          </a:p>
          <a:p>
            <a:r>
              <a:rPr lang="en-US" b="1" dirty="0">
                <a:solidFill>
                  <a:srgbClr val="008000"/>
                </a:solidFill>
              </a:rPr>
              <a:t>Probability C</a:t>
            </a:r>
            <a:r>
              <a:rPr lang="en-US" b="1" baseline="-25000" dirty="0">
                <a:solidFill>
                  <a:srgbClr val="008000"/>
                </a:solidFill>
              </a:rPr>
              <a:t>1</a:t>
            </a:r>
            <a:r>
              <a:rPr lang="en-US" b="1" dirty="0">
                <a:solidFill>
                  <a:srgbClr val="008000"/>
                </a:solidFill>
              </a:rPr>
              <a:t>, C</a:t>
            </a:r>
            <a:r>
              <a:rPr lang="en-US" b="1" baseline="-25000" dirty="0">
                <a:solidFill>
                  <a:srgbClr val="008000"/>
                </a:solidFill>
              </a:rPr>
              <a:t>2</a:t>
            </a:r>
            <a:r>
              <a:rPr lang="en-US" b="1" dirty="0">
                <a:solidFill>
                  <a:srgbClr val="008000"/>
                </a:solidFill>
              </a:rPr>
              <a:t> identical in one particular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band: </a:t>
            </a:r>
            <a:r>
              <a:rPr lang="en-US" dirty="0"/>
              <a:t>(0.8)</a:t>
            </a:r>
            <a:r>
              <a:rPr lang="en-US" baseline="30000" dirty="0"/>
              <a:t>5</a:t>
            </a:r>
            <a:r>
              <a:rPr lang="en-US" dirty="0"/>
              <a:t> = 0.328</a:t>
            </a:r>
          </a:p>
          <a:p>
            <a:r>
              <a:rPr lang="en-US" dirty="0"/>
              <a:t>Probability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are </a:t>
            </a:r>
            <a:r>
              <a:rPr lang="en-US" b="1" i="1" dirty="0">
                <a:solidFill>
                  <a:srgbClr val="FF0066"/>
                </a:solidFill>
              </a:rPr>
              <a:t>not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similar in all of the 20 bands: (1-0.328)</a:t>
            </a:r>
            <a:r>
              <a:rPr lang="en-US" baseline="30000" dirty="0"/>
              <a:t>20</a:t>
            </a:r>
            <a:r>
              <a:rPr lang="en-US" dirty="0"/>
              <a:t> = 0.00035 </a:t>
            </a:r>
          </a:p>
          <a:p>
            <a:pPr lvl="1"/>
            <a:r>
              <a:rPr lang="en-US" dirty="0"/>
              <a:t>i.e., about 1/3000th of the 80%-similar column pairs </a:t>
            </a:r>
            <a:br>
              <a:rPr lang="en-US" dirty="0"/>
            </a:br>
            <a:r>
              <a:rPr lang="en-US" dirty="0"/>
              <a:t>are </a:t>
            </a:r>
            <a:r>
              <a:rPr lang="en-US" b="1" dirty="0">
                <a:solidFill>
                  <a:srgbClr val="FF0066"/>
                </a:solidFill>
              </a:rPr>
              <a:t>false negatives</a:t>
            </a:r>
            <a:r>
              <a:rPr lang="en-US" dirty="0"/>
              <a:t> (we miss them)</a:t>
            </a:r>
          </a:p>
          <a:p>
            <a:pPr lvl="1"/>
            <a:r>
              <a:rPr lang="en-US" b="1" dirty="0"/>
              <a:t>We would find 99.965% pairs of truly similar documents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6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9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90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1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2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0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1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2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3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24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are 30% Similar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Find pairs of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0.8 similarity, set </a:t>
            </a: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=20,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=5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Assume:</a:t>
            </a:r>
            <a:r>
              <a:rPr lang="en-US" dirty="0"/>
              <a:t> </a:t>
            </a:r>
            <a:r>
              <a:rPr lang="en-US" dirty="0" err="1"/>
              <a:t>sim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) = 0.3</a:t>
            </a:r>
          </a:p>
          <a:p>
            <a:pPr lvl="1"/>
            <a:r>
              <a:rPr lang="en-US" dirty="0"/>
              <a:t>Since </a:t>
            </a:r>
            <a:r>
              <a:rPr lang="en-US" dirty="0" err="1"/>
              <a:t>sim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&lt; </a:t>
            </a:r>
            <a:r>
              <a:rPr lang="en-US" b="1" dirty="0">
                <a:sym typeface="Symbol"/>
              </a:rPr>
              <a:t>s</a:t>
            </a:r>
            <a:r>
              <a:rPr lang="en-US" dirty="0"/>
              <a:t> we want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to hash to </a:t>
            </a:r>
            <a:r>
              <a:rPr lang="en-US" b="1" dirty="0">
                <a:solidFill>
                  <a:srgbClr val="D60093"/>
                </a:solidFill>
              </a:rPr>
              <a:t>NO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common buckets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(all bands should be different)</a:t>
            </a:r>
          </a:p>
          <a:p>
            <a:r>
              <a:rPr lang="en-US" b="1" dirty="0">
                <a:solidFill>
                  <a:srgbClr val="008000"/>
                </a:solidFill>
              </a:rPr>
              <a:t>Probability C</a:t>
            </a:r>
            <a:r>
              <a:rPr lang="en-US" b="1" baseline="-25000" dirty="0">
                <a:solidFill>
                  <a:srgbClr val="008000"/>
                </a:solidFill>
              </a:rPr>
              <a:t>1</a:t>
            </a:r>
            <a:r>
              <a:rPr lang="en-US" b="1" dirty="0">
                <a:solidFill>
                  <a:srgbClr val="008000"/>
                </a:solidFill>
              </a:rPr>
              <a:t>, C</a:t>
            </a:r>
            <a:r>
              <a:rPr lang="en-US" b="1" baseline="-25000" dirty="0">
                <a:solidFill>
                  <a:srgbClr val="008000"/>
                </a:solidFill>
              </a:rPr>
              <a:t>2</a:t>
            </a:r>
            <a:r>
              <a:rPr lang="en-US" b="1" dirty="0">
                <a:solidFill>
                  <a:srgbClr val="008000"/>
                </a:solidFill>
              </a:rPr>
              <a:t> identical in one particular band: </a:t>
            </a:r>
            <a:r>
              <a:rPr lang="en-US" dirty="0"/>
              <a:t>(0.3)</a:t>
            </a:r>
            <a:r>
              <a:rPr lang="en-US" baseline="30000" dirty="0"/>
              <a:t>5</a:t>
            </a:r>
            <a:r>
              <a:rPr lang="en-US" dirty="0"/>
              <a:t>  = 0.00243</a:t>
            </a:r>
          </a:p>
          <a:p>
            <a:r>
              <a:rPr lang="en-US" dirty="0"/>
              <a:t>Probability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identical in at least 1 of 20 bands: 1 - (1 - 0.00243)</a:t>
            </a:r>
            <a:r>
              <a:rPr lang="en-US" baseline="30000" dirty="0"/>
              <a:t>20</a:t>
            </a:r>
            <a:r>
              <a:rPr lang="en-US" dirty="0"/>
              <a:t> = 0.0474</a:t>
            </a:r>
          </a:p>
          <a:p>
            <a:pPr lvl="1"/>
            <a:r>
              <a:rPr lang="en-US" dirty="0"/>
              <a:t>In other words, approximately 4.74% pairs of docs with similarity 0.3% end up becoming </a:t>
            </a:r>
            <a:r>
              <a:rPr lang="en-US" b="1" dirty="0">
                <a:solidFill>
                  <a:srgbClr val="D60093"/>
                </a:solidFill>
              </a:rPr>
              <a:t>candidate pairs</a:t>
            </a:r>
            <a:endParaRPr lang="en-US" dirty="0"/>
          </a:p>
          <a:p>
            <a:pPr lvl="2"/>
            <a:r>
              <a:rPr lang="en-US" dirty="0"/>
              <a:t>They are </a:t>
            </a:r>
            <a:r>
              <a:rPr lang="en-US" b="1" dirty="0">
                <a:solidFill>
                  <a:srgbClr val="FF0066"/>
                </a:solidFill>
              </a:rPr>
              <a:t>false positives </a:t>
            </a:r>
            <a:r>
              <a:rPr lang="en-US" dirty="0"/>
              <a:t>since we will have to examine them (they are candidate pairs) but then it will turn out their similarity is below threshold </a:t>
            </a:r>
            <a:r>
              <a:rPr lang="en-US" b="1" dirty="0"/>
              <a:t>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303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LSH Involves a Tradeoff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51816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Pick:</a:t>
            </a:r>
          </a:p>
          <a:p>
            <a:pPr lvl="1"/>
            <a:r>
              <a:rPr lang="en-US" dirty="0"/>
              <a:t>The number of Min-Hashes (rows of </a:t>
            </a:r>
            <a:r>
              <a:rPr lang="en-US" b="1" i="1" dirty="0"/>
              <a:t>M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The number of bands </a:t>
            </a:r>
            <a:r>
              <a:rPr lang="en-US" b="1" i="1" dirty="0"/>
              <a:t>b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The number of rows </a:t>
            </a:r>
            <a:r>
              <a:rPr lang="en-US" b="1" i="1" dirty="0"/>
              <a:t>r</a:t>
            </a:r>
            <a:r>
              <a:rPr lang="en-US" dirty="0"/>
              <a:t> per band</a:t>
            </a:r>
          </a:p>
          <a:p>
            <a:pPr>
              <a:buNone/>
            </a:pPr>
            <a:r>
              <a:rPr lang="en-US" dirty="0"/>
              <a:t>	to balance false positives/negatives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Example:</a:t>
            </a:r>
            <a:r>
              <a:rPr lang="en-US" dirty="0"/>
              <a:t> If we had only 15 bands of 5 rows, the number of false positives would go down, but the number of false negatives would go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4300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987552"/>
          </a:xfrm>
        </p:spPr>
        <p:txBody>
          <a:bodyPr/>
          <a:lstStyle/>
          <a:p>
            <a:r>
              <a:rPr lang="en-US" dirty="0"/>
              <a:t>Analysis of LSH – What We Want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>
                <a:latin typeface="Tahoma" pitchFamily="34" charset="0"/>
              </a:rPr>
              <a:t>t =</a:t>
            </a:r>
            <a:r>
              <a:rPr lang="en-US" i="1" dirty="0" err="1">
                <a:latin typeface="Tahoma" pitchFamily="34" charset="0"/>
              </a:rPr>
              <a:t>sim</a:t>
            </a:r>
            <a:r>
              <a:rPr lang="en-US" i="1" dirty="0">
                <a:latin typeface="Tahoma" pitchFamily="34" charset="0"/>
              </a:rPr>
              <a:t>(C</a:t>
            </a:r>
            <a:r>
              <a:rPr lang="en-US" i="1" baseline="-25000" dirty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>
                <a:latin typeface="Tahoma" pitchFamily="34" charset="0"/>
              </a:rPr>
              <a:t>)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of two sets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943600" y="577953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362200" y="54102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 rot="16200000">
            <a:off x="3147235" y="3712312"/>
            <a:ext cx="230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Similarity threshold </a:t>
            </a:r>
            <a:r>
              <a:rPr lang="en-US" b="1" i="1" dirty="0">
                <a:solidFill>
                  <a:srgbClr val="008000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495800" y="1828800"/>
            <a:ext cx="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495800" y="18288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67000" y="3581400"/>
            <a:ext cx="1236663" cy="1828800"/>
            <a:chOff x="1680" y="2256"/>
            <a:chExt cx="779" cy="1152"/>
          </a:xfrm>
        </p:grpSpPr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1680" y="2256"/>
              <a:ext cx="7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latin typeface="Tahoma" pitchFamily="34" charset="0"/>
                </a:rPr>
                <a:t>No chance</a:t>
              </a:r>
            </a:p>
            <a:p>
              <a:pPr algn="ctr" eaLnBrk="0" hangingPunct="0"/>
              <a:r>
                <a:rPr lang="en-US" dirty="0">
                  <a:latin typeface="Tahoma" pitchFamily="34" charset="0"/>
                </a:rPr>
                <a:t>if </a:t>
              </a:r>
              <a:r>
                <a:rPr lang="en-US" i="1" dirty="0">
                  <a:latin typeface="Tahoma" pitchFamily="34" charset="0"/>
                </a:rPr>
                <a:t>t</a:t>
              </a:r>
              <a:r>
                <a:rPr lang="en-US" dirty="0">
                  <a:latin typeface="Tahoma" pitchFamily="34" charset="0"/>
                </a:rPr>
                <a:t> &lt; </a:t>
              </a:r>
              <a:r>
                <a:rPr lang="en-US" i="1" dirty="0">
                  <a:latin typeface="Tahoma" pitchFamily="34" charset="0"/>
                </a:rPr>
                <a:t>s</a:t>
              </a:r>
            </a:p>
          </p:txBody>
        </p:sp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>
              <a:off x="2112" y="2736"/>
              <a:ext cx="2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48201" y="1828800"/>
            <a:ext cx="1752601" cy="1327150"/>
            <a:chOff x="2928" y="1152"/>
            <a:chExt cx="1104" cy="836"/>
          </a:xfrm>
        </p:grpSpPr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928" y="1584"/>
              <a:ext cx="11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>
                  <a:latin typeface="Tahoma" pitchFamily="34" charset="0"/>
                </a:rPr>
                <a:t>Probability = 1 if </a:t>
              </a:r>
              <a:r>
                <a:rPr lang="en-US" i="1" dirty="0">
                  <a:latin typeface="Tahoma" pitchFamily="34" charset="0"/>
                </a:rPr>
                <a:t>t</a:t>
              </a:r>
              <a:r>
                <a:rPr lang="en-US" dirty="0">
                  <a:latin typeface="Tahoma" pitchFamily="34" charset="0"/>
                </a:rPr>
                <a:t> &gt; </a:t>
              </a:r>
              <a:r>
                <a:rPr lang="en-US" i="1" dirty="0">
                  <a:latin typeface="Tahoma" pitchFamily="34" charset="0"/>
                </a:rPr>
                <a:t>s</a:t>
              </a:r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 flipV="1">
              <a:off x="3408" y="1152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1390917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/>
              <a:t>What 1 Band of 1 Row Gives You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362200" y="1828800"/>
            <a:ext cx="426720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572000" y="3505200"/>
            <a:ext cx="1998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8000"/>
                </a:solidFill>
                <a:latin typeface="Tahoma" pitchFamily="34" charset="0"/>
              </a:rPr>
              <a:t>Remember: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Probability of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equal hash-values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= similarity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>
                <a:latin typeface="Tahoma" pitchFamily="34" charset="0"/>
              </a:rPr>
              <a:t>t =</a:t>
            </a:r>
            <a:r>
              <a:rPr lang="en-US" i="1" dirty="0" err="1">
                <a:latin typeface="Tahoma" pitchFamily="34" charset="0"/>
              </a:rPr>
              <a:t>sim</a:t>
            </a:r>
            <a:r>
              <a:rPr lang="en-US" i="1" dirty="0">
                <a:latin typeface="Tahoma" pitchFamily="34" charset="0"/>
              </a:rPr>
              <a:t>(C</a:t>
            </a:r>
            <a:r>
              <a:rPr lang="en-US" i="1" baseline="-25000" dirty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>
                <a:latin typeface="Tahoma" pitchFamily="34" charset="0"/>
              </a:rPr>
              <a:t>)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of two sets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5943600" y="577953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7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dirty="0"/>
              <a:t> bands, </a:t>
            </a:r>
            <a:r>
              <a:rPr lang="en-US" i="1" dirty="0"/>
              <a:t>r</a:t>
            </a:r>
            <a:r>
              <a:rPr lang="en-US" dirty="0"/>
              <a:t> rows/band</a:t>
            </a:r>
            <a:endParaRPr lang="en-US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Columns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have similarity </a:t>
            </a:r>
            <a:r>
              <a:rPr lang="en-US" b="1" i="1" dirty="0">
                <a:solidFill>
                  <a:srgbClr val="FF0066"/>
                </a:solidFill>
              </a:rPr>
              <a:t>t</a:t>
            </a:r>
          </a:p>
          <a:p>
            <a:r>
              <a:rPr lang="en-US" dirty="0"/>
              <a:t>Pick any band (</a:t>
            </a:r>
            <a:r>
              <a:rPr lang="en-US" b="1" i="1" dirty="0">
                <a:solidFill>
                  <a:srgbClr val="FF0066"/>
                </a:solidFill>
              </a:rPr>
              <a:t>r</a:t>
            </a:r>
            <a:r>
              <a:rPr lang="en-US" dirty="0"/>
              <a:t> rows)</a:t>
            </a:r>
          </a:p>
          <a:p>
            <a:pPr lvl="1"/>
            <a:r>
              <a:rPr lang="en-US" dirty="0"/>
              <a:t>Prob. that all rows in band equal =</a:t>
            </a:r>
            <a:r>
              <a:rPr lang="en-US" b="1" dirty="0"/>
              <a:t> </a:t>
            </a:r>
            <a:r>
              <a:rPr lang="en-US" b="1" i="1" dirty="0" err="1">
                <a:solidFill>
                  <a:srgbClr val="FF0066"/>
                </a:solidFill>
              </a:rPr>
              <a:t>t</a:t>
            </a:r>
            <a:r>
              <a:rPr lang="en-US" b="1" i="1" baseline="30000" dirty="0" err="1">
                <a:solidFill>
                  <a:srgbClr val="FF0066"/>
                </a:solidFill>
              </a:rPr>
              <a:t>r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Prob. that some row in band unequal = </a:t>
            </a:r>
            <a:r>
              <a:rPr lang="en-US" b="1" dirty="0">
                <a:solidFill>
                  <a:srgbClr val="FF0066"/>
                </a:solidFill>
              </a:rPr>
              <a:t>1 - </a:t>
            </a:r>
            <a:r>
              <a:rPr lang="en-US" b="1" i="1" dirty="0" err="1">
                <a:solidFill>
                  <a:srgbClr val="FF0066"/>
                </a:solidFill>
              </a:rPr>
              <a:t>t</a:t>
            </a:r>
            <a:r>
              <a:rPr lang="en-US" b="1" i="1" baseline="30000" dirty="0" err="1">
                <a:solidFill>
                  <a:srgbClr val="FF0066"/>
                </a:solidFill>
              </a:rPr>
              <a:t>r</a:t>
            </a:r>
            <a:r>
              <a:rPr lang="en-US" b="1" dirty="0"/>
              <a:t> </a:t>
            </a:r>
          </a:p>
          <a:p>
            <a:pPr lvl="8"/>
            <a:endParaRPr lang="en-US" dirty="0"/>
          </a:p>
          <a:p>
            <a:r>
              <a:rPr lang="en-US" dirty="0"/>
              <a:t>Prob. that no band identical  = </a:t>
            </a:r>
            <a:r>
              <a:rPr lang="en-US" b="1" dirty="0">
                <a:solidFill>
                  <a:srgbClr val="FF0066"/>
                </a:solidFill>
              </a:rPr>
              <a:t>(1 - </a:t>
            </a:r>
            <a:r>
              <a:rPr lang="en-US" b="1" i="1" dirty="0" err="1">
                <a:solidFill>
                  <a:srgbClr val="FF0066"/>
                </a:solidFill>
              </a:rPr>
              <a:t>t</a:t>
            </a:r>
            <a:r>
              <a:rPr lang="en-US" b="1" i="1" baseline="30000" dirty="0" err="1">
                <a:solidFill>
                  <a:srgbClr val="FF0066"/>
                </a:solidFill>
              </a:rPr>
              <a:t>r</a:t>
            </a:r>
            <a:r>
              <a:rPr lang="en-US" b="1" dirty="0">
                <a:solidFill>
                  <a:srgbClr val="FF0066"/>
                </a:solidFill>
              </a:rPr>
              <a:t>)</a:t>
            </a:r>
            <a:r>
              <a:rPr lang="en-US" b="1" i="1" baseline="30000" dirty="0">
                <a:solidFill>
                  <a:srgbClr val="FF0066"/>
                </a:solidFill>
              </a:rPr>
              <a:t>b</a:t>
            </a:r>
          </a:p>
          <a:p>
            <a:pPr lvl="8"/>
            <a:endParaRPr lang="en-US" i="1" baseline="30000" dirty="0">
              <a:solidFill>
                <a:srgbClr val="FF0066"/>
              </a:solidFill>
            </a:endParaRPr>
          </a:p>
          <a:p>
            <a:r>
              <a:rPr lang="en-US" dirty="0"/>
              <a:t>Prob. that at least 1 band identical =                  </a:t>
            </a:r>
            <a:r>
              <a:rPr lang="en-US" b="1" dirty="0"/>
              <a:t>			</a:t>
            </a:r>
            <a:r>
              <a:rPr lang="en-US" b="1" dirty="0">
                <a:solidFill>
                  <a:srgbClr val="FF0066"/>
                </a:solidFill>
              </a:rPr>
              <a:t>1 - (1 - </a:t>
            </a:r>
            <a:r>
              <a:rPr lang="en-US" b="1" i="1" dirty="0" err="1">
                <a:solidFill>
                  <a:srgbClr val="FF0066"/>
                </a:solidFill>
              </a:rPr>
              <a:t>t</a:t>
            </a:r>
            <a:r>
              <a:rPr lang="en-US" b="1" i="1" baseline="30000" dirty="0" err="1">
                <a:solidFill>
                  <a:srgbClr val="FF0066"/>
                </a:solidFill>
              </a:rPr>
              <a:t>r</a:t>
            </a:r>
            <a:r>
              <a:rPr lang="en-US" b="1" dirty="0">
                <a:solidFill>
                  <a:srgbClr val="FF0066"/>
                </a:solidFill>
              </a:rPr>
              <a:t>)</a:t>
            </a:r>
            <a:r>
              <a:rPr lang="en-US" b="1" i="1" baseline="30000" dirty="0">
                <a:solidFill>
                  <a:srgbClr val="FF0066"/>
                </a:solidFill>
              </a:rPr>
              <a:t>b</a:t>
            </a:r>
            <a:endParaRPr lang="en-US" b="1" dirty="0">
              <a:solidFill>
                <a:srgbClr val="FF0066"/>
              </a:solidFill>
            </a:endParaRPr>
          </a:p>
          <a:p>
            <a:pPr lvl="1"/>
            <a:endParaRPr lang="en-US" i="1" baseline="30000" dirty="0">
              <a:solidFill>
                <a:srgbClr val="FF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121397476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i="1" dirty="0"/>
              <a:t>b</a:t>
            </a:r>
            <a:r>
              <a:rPr lang="en-US" dirty="0"/>
              <a:t>  Bands of </a:t>
            </a:r>
            <a:r>
              <a:rPr lang="en-US" i="1" dirty="0"/>
              <a:t>r</a:t>
            </a:r>
            <a:r>
              <a:rPr lang="en-US" dirty="0"/>
              <a:t>  Rows Gives You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2362200" y="5334000"/>
            <a:ext cx="2057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419600" y="51054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4495800" y="2057400"/>
            <a:ext cx="76200" cy="304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4572000" y="1879600"/>
            <a:ext cx="152400" cy="177800"/>
          </a:xfrm>
          <a:custGeom>
            <a:avLst/>
            <a:gdLst>
              <a:gd name="T0" fmla="*/ 0 w 96"/>
              <a:gd name="T1" fmla="*/ 112 h 112"/>
              <a:gd name="T2" fmla="*/ 48 w 96"/>
              <a:gd name="T3" fmla="*/ 16 h 112"/>
              <a:gd name="T4" fmla="*/ 96 w 96"/>
              <a:gd name="T5" fmla="*/ 16 h 112"/>
              <a:gd name="T6" fmla="*/ 0 60000 65536"/>
              <a:gd name="T7" fmla="*/ 0 60000 65536"/>
              <a:gd name="T8" fmla="*/ 0 60000 65536"/>
              <a:gd name="T9" fmla="*/ 0 w 96"/>
              <a:gd name="T10" fmla="*/ 0 h 112"/>
              <a:gd name="T11" fmla="*/ 96 w 9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2">
                <a:moveTo>
                  <a:pt x="0" y="112"/>
                </a:moveTo>
                <a:cubicBezTo>
                  <a:pt x="16" y="72"/>
                  <a:pt x="32" y="32"/>
                  <a:pt x="48" y="16"/>
                </a:cubicBezTo>
                <a:cubicBezTo>
                  <a:pt x="64" y="0"/>
                  <a:pt x="80" y="8"/>
                  <a:pt x="96" y="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4724400" y="1828800"/>
            <a:ext cx="1905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40650" y="3409952"/>
            <a:ext cx="1327150" cy="2228851"/>
            <a:chOff x="4866" y="2169"/>
            <a:chExt cx="836" cy="1404"/>
          </a:xfrm>
        </p:grpSpPr>
        <p:sp>
          <p:nvSpPr>
            <p:cNvPr id="21535" name="Text Box 15"/>
            <p:cNvSpPr txBox="1">
              <a:spLocks noChangeArrowheads="1"/>
            </p:cNvSpPr>
            <p:nvPr/>
          </p:nvSpPr>
          <p:spPr bwMode="auto">
            <a:xfrm>
              <a:off x="4866" y="2169"/>
              <a:ext cx="3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 dirty="0">
                  <a:latin typeface="Tahoma" pitchFamily="34" charset="0"/>
                </a:rPr>
                <a:t>t</a:t>
              </a:r>
              <a:r>
                <a:rPr lang="en-US" sz="2400" b="1" dirty="0">
                  <a:latin typeface="Tahoma" pitchFamily="34" charset="0"/>
                </a:rPr>
                <a:t> </a:t>
              </a:r>
              <a:r>
                <a:rPr lang="en-US" sz="2400" b="1" i="1" baseline="30000" dirty="0">
                  <a:latin typeface="Tahoma" pitchFamily="34" charset="0"/>
                </a:rPr>
                <a:t>r </a:t>
              </a:r>
            </a:p>
          </p:txBody>
        </p:sp>
        <p:sp>
          <p:nvSpPr>
            <p:cNvPr id="21536" name="Text Box 16"/>
            <p:cNvSpPr txBox="1">
              <a:spLocks noChangeArrowheads="1"/>
            </p:cNvSpPr>
            <p:nvPr/>
          </p:nvSpPr>
          <p:spPr bwMode="auto">
            <a:xfrm>
              <a:off x="4980" y="2996"/>
              <a:ext cx="72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All rows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are equal</a:t>
              </a:r>
            </a:p>
          </p:txBody>
        </p:sp>
        <p:sp>
          <p:nvSpPr>
            <p:cNvPr id="21537" name="Line 17"/>
            <p:cNvSpPr>
              <a:spLocks noChangeShapeType="1"/>
            </p:cNvSpPr>
            <p:nvPr/>
          </p:nvSpPr>
          <p:spPr bwMode="auto">
            <a:xfrm flipH="1" flipV="1">
              <a:off x="4992" y="2425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13527" y="3398838"/>
            <a:ext cx="1308101" cy="2425700"/>
            <a:chOff x="4166" y="2141"/>
            <a:chExt cx="824" cy="1528"/>
          </a:xfrm>
        </p:grpSpPr>
        <p:sp>
          <p:nvSpPr>
            <p:cNvPr id="21532" name="Text Box 19"/>
            <p:cNvSpPr txBox="1">
              <a:spLocks noChangeArrowheads="1"/>
            </p:cNvSpPr>
            <p:nvPr/>
          </p:nvSpPr>
          <p:spPr bwMode="auto">
            <a:xfrm>
              <a:off x="4610" y="2141"/>
              <a:ext cx="3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21533" name="Text Box 20"/>
            <p:cNvSpPr txBox="1">
              <a:spLocks noChangeArrowheads="1"/>
            </p:cNvSpPr>
            <p:nvPr/>
          </p:nvSpPr>
          <p:spPr bwMode="auto">
            <a:xfrm>
              <a:off x="4166" y="3092"/>
              <a:ext cx="75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Some row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unequal</a:t>
              </a:r>
            </a:p>
          </p:txBody>
        </p:sp>
        <p:sp>
          <p:nvSpPr>
            <p:cNvPr id="21534" name="Line 21"/>
            <p:cNvSpPr>
              <a:spLocks noChangeShapeType="1"/>
            </p:cNvSpPr>
            <p:nvPr/>
          </p:nvSpPr>
          <p:spPr bwMode="auto">
            <a:xfrm flipV="1">
              <a:off x="4512" y="2421"/>
              <a:ext cx="336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223125" y="1752600"/>
            <a:ext cx="1812925" cy="2095501"/>
            <a:chOff x="4550" y="1104"/>
            <a:chExt cx="1142" cy="1320"/>
          </a:xfrm>
        </p:grpSpPr>
        <p:sp>
          <p:nvSpPr>
            <p:cNvPr id="21528" name="Text Box 23"/>
            <p:cNvSpPr txBox="1">
              <a:spLocks noChangeArrowheads="1"/>
            </p:cNvSpPr>
            <p:nvPr/>
          </p:nvSpPr>
          <p:spPr bwMode="auto">
            <a:xfrm>
              <a:off x="4550" y="2133"/>
              <a:ext cx="2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(</a:t>
              </a:r>
            </a:p>
          </p:txBody>
        </p:sp>
        <p:sp>
          <p:nvSpPr>
            <p:cNvPr id="21529" name="Text Box 24"/>
            <p:cNvSpPr txBox="1">
              <a:spLocks noChangeArrowheads="1"/>
            </p:cNvSpPr>
            <p:nvPr/>
          </p:nvSpPr>
          <p:spPr bwMode="auto">
            <a:xfrm>
              <a:off x="5078" y="2133"/>
              <a:ext cx="3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)</a:t>
              </a:r>
              <a:r>
                <a:rPr lang="en-US" sz="2400" b="1" i="1" baseline="30000" dirty="0">
                  <a:latin typeface="Tahoma" pitchFamily="34" charset="0"/>
                </a:rPr>
                <a:t>b </a:t>
              </a:r>
            </a:p>
          </p:txBody>
        </p:sp>
        <p:sp>
          <p:nvSpPr>
            <p:cNvPr id="21530" name="Text Box 25"/>
            <p:cNvSpPr txBox="1">
              <a:spLocks noChangeArrowheads="1"/>
            </p:cNvSpPr>
            <p:nvPr/>
          </p:nvSpPr>
          <p:spPr bwMode="auto">
            <a:xfrm>
              <a:off x="4977" y="1104"/>
              <a:ext cx="71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dirty="0">
                <a:solidFill>
                  <a:srgbClr val="008000"/>
                </a:solidFill>
                <a:latin typeface="Tahoma" pitchFamily="34" charset="0"/>
              </a:endParaRP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No bands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1531" name="Line 26"/>
            <p:cNvSpPr>
              <a:spLocks noChangeShapeType="1"/>
            </p:cNvSpPr>
            <p:nvPr/>
          </p:nvSpPr>
          <p:spPr bwMode="auto">
            <a:xfrm flipH="1">
              <a:off x="5228" y="1680"/>
              <a:ext cx="52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705600" y="1903413"/>
            <a:ext cx="1128713" cy="1955801"/>
            <a:chOff x="4214" y="1171"/>
            <a:chExt cx="711" cy="1232"/>
          </a:xfrm>
        </p:grpSpPr>
        <p:sp>
          <p:nvSpPr>
            <p:cNvPr id="21525" name="Text Box 28"/>
            <p:cNvSpPr txBox="1">
              <a:spLocks noChangeArrowheads="1"/>
            </p:cNvSpPr>
            <p:nvPr/>
          </p:nvSpPr>
          <p:spPr bwMode="auto">
            <a:xfrm>
              <a:off x="4272" y="2112"/>
              <a:ext cx="3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21526" name="Text Box 29"/>
            <p:cNvSpPr txBox="1">
              <a:spLocks noChangeArrowheads="1"/>
            </p:cNvSpPr>
            <p:nvPr/>
          </p:nvSpPr>
          <p:spPr bwMode="auto">
            <a:xfrm>
              <a:off x="4214" y="1171"/>
              <a:ext cx="71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At least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one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1527" name="Line 30"/>
            <p:cNvSpPr>
              <a:spLocks noChangeShapeType="1"/>
            </p:cNvSpPr>
            <p:nvPr/>
          </p:nvSpPr>
          <p:spPr bwMode="auto">
            <a:xfrm>
              <a:off x="4483" y="1728"/>
              <a:ext cx="105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495800" y="3429000"/>
            <a:ext cx="2065338" cy="762000"/>
            <a:chOff x="2832" y="2160"/>
            <a:chExt cx="1301" cy="480"/>
          </a:xfrm>
        </p:grpSpPr>
        <p:sp>
          <p:nvSpPr>
            <p:cNvPr id="21523" name="Text Box 32"/>
            <p:cNvSpPr txBox="1">
              <a:spLocks noChangeArrowheads="1"/>
            </p:cNvSpPr>
            <p:nvPr/>
          </p:nvSpPr>
          <p:spPr bwMode="auto">
            <a:xfrm>
              <a:off x="3024" y="2160"/>
              <a:ext cx="11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ahoma" pitchFamily="34" charset="0"/>
                </a:rPr>
                <a:t>s ~ (1/b)</a:t>
              </a:r>
              <a:r>
                <a:rPr lang="en-US" sz="2400" baseline="30000" dirty="0">
                  <a:latin typeface="Tahoma" pitchFamily="34" charset="0"/>
                </a:rPr>
                <a:t>1/r </a:t>
              </a:r>
            </a:p>
          </p:txBody>
        </p:sp>
        <p:sp>
          <p:nvSpPr>
            <p:cNvPr id="21524" name="Line 33"/>
            <p:cNvSpPr>
              <a:spLocks noChangeShapeType="1"/>
            </p:cNvSpPr>
            <p:nvPr/>
          </p:nvSpPr>
          <p:spPr bwMode="auto">
            <a:xfrm flipH="1">
              <a:off x="2832" y="249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>
                <a:latin typeface="Tahoma" pitchFamily="34" charset="0"/>
              </a:rPr>
              <a:t>t=</a:t>
            </a:r>
            <a:r>
              <a:rPr lang="en-US" i="1" dirty="0" err="1">
                <a:latin typeface="Tahoma" pitchFamily="34" charset="0"/>
              </a:rPr>
              <a:t>sim</a:t>
            </a:r>
            <a:r>
              <a:rPr lang="en-US" i="1" dirty="0">
                <a:latin typeface="Tahoma" pitchFamily="34" charset="0"/>
              </a:rPr>
              <a:t>(C</a:t>
            </a:r>
            <a:r>
              <a:rPr lang="en-US" i="1" baseline="-25000" dirty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>
                <a:latin typeface="Tahoma" pitchFamily="34" charset="0"/>
              </a:rPr>
              <a:t>)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of two sets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943600" y="5779532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32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0001_landscape_00050_90143470_7bf4dbd049_30_16375150@N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612" y="2546350"/>
            <a:ext cx="1677988" cy="1263650"/>
          </a:xfrm>
          <a:prstGeom prst="rect">
            <a:avLst/>
          </a:prstGeom>
          <a:noFill/>
        </p:spPr>
      </p:pic>
      <p:pic>
        <p:nvPicPr>
          <p:cNvPr id="155651" name="Picture 3" descr="0002_travel_00241_156045694_765ce968b6_46_82935691@N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2450" y="3786187"/>
            <a:ext cx="1454150" cy="1090613"/>
          </a:xfrm>
          <a:prstGeom prst="rect">
            <a:avLst/>
          </a:prstGeom>
          <a:noFill/>
        </p:spPr>
      </p:pic>
      <p:pic>
        <p:nvPicPr>
          <p:cNvPr id="155652" name="Picture 4" descr="0003_unlabelled_world-0085_image_085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029200"/>
            <a:ext cx="1360487" cy="1360488"/>
          </a:xfrm>
          <a:prstGeom prst="rect">
            <a:avLst/>
          </a:prstGeom>
          <a:noFill/>
        </p:spPr>
      </p:pic>
      <p:pic>
        <p:nvPicPr>
          <p:cNvPr id="155653" name="Picture 5" descr="0004_unlabelled_water-0063_image_0630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94137"/>
            <a:ext cx="1592263" cy="1058863"/>
          </a:xfrm>
          <a:prstGeom prst="rect">
            <a:avLst/>
          </a:prstGeom>
          <a:noFill/>
        </p:spPr>
      </p:pic>
      <p:pic>
        <p:nvPicPr>
          <p:cNvPr id="155654" name="Picture 6" descr="0005_unlabelled_travel-photography-08_image_0165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951413"/>
            <a:ext cx="1728788" cy="1296987"/>
          </a:xfrm>
          <a:prstGeom prst="rect">
            <a:avLst/>
          </a:prstGeom>
          <a:noFill/>
        </p:spPr>
      </p:pic>
      <p:pic>
        <p:nvPicPr>
          <p:cNvPr id="155655" name="Picture 7" descr="0006_vacation_00069_67983488_199fafb5a8_30_28423283@N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2727325"/>
            <a:ext cx="1524000" cy="1006475"/>
          </a:xfrm>
          <a:prstGeom prst="rect">
            <a:avLst/>
          </a:prstGeom>
          <a:noFill/>
        </p:spPr>
      </p:pic>
      <p:pic>
        <p:nvPicPr>
          <p:cNvPr id="155656" name="Picture 8" descr="0007_landscape_00084_132090349_27e120a56c_1_11254121@N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067300"/>
            <a:ext cx="1676400" cy="1257300"/>
          </a:xfrm>
          <a:prstGeom prst="rect">
            <a:avLst/>
          </a:prstGeom>
          <a:noFill/>
        </p:spPr>
      </p:pic>
      <p:pic>
        <p:nvPicPr>
          <p:cNvPr id="155657" name="Picture 9" descr="0008_travel_00128_92040527_6104056acc_37_30117228@N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372328"/>
            <a:ext cx="1524000" cy="1142272"/>
          </a:xfrm>
          <a:prstGeom prst="rect">
            <a:avLst/>
          </a:prstGeom>
          <a:noFill/>
        </p:spPr>
      </p:pic>
      <p:pic>
        <p:nvPicPr>
          <p:cNvPr id="155658" name="Picture 10" descr="0009_vacation2_00084_151302555_8a5c83b0c1_52_36101698770@N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7275" y="1270000"/>
            <a:ext cx="1660525" cy="1244600"/>
          </a:xfrm>
          <a:prstGeom prst="rect">
            <a:avLst/>
          </a:prstGeom>
          <a:noFill/>
        </p:spPr>
      </p:pic>
      <p:pic>
        <p:nvPicPr>
          <p:cNvPr id="155659" name="Picture 11" descr="0010_landscape_00122_184818660_0cb35c8dd9_49_11401693@N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44675" y="1435100"/>
            <a:ext cx="1660525" cy="1155700"/>
          </a:xfrm>
          <a:prstGeom prst="rect">
            <a:avLst/>
          </a:prstGeom>
          <a:noFill/>
        </p:spPr>
      </p:pic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838200" y="6320135"/>
            <a:ext cx="800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10 nearest neighbors from a collection of 2 million images</a:t>
            </a:r>
          </a:p>
        </p:txBody>
      </p:sp>
      <p:pic>
        <p:nvPicPr>
          <p:cNvPr id="15" name="Picture 2" descr="teaser_inpu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24263" y="2997200"/>
            <a:ext cx="1895475" cy="1422400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Completion Problem 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[Hays 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2007]</a:t>
            </a:r>
          </a:p>
        </p:txBody>
      </p:sp>
      <p:pic>
        <p:nvPicPr>
          <p:cNvPr id="22" name="Picture 11" descr="IMG_0681_mask_output_0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26556" y="3005667"/>
            <a:ext cx="1885244" cy="141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889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b</a:t>
            </a:r>
            <a:r>
              <a:rPr lang="en-US" dirty="0"/>
              <a:t>  = 20; </a:t>
            </a:r>
            <a:r>
              <a:rPr lang="en-US" i="1" dirty="0"/>
              <a:t>r</a:t>
            </a:r>
            <a:r>
              <a:rPr lang="en-US" dirty="0"/>
              <a:t>  = 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Similarity threshold s</a:t>
            </a:r>
          </a:p>
          <a:p>
            <a:r>
              <a:rPr lang="en-US" b="1" dirty="0">
                <a:solidFill>
                  <a:srgbClr val="D60093"/>
                </a:solidFill>
              </a:rPr>
              <a:t>Prob. that at least 1 band is identical: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23594"/>
              </p:ext>
            </p:extLst>
          </p:nvPr>
        </p:nvGraphicFramePr>
        <p:xfrm>
          <a:off x="3124200" y="2484120"/>
          <a:ext cx="3124200" cy="4145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1-(1-s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7749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: The S-curve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371600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Picking </a:t>
            </a:r>
            <a:r>
              <a:rPr lang="en-US" b="1" i="1" dirty="0">
                <a:solidFill>
                  <a:srgbClr val="D60093"/>
                </a:solidFill>
              </a:rPr>
              <a:t>r</a:t>
            </a:r>
            <a:r>
              <a:rPr lang="en-US" b="1" dirty="0">
                <a:solidFill>
                  <a:srgbClr val="D60093"/>
                </a:solidFill>
              </a:rPr>
              <a:t> and </a:t>
            </a:r>
            <a:r>
              <a:rPr lang="en-US" b="1" i="1" dirty="0">
                <a:solidFill>
                  <a:srgbClr val="D60093"/>
                </a:solidFill>
              </a:rPr>
              <a:t>b</a:t>
            </a:r>
            <a:r>
              <a:rPr lang="en-US" b="1" dirty="0">
                <a:solidFill>
                  <a:srgbClr val="D60093"/>
                </a:solidFill>
              </a:rPr>
              <a:t> to get the best S-curve</a:t>
            </a:r>
          </a:p>
          <a:p>
            <a:pPr lvl="1"/>
            <a:r>
              <a:rPr lang="en-US" dirty="0"/>
              <a:t>50 hash-functions (r=5, b=10)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27288"/>
            <a:ext cx="39066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2763252" y="4107700"/>
            <a:ext cx="2803360" cy="52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193674" y="2718720"/>
            <a:ext cx="566821" cy="1053431"/>
          </a:xfrm>
          <a:custGeom>
            <a:avLst/>
            <a:gdLst>
              <a:gd name="connsiteX0" fmla="*/ 0 w 566821"/>
              <a:gd name="connsiteY0" fmla="*/ 1053431 h 1053431"/>
              <a:gd name="connsiteX1" fmla="*/ 32084 w 566821"/>
              <a:gd name="connsiteY1" fmla="*/ 0 h 1053431"/>
              <a:gd name="connsiteX2" fmla="*/ 566821 w 566821"/>
              <a:gd name="connsiteY2" fmla="*/ 0 h 1053431"/>
              <a:gd name="connsiteX3" fmla="*/ 422442 w 566821"/>
              <a:gd name="connsiteY3" fmla="*/ 96252 h 1053431"/>
              <a:gd name="connsiteX4" fmla="*/ 288758 w 566821"/>
              <a:gd name="connsiteY4" fmla="*/ 288757 h 1053431"/>
              <a:gd name="connsiteX5" fmla="*/ 165768 w 566821"/>
              <a:gd name="connsiteY5" fmla="*/ 572168 h 1053431"/>
              <a:gd name="connsiteX6" fmla="*/ 0 w 566821"/>
              <a:gd name="connsiteY6" fmla="*/ 1053431 h 10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21" h="1053431">
                <a:moveTo>
                  <a:pt x="0" y="1053431"/>
                </a:moveTo>
                <a:lnTo>
                  <a:pt x="32084" y="0"/>
                </a:lnTo>
                <a:lnTo>
                  <a:pt x="566821" y="0"/>
                </a:lnTo>
                <a:lnTo>
                  <a:pt x="422442" y="96252"/>
                </a:lnTo>
                <a:lnTo>
                  <a:pt x="288758" y="288757"/>
                </a:lnTo>
                <a:lnTo>
                  <a:pt x="165768" y="572168"/>
                </a:lnTo>
                <a:lnTo>
                  <a:pt x="0" y="10534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83021" y="3996741"/>
            <a:ext cx="973221" cy="1550736"/>
          </a:xfrm>
          <a:custGeom>
            <a:avLst/>
            <a:gdLst>
              <a:gd name="connsiteX0" fmla="*/ 973221 w 973221"/>
              <a:gd name="connsiteY0" fmla="*/ 0 h 1550736"/>
              <a:gd name="connsiteX1" fmla="*/ 941137 w 973221"/>
              <a:gd name="connsiteY1" fmla="*/ 1545389 h 1550736"/>
              <a:gd name="connsiteX2" fmla="*/ 0 w 973221"/>
              <a:gd name="connsiteY2" fmla="*/ 1550736 h 1550736"/>
              <a:gd name="connsiteX3" fmla="*/ 315495 w 973221"/>
              <a:gd name="connsiteY3" fmla="*/ 1374273 h 1550736"/>
              <a:gd name="connsiteX4" fmla="*/ 577516 w 973221"/>
              <a:gd name="connsiteY4" fmla="*/ 1016000 h 1550736"/>
              <a:gd name="connsiteX5" fmla="*/ 802105 w 973221"/>
              <a:gd name="connsiteY5" fmla="*/ 534736 h 1550736"/>
              <a:gd name="connsiteX6" fmla="*/ 973221 w 973221"/>
              <a:gd name="connsiteY6" fmla="*/ 0 h 155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221" h="1550736">
                <a:moveTo>
                  <a:pt x="973221" y="0"/>
                </a:moveTo>
                <a:lnTo>
                  <a:pt x="941137" y="1545389"/>
                </a:lnTo>
                <a:lnTo>
                  <a:pt x="0" y="1550736"/>
                </a:lnTo>
                <a:lnTo>
                  <a:pt x="315495" y="1374273"/>
                </a:lnTo>
                <a:lnTo>
                  <a:pt x="577516" y="1016000"/>
                </a:lnTo>
                <a:lnTo>
                  <a:pt x="802105" y="534736"/>
                </a:lnTo>
                <a:lnTo>
                  <a:pt x="9732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4876800"/>
            <a:ext cx="310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Blue area</a:t>
            </a:r>
            <a:r>
              <a:rPr lang="en-US" b="1" dirty="0"/>
              <a:t>:</a:t>
            </a:r>
            <a:r>
              <a:rPr lang="en-US" dirty="0"/>
              <a:t> False Negative rate</a:t>
            </a:r>
          </a:p>
          <a:p>
            <a:r>
              <a:rPr lang="en-US" b="1" dirty="0">
                <a:solidFill>
                  <a:schemeClr val="accent4"/>
                </a:solidFill>
              </a:rPr>
              <a:t>Green area</a:t>
            </a:r>
            <a:r>
              <a:rPr lang="en-US" b="1" dirty="0"/>
              <a:t>:</a:t>
            </a:r>
            <a:r>
              <a:rPr lang="en-US" dirty="0"/>
              <a:t> False Positive rate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5791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84387" y="3940013"/>
            <a:ext cx="23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Prob. sharing a bucket</a:t>
            </a:r>
          </a:p>
        </p:txBody>
      </p:sp>
    </p:spTree>
    <p:extLst>
      <p:ext uri="{BB962C8B-B14F-4D97-AF65-F5344CB8AC3E}">
        <p14:creationId xmlns:p14="http://schemas.microsoft.com/office/powerpoint/2010/main" val="17079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LSH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2578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Tune </a:t>
            </a:r>
            <a:r>
              <a:rPr lang="en-US" b="1" i="1" dirty="0">
                <a:solidFill>
                  <a:srgbClr val="0000FF"/>
                </a:solidFill>
              </a:rPr>
              <a:t>M, b, r</a:t>
            </a:r>
            <a:r>
              <a:rPr lang="en-US" dirty="0">
                <a:solidFill>
                  <a:srgbClr val="0000FF"/>
                </a:solidFill>
              </a:rPr>
              <a:t> to get almost all pairs with similar signatures, but eliminate most pairs that do not have similar signatures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Check in main memory that </a:t>
            </a:r>
            <a:r>
              <a:rPr lang="en-US" b="1" dirty="0"/>
              <a:t>candidate pairs</a:t>
            </a:r>
            <a:r>
              <a:rPr lang="en-US" dirty="0"/>
              <a:t> really do have </a:t>
            </a:r>
            <a:r>
              <a:rPr lang="en-US" b="1" dirty="0"/>
              <a:t>similar signatures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Optional: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In another pass through data, check that the remaining candidate pairs really represent similar documents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264598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3 Steps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Shingling:</a:t>
            </a:r>
            <a:r>
              <a:rPr lang="en-US" dirty="0"/>
              <a:t> Convert documents to sets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We used hashing to assign each shingle an ID</a:t>
            </a:r>
          </a:p>
          <a:p>
            <a:r>
              <a:rPr lang="en-US" b="1" dirty="0">
                <a:solidFill>
                  <a:srgbClr val="D60093"/>
                </a:solidFill>
              </a:rPr>
              <a:t>Min-Hashing: </a:t>
            </a:r>
            <a:r>
              <a:rPr lang="en-US" dirty="0"/>
              <a:t>Convert large sets to short signatures, while preserving similarity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We used </a:t>
            </a:r>
            <a:r>
              <a:rPr lang="en-US" b="1" dirty="0">
                <a:solidFill>
                  <a:srgbClr val="0000FF"/>
                </a:solidFill>
              </a:rPr>
              <a:t>similarity preserving hashing</a:t>
            </a:r>
            <a:r>
              <a:rPr lang="en-US" dirty="0">
                <a:solidFill>
                  <a:srgbClr val="0000FF"/>
                </a:solidFill>
              </a:rPr>
              <a:t> to generate signatures with property </a:t>
            </a:r>
            <a:r>
              <a:rPr lang="en-US" b="1" dirty="0" err="1">
                <a:solidFill>
                  <a:srgbClr val="0000FF"/>
                </a:solidFill>
              </a:rPr>
              <a:t>Pr</a:t>
            </a:r>
            <a:r>
              <a:rPr lang="en-US" b="1" dirty="0">
                <a:solidFill>
                  <a:srgbClr val="0000FF"/>
                </a:solidFill>
              </a:rPr>
              <a:t>[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) = 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)] = </a:t>
            </a:r>
            <a:r>
              <a:rPr lang="en-US" b="1" i="1" dirty="0" err="1">
                <a:solidFill>
                  <a:srgbClr val="0000FF"/>
                </a:solidFill>
              </a:rPr>
              <a:t>sim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We used hashing to get around generating random permutations</a:t>
            </a:r>
          </a:p>
          <a:p>
            <a:r>
              <a:rPr lang="en-US" b="1">
                <a:solidFill>
                  <a:srgbClr val="D60093"/>
                </a:solidFill>
              </a:rPr>
              <a:t>Locality-Sensitive Hashing</a:t>
            </a:r>
            <a:r>
              <a:rPr lang="en-US" b="1" dirty="0">
                <a:solidFill>
                  <a:srgbClr val="D60093"/>
                </a:solidFill>
              </a:rPr>
              <a:t>: </a:t>
            </a:r>
            <a:r>
              <a:rPr lang="en-US" dirty="0"/>
              <a:t>Focus on pairs of signatures likely to be from similar documents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We used hashing to find </a:t>
            </a:r>
            <a:r>
              <a:rPr lang="en-US" b="1" dirty="0">
                <a:solidFill>
                  <a:srgbClr val="0000FF"/>
                </a:solidFill>
              </a:rPr>
              <a:t>candidate pairs</a:t>
            </a:r>
            <a:r>
              <a:rPr lang="en-US" dirty="0">
                <a:solidFill>
                  <a:srgbClr val="0000FF"/>
                </a:solidFill>
              </a:rPr>
              <a:t> of similarity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 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4C00-7883-447F-993D-93A8BDF0ACB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Metaphor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Many problems can be expressed as </a:t>
            </a:r>
            <a:br>
              <a:rPr lang="en-US" b="1" dirty="0"/>
            </a:br>
            <a:r>
              <a:rPr lang="en-US" b="1" dirty="0"/>
              <a:t>finding “similar” sets: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Find near-neighbors in </a:t>
            </a:r>
            <a:r>
              <a:rPr lang="en-US" b="1" u="sng" dirty="0">
                <a:solidFill>
                  <a:srgbClr val="0000FF"/>
                </a:solidFill>
              </a:rPr>
              <a:t>high-dimensional</a:t>
            </a:r>
            <a:r>
              <a:rPr lang="en-US" b="1" dirty="0">
                <a:solidFill>
                  <a:srgbClr val="0000FF"/>
                </a:solidFill>
              </a:rPr>
              <a:t> space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Examples: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Pages with similar words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 duplicate detection, classification by topic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Customers who purchased similar products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Products with similar customer sets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Images with similar features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Users who visited similar websites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teaser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594" y="4800600"/>
            <a:ext cx="142160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6959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Today’s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Given: High dimensional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, …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  <a:p>
                <a:pPr lvl="1"/>
                <a:r>
                  <a:rPr lang="en-US" b="1" dirty="0"/>
                  <a:t>For example:</a:t>
                </a:r>
                <a:r>
                  <a:rPr lang="en-US" dirty="0"/>
                  <a:t> Image is a long vector of pixel colors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→[1 2 1 0 2 1 0 1 0]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And some distance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Which quantifies the “distance”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  <a:p>
                <a:pPr lvl="8"/>
                <a:endParaRPr lang="en-US" sz="500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Goal:</a:t>
                </a:r>
                <a:r>
                  <a:rPr lang="en-US" dirty="0"/>
                  <a:t> Find </a:t>
                </a:r>
                <a:r>
                  <a:rPr lang="en-US" b="1" dirty="0">
                    <a:solidFill>
                      <a:srgbClr val="FF0066"/>
                    </a:solidFill>
                  </a:rPr>
                  <a:t>all pairs of data points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6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FF006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dirty="0">
                        <a:solidFill>
                          <a:srgbClr val="FF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that are within some distance threshold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sz="500" b="1" dirty="0">
                  <a:solidFill>
                    <a:srgbClr val="0000FF"/>
                  </a:solidFill>
                </a:endParaRPr>
              </a:p>
              <a:p>
                <a:r>
                  <a:rPr lang="en-US" b="1" dirty="0"/>
                  <a:t>Note:</a:t>
                </a: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Naïve solution would take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>
                    <a:solidFill>
                      <a:srgbClr val="008000"/>
                    </a:solidFill>
                    <a:sym typeface="Wingdings" pitchFamily="2" charset="2"/>
                  </a:rPr>
                  <a:t></a:t>
                </a:r>
                <a:endParaRPr lang="en-US" b="1" dirty="0">
                  <a:solidFill>
                    <a:srgbClr val="008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data points</a:t>
                </a:r>
                <a:endParaRPr lang="en-US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3500" b="1" dirty="0">
                    <a:solidFill>
                      <a:srgbClr val="0000FF"/>
                    </a:solidFill>
                    <a:sym typeface="Wingdings" pitchFamily="2" charset="2"/>
                  </a:rPr>
                  <a:t>MAGIC: </a:t>
                </a:r>
                <a:r>
                  <a:rPr lang="en-US" sz="3500" b="1" dirty="0">
                    <a:solidFill>
                      <a:srgbClr val="FF0066"/>
                    </a:solidFill>
                    <a:sym typeface="Wingdings" pitchFamily="2" charset="2"/>
                  </a:rPr>
                  <a:t>This can be done in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FF0066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35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1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3500" b="1" dirty="0">
                    <a:solidFill>
                      <a:srgbClr val="FF0066"/>
                    </a:solidFill>
                  </a:rPr>
                  <a:t>!! How?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  <a:blipFill rotWithShape="1">
                <a:blip r:embed="rId2"/>
                <a:stretch>
                  <a:fillRect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Finding Similar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>
                <a:solidFill>
                  <a:srgbClr val="D60093"/>
                </a:solidFill>
              </a:rPr>
              <a:t>Goal:</a:t>
            </a:r>
            <a:r>
              <a:rPr lang="en-US" sz="3200" b="1" dirty="0">
                <a:solidFill>
                  <a:srgbClr val="0000FF"/>
                </a:solidFill>
              </a:rPr>
              <a:t> Find near-neighbors in high-dim. space</a:t>
            </a:r>
          </a:p>
          <a:p>
            <a:pPr lvl="1"/>
            <a:r>
              <a:rPr lang="en-US" dirty="0"/>
              <a:t>We formally define “near neighbors” as </a:t>
            </a:r>
            <a:br>
              <a:rPr lang="en-US" dirty="0"/>
            </a:br>
            <a:r>
              <a:rPr lang="en-US" dirty="0"/>
              <a:t>points that are a “small distance” apart</a:t>
            </a:r>
          </a:p>
          <a:p>
            <a:r>
              <a:rPr lang="en-US" dirty="0"/>
              <a:t>For each application, we first need to define what “</a:t>
            </a:r>
            <a:r>
              <a:rPr lang="en-US" b="1" dirty="0"/>
              <a:t>distance</a:t>
            </a:r>
            <a:r>
              <a:rPr lang="en-US" dirty="0"/>
              <a:t>” means</a:t>
            </a:r>
          </a:p>
          <a:p>
            <a:r>
              <a:rPr lang="en-US" b="1" dirty="0">
                <a:solidFill>
                  <a:srgbClr val="D60093"/>
                </a:solidFill>
              </a:rPr>
              <a:t>Today: </a:t>
            </a:r>
            <a:r>
              <a:rPr lang="en-US" b="1" dirty="0" err="1">
                <a:solidFill>
                  <a:srgbClr val="0000FF"/>
                </a:solidFill>
              </a:rPr>
              <a:t>Jaccard</a:t>
            </a:r>
            <a:r>
              <a:rPr lang="en-US" b="1" dirty="0">
                <a:solidFill>
                  <a:srgbClr val="0000FF"/>
                </a:solidFill>
              </a:rPr>
              <a:t> distance/similarity</a:t>
            </a:r>
          </a:p>
          <a:p>
            <a:pPr lvl="1"/>
            <a:r>
              <a:rPr lang="en-US" dirty="0"/>
              <a:t>The </a:t>
            </a:r>
            <a:r>
              <a:rPr lang="en-US" b="1" dirty="0" err="1">
                <a:solidFill>
                  <a:srgbClr val="FF0066"/>
                </a:solidFill>
              </a:rPr>
              <a:t>Jaccard</a:t>
            </a:r>
            <a:r>
              <a:rPr lang="en-US" b="1" dirty="0">
                <a:solidFill>
                  <a:srgbClr val="FF0066"/>
                </a:solidFill>
              </a:rPr>
              <a:t> similarity</a:t>
            </a:r>
            <a:r>
              <a:rPr lang="en-US" i="1" dirty="0">
                <a:solidFill>
                  <a:srgbClr val="FF0066"/>
                </a:solidFill>
              </a:rPr>
              <a:t> </a:t>
            </a:r>
            <a:r>
              <a:rPr lang="en-US" dirty="0"/>
              <a:t>of two </a:t>
            </a:r>
            <a:r>
              <a:rPr lang="en-US" b="1" dirty="0">
                <a:solidFill>
                  <a:srgbClr val="FF0066"/>
                </a:solidFill>
              </a:rPr>
              <a:t>sets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is the size of their intersection divided by the size of their union:</a:t>
            </a:r>
            <a:br>
              <a:rPr lang="en-US" dirty="0"/>
            </a:br>
            <a:r>
              <a:rPr lang="en-US" b="1" i="1" dirty="0" err="1"/>
              <a:t>sim</a:t>
            </a:r>
            <a:r>
              <a:rPr lang="en-US" b="1" dirty="0"/>
              <a:t>(C</a:t>
            </a:r>
            <a:r>
              <a:rPr lang="en-US" b="1" baseline="-25000" dirty="0"/>
              <a:t>1</a:t>
            </a:r>
            <a:r>
              <a:rPr lang="en-US" b="1" dirty="0"/>
              <a:t>, C</a:t>
            </a:r>
            <a:r>
              <a:rPr lang="en-US" b="1" baseline="-25000" dirty="0"/>
              <a:t>2</a:t>
            </a:r>
            <a:r>
              <a:rPr lang="en-US" b="1" dirty="0"/>
              <a:t>) = |C</a:t>
            </a:r>
            <a:r>
              <a:rPr lang="en-US" b="1" baseline="-25000" dirty="0"/>
              <a:t>1</a:t>
            </a:r>
            <a:r>
              <a:rPr lang="en-US" b="1" dirty="0">
                <a:sym typeface="Symbol" pitchFamily="18" charset="2"/>
              </a:rPr>
              <a:t>C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|/|C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C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</a:t>
            </a:r>
          </a:p>
          <a:p>
            <a:pPr lvl="1"/>
            <a:r>
              <a:rPr lang="en-US" b="1" dirty="0" err="1">
                <a:solidFill>
                  <a:srgbClr val="FF0066"/>
                </a:solidFill>
              </a:rPr>
              <a:t>Jaccard</a:t>
            </a:r>
            <a:r>
              <a:rPr lang="en-US" b="1" dirty="0">
                <a:solidFill>
                  <a:srgbClr val="FF0066"/>
                </a:solidFill>
              </a:rPr>
              <a:t> distance:</a:t>
            </a:r>
            <a:r>
              <a:rPr lang="en-US" b="1" i="1" dirty="0"/>
              <a:t> d</a:t>
            </a:r>
            <a:r>
              <a:rPr lang="en-US" b="1" dirty="0"/>
              <a:t>(C</a:t>
            </a:r>
            <a:r>
              <a:rPr lang="en-US" b="1" baseline="-25000" dirty="0"/>
              <a:t>1</a:t>
            </a:r>
            <a:r>
              <a:rPr lang="en-US" b="1" dirty="0"/>
              <a:t>, C</a:t>
            </a:r>
            <a:r>
              <a:rPr lang="en-US" b="1" baseline="-25000" dirty="0"/>
              <a:t>2</a:t>
            </a:r>
            <a:r>
              <a:rPr lang="en-US" b="1" dirty="0"/>
              <a:t>) = 1 - |C</a:t>
            </a:r>
            <a:r>
              <a:rPr lang="en-US" b="1" baseline="-25000" dirty="0"/>
              <a:t>1</a:t>
            </a:r>
            <a:r>
              <a:rPr lang="en-US" b="1" dirty="0">
                <a:sym typeface="Symbol" pitchFamily="18" charset="2"/>
              </a:rPr>
              <a:t>C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|/|C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C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58798" y="5505271"/>
            <a:ext cx="2499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 in intersection</a:t>
            </a:r>
          </a:p>
          <a:p>
            <a:pPr eaLnBrk="0" hangingPunct="0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 in union</a:t>
            </a:r>
          </a:p>
          <a:p>
            <a:pPr eaLnBrk="0" hangingPunct="0"/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Jaccard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similarity= 3/8</a:t>
            </a:r>
          </a:p>
          <a:p>
            <a:pPr eaLnBrk="0" hangingPunct="0"/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Jaccard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distance = 5/8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05200" y="5638800"/>
            <a:ext cx="2286000" cy="990600"/>
            <a:chOff x="3124200" y="1371600"/>
            <a:chExt cx="2667000" cy="1600200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38100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1242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505200" y="183935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479800" y="23563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173220" y="1987062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35500" y="22801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4546600" y="1670537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257800" y="247943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5257800" y="1676399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995451" y="6411847"/>
            <a:ext cx="91440" cy="9144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3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27138</TotalTime>
  <Words>4287</Words>
  <Application>Microsoft Office PowerPoint</Application>
  <PresentationFormat>On-screen Show (4:3)</PresentationFormat>
  <Paragraphs>884</Paragraphs>
  <Slides>53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Arial Black</vt:lpstr>
      <vt:lpstr>Calibri</vt:lpstr>
      <vt:lpstr>Cambria Math</vt:lpstr>
      <vt:lpstr>Corbel</vt:lpstr>
      <vt:lpstr>Gill Sans</vt:lpstr>
      <vt:lpstr>Lucida Sans Unicode</vt:lpstr>
      <vt:lpstr>Monotype Sorts</vt:lpstr>
      <vt:lpstr>Tahoma</vt:lpstr>
      <vt:lpstr>Times New Roman</vt:lpstr>
      <vt:lpstr>Wingdings</vt:lpstr>
      <vt:lpstr>Wingdings 2</vt:lpstr>
      <vt:lpstr>Module</vt:lpstr>
      <vt:lpstr>2_Default Design</vt:lpstr>
      <vt:lpstr>PowerPoint Presentation</vt:lpstr>
      <vt:lpstr>Scene Completion Problem </vt:lpstr>
      <vt:lpstr>Scene Completion Problem </vt:lpstr>
      <vt:lpstr>Scene Completion Problem </vt:lpstr>
      <vt:lpstr>Scene Completion Problem </vt:lpstr>
      <vt:lpstr>A Common Metaphor</vt:lpstr>
      <vt:lpstr>Problem for Today’s Lecture</vt:lpstr>
      <vt:lpstr> Finding Similar Items</vt:lpstr>
      <vt:lpstr>Distance Measures</vt:lpstr>
      <vt:lpstr>Task: Finding Similar Documents</vt:lpstr>
      <vt:lpstr>3 Essential Steps for Similar Docs</vt:lpstr>
      <vt:lpstr>The Big Picture</vt:lpstr>
      <vt:lpstr> Shingling</vt:lpstr>
      <vt:lpstr>Documents as High-Dim Data</vt:lpstr>
      <vt:lpstr>Define: Shingles</vt:lpstr>
      <vt:lpstr>Similarity Metric for Shingles</vt:lpstr>
      <vt:lpstr>Working Assumption</vt:lpstr>
      <vt:lpstr>Motivation for Minhash/LSH</vt:lpstr>
      <vt:lpstr> MinHashing</vt:lpstr>
      <vt:lpstr>Encoding Sets as Bit Vectors</vt:lpstr>
      <vt:lpstr>From Sets to Boolean Matrices</vt:lpstr>
      <vt:lpstr>Outline: Finding Similar Columns</vt:lpstr>
      <vt:lpstr>Outline: Finding Similar Columns</vt:lpstr>
      <vt:lpstr>Hashing Columns (Signatures)</vt:lpstr>
      <vt:lpstr>Min-Hashing</vt:lpstr>
      <vt:lpstr>Min-Hashing</vt:lpstr>
      <vt:lpstr>Min-Hashing Example</vt:lpstr>
      <vt:lpstr>The Min-Hash Property</vt:lpstr>
      <vt:lpstr>Four Types of Rows</vt:lpstr>
      <vt:lpstr>Similarity for Signatures</vt:lpstr>
      <vt:lpstr>Min-Hashing Example</vt:lpstr>
      <vt:lpstr>Min-Hash Signatures</vt:lpstr>
      <vt:lpstr>Implementation Trick</vt:lpstr>
      <vt:lpstr> Locality Sensitive Hashing</vt:lpstr>
      <vt:lpstr>LSH: First Cut</vt:lpstr>
      <vt:lpstr>Candidates from Min-Hash</vt:lpstr>
      <vt:lpstr>LSH for Min-Hash</vt:lpstr>
      <vt:lpstr>Partition M into b Bands</vt:lpstr>
      <vt:lpstr>Partition M into Bands</vt:lpstr>
      <vt:lpstr>Hashing Bands</vt:lpstr>
      <vt:lpstr>Simplifying Assumption</vt:lpstr>
      <vt:lpstr>Example of Bands</vt:lpstr>
      <vt:lpstr>C1, C2 are 80% Similar</vt:lpstr>
      <vt:lpstr>C1, C2 are 30% Similar</vt:lpstr>
      <vt:lpstr>LSH Involves a Tradeoff</vt:lpstr>
      <vt:lpstr>Analysis of LSH – What We Want</vt:lpstr>
      <vt:lpstr>What 1 Band of 1 Row Gives You</vt:lpstr>
      <vt:lpstr>b bands, r rows/band</vt:lpstr>
      <vt:lpstr>What b  Bands of r  Rows Gives You</vt:lpstr>
      <vt:lpstr>Example: b  = 20; r  = 5</vt:lpstr>
      <vt:lpstr>Picking r and b: The S-curve</vt:lpstr>
      <vt:lpstr>LSH Summary</vt:lpstr>
      <vt:lpstr>Summary: 3 Steps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Ali Abedi</cp:lastModifiedBy>
  <cp:revision>1362</cp:revision>
  <cp:lastPrinted>2011-10-20T04:01:43Z</cp:lastPrinted>
  <dcterms:created xsi:type="dcterms:W3CDTF">2009-06-12T17:14:38Z</dcterms:created>
  <dcterms:modified xsi:type="dcterms:W3CDTF">2019-10-31T02:02:40Z</dcterms:modified>
</cp:coreProperties>
</file>