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1564" r:id="rId2"/>
    <p:sldId id="389" r:id="rId3"/>
    <p:sldId id="339" r:id="rId4"/>
    <p:sldId id="340" r:id="rId5"/>
    <p:sldId id="391" r:id="rId6"/>
    <p:sldId id="382" r:id="rId7"/>
    <p:sldId id="341" r:id="rId8"/>
    <p:sldId id="342" r:id="rId9"/>
    <p:sldId id="385" r:id="rId10"/>
    <p:sldId id="386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87" r:id="rId22"/>
    <p:sldId id="353" r:id="rId23"/>
    <p:sldId id="354" r:id="rId24"/>
    <p:sldId id="355" r:id="rId25"/>
    <p:sldId id="394" r:id="rId26"/>
    <p:sldId id="395" r:id="rId27"/>
    <p:sldId id="356" r:id="rId28"/>
    <p:sldId id="357" r:id="rId29"/>
    <p:sldId id="358" r:id="rId30"/>
    <p:sldId id="359" r:id="rId31"/>
    <p:sldId id="1148" r:id="rId32"/>
    <p:sldId id="398" r:id="rId33"/>
    <p:sldId id="360" r:id="rId34"/>
    <p:sldId id="361" r:id="rId35"/>
    <p:sldId id="363" r:id="rId36"/>
    <p:sldId id="364" r:id="rId37"/>
    <p:sldId id="365" r:id="rId38"/>
    <p:sldId id="366" r:id="rId39"/>
    <p:sldId id="367" r:id="rId40"/>
    <p:sldId id="368" r:id="rId41"/>
    <p:sldId id="400" r:id="rId42"/>
    <p:sldId id="369" r:id="rId43"/>
    <p:sldId id="370" r:id="rId44"/>
    <p:sldId id="371" r:id="rId45"/>
    <p:sldId id="372" r:id="rId46"/>
    <p:sldId id="396" r:id="rId47"/>
    <p:sldId id="374" r:id="rId48"/>
    <p:sldId id="388" r:id="rId4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00FF"/>
    <a:srgbClr val="FF0066"/>
    <a:srgbClr val="33CC33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9" autoAdjust="0"/>
    <p:restoredTop sz="91829" autoAdjust="0"/>
  </p:normalViewPr>
  <p:slideViewPr>
    <p:cSldViewPr>
      <p:cViewPr varScale="1">
        <p:scale>
          <a:sx n="81" d="100"/>
          <a:sy n="81" d="100"/>
        </p:scale>
        <p:origin x="104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22A8-3B61-4F35-9883-D76A67E55D13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7A4D-2E34-40E4-899E-18D43609B456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15C-E023-4D12-BA1D-E4C0530F7691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AD5A4A11-037A-400A-9873-F88BE8032DFA}" type="datetime1">
              <a:rPr lang="en-US" smtClean="0"/>
              <a:t>11/4/2019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J. Leskovec, A. Rajaraman, J. Ullman: Mining of Massive Datasets, http://www.mmds.org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CDE660-6CC4-40BF-8627-48442EE38211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0ECA-AC6D-4B57-A8CE-0D40A92A373D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21BB-293F-405C-8578-683E54877F20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8752-9CC5-48A9-BEC9-1F3C1CF413E4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9D67-6E56-4CF6-8222-9DC2D0BC8CC0}" type="datetime1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BA5A-BB70-4790-9738-9C58ACFAB389}" type="datetime1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2447-3D18-42DF-AB4F-3B92F0EA35E8}" type="datetime1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21C4-3FEF-4658-8EF0-2187CCB9761B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82D7FB6-AB3E-4073-8B70-8B08061EA4C6}" type="datetime1">
              <a:rPr lang="en-US" smtClean="0"/>
              <a:t>11/4/2019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C0CC2D87-19F2-4B49-95D3-FBDE96F43229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J. Leskovec, A. Rajaraman, J. Ullman: Mining of Massive Datasets, http://www.mmds.org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76200" y="1371599"/>
            <a:ext cx="89916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Data-Intensive Distributed Computing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76200" y="297180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Part 6: Data Mining (4/4)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CS 431/631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451/651 (Fall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2019)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76200" y="45720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Ali Abedi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6200" y="3352801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November 7, 2019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80696" y="5929698"/>
            <a:ext cx="71826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These slides are available at https://www.student.cs.uwaterloo.ca/~cs451</a:t>
            </a:r>
          </a:p>
        </p:txBody>
      </p:sp>
      <p:pic>
        <p:nvPicPr>
          <p:cNvPr id="2" name="Picture 1" descr="waterloo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360" y="381000"/>
            <a:ext cx="2910840" cy="71849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673BBF-D92C-4BA6-B030-1DACA8563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B477D-1CC2-40BF-9D66-7293E2A0052B}" type="slidenum">
              <a:rPr lang="en-CA" smtClean="0"/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328ABC-C228-49B6-ADBA-798540F0A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710" y="5468033"/>
            <a:ext cx="72705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Thanks to Jure </a:t>
            </a:r>
            <a:r>
              <a:rPr lang="en-US" dirty="0" err="1">
                <a:solidFill>
                  <a:srgbClr val="000000"/>
                </a:solidFill>
                <a:latin typeface="Gill Sans"/>
                <a:cs typeface="Gill Sans"/>
              </a:rPr>
              <a:t>Leskovec</a:t>
            </a: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, Anand Rajaraman, Jeff Ullman (Stanford University)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71884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/>
          <a:lstStyle/>
          <a:p>
            <a:r>
              <a:rPr lang="en-US" dirty="0"/>
              <a:t>Clustering Problem: Documents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D60093"/>
                </a:solidFill>
              </a:rPr>
              <a:t>Finding topics:</a:t>
            </a:r>
          </a:p>
          <a:p>
            <a:r>
              <a:rPr lang="en-US" dirty="0"/>
              <a:t>Represent a document by a vector 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), where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word </a:t>
            </a:r>
            <a:br>
              <a:rPr lang="en-US" dirty="0"/>
            </a:br>
            <a:r>
              <a:rPr lang="en-US" dirty="0"/>
              <a:t>(in some order) appears in the document</a:t>
            </a:r>
          </a:p>
          <a:p>
            <a:pPr lvl="1"/>
            <a:r>
              <a:rPr lang="en-US" dirty="0"/>
              <a:t>It actually doesn’t matter if </a:t>
            </a:r>
            <a:r>
              <a:rPr lang="en-US" i="1" dirty="0"/>
              <a:t>k</a:t>
            </a:r>
            <a:r>
              <a:rPr lang="en-US" dirty="0"/>
              <a:t> is infinite; i.e., we don’t limit the set of words</a:t>
            </a:r>
          </a:p>
          <a:p>
            <a:pPr lvl="8"/>
            <a:endParaRPr lang="en-US" dirty="0"/>
          </a:p>
          <a:p>
            <a:r>
              <a:rPr lang="en-US" b="1" dirty="0"/>
              <a:t>Documents with similar sets of words </a:t>
            </a:r>
            <a:br>
              <a:rPr lang="en-US" b="1" dirty="0"/>
            </a:br>
            <a:r>
              <a:rPr lang="en-US" b="1" dirty="0"/>
              <a:t>may be about the same topic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C86E-4822-48E1-9B47-441AC4B3CE7F}" type="slidenum">
              <a:rPr lang="en-US"/>
              <a:pPr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119984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Cosine, Jaccard, and Euclidean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5438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As with CDs we have a choice when we think of documents as sets of words or shingles: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vectors:</a:t>
            </a:r>
            <a:r>
              <a:rPr lang="en-US" dirty="0"/>
              <a:t> Measure similarity by the </a:t>
            </a:r>
            <a:r>
              <a:rPr lang="en-US" b="1" dirty="0"/>
              <a:t>cosine distance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sets:</a:t>
            </a:r>
            <a:r>
              <a:rPr lang="en-US" dirty="0"/>
              <a:t> Measure similarity by the </a:t>
            </a:r>
            <a:r>
              <a:rPr lang="en-US" b="1" dirty="0" err="1"/>
              <a:t>Jaccard</a:t>
            </a:r>
            <a:r>
              <a:rPr lang="en-US" b="1" dirty="0"/>
              <a:t> distance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points:</a:t>
            </a:r>
            <a:r>
              <a:rPr lang="en-US" dirty="0"/>
              <a:t> Measure similarity by </a:t>
            </a:r>
            <a:r>
              <a:rPr lang="en-US" b="1" dirty="0"/>
              <a:t>Euclidean distance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B26-AFA4-4808-9879-1DED8198AB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61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9C3C-B3FC-4FA1-B456-3550CB5835C0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Methods of Clustering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Hierarchical: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Agglomerative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(bottom up):</a:t>
            </a:r>
          </a:p>
          <a:p>
            <a:pPr lvl="2"/>
            <a:r>
              <a:rPr lang="en-US" dirty="0"/>
              <a:t>Initially, each point is a cluster</a:t>
            </a:r>
          </a:p>
          <a:p>
            <a:pPr lvl="2"/>
            <a:r>
              <a:rPr lang="en-US" dirty="0"/>
              <a:t>Repeatedly combine the two </a:t>
            </a:r>
            <a:br>
              <a:rPr lang="en-US" dirty="0"/>
            </a:br>
            <a:r>
              <a:rPr lang="en-US" dirty="0"/>
              <a:t>“nearest” clusters into one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Divisive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(top down):</a:t>
            </a:r>
          </a:p>
          <a:p>
            <a:pPr lvl="2"/>
            <a:r>
              <a:rPr lang="en-US" dirty="0"/>
              <a:t>Start with one cluster and recursively split it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Point assignment:</a:t>
            </a:r>
          </a:p>
          <a:p>
            <a:pPr lvl="1"/>
            <a:r>
              <a:rPr lang="en-US" dirty="0"/>
              <a:t>Maintain a set of clusters</a:t>
            </a:r>
          </a:p>
          <a:p>
            <a:pPr lvl="1"/>
            <a:r>
              <a:rPr lang="en-US" dirty="0"/>
              <a:t>Points belong to “nearest” cluster</a:t>
            </a:r>
          </a:p>
        </p:txBody>
      </p:sp>
      <p:pic>
        <p:nvPicPr>
          <p:cNvPr id="40964" name="Picture 4" descr="http://www.mathworks.com/help/toolbox/stats/dendr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6924" y="1752600"/>
            <a:ext cx="3680876" cy="2209800"/>
          </a:xfrm>
          <a:prstGeom prst="rect">
            <a:avLst/>
          </a:prstGeom>
          <a:noFill/>
        </p:spPr>
      </p:pic>
      <p:pic>
        <p:nvPicPr>
          <p:cNvPr id="40966" name="Picture 6" descr="http://www.ima.umn.edu/~iwen/REU/2Dda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27709"/>
            <a:ext cx="2325008" cy="1877891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4290485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Clustering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Key operation: </a:t>
            </a:r>
            <a:br>
              <a:rPr lang="en-US" b="1" dirty="0">
                <a:solidFill>
                  <a:schemeClr val="accent3"/>
                </a:solidFill>
              </a:rPr>
            </a:br>
            <a:r>
              <a:rPr lang="en-US" b="1" dirty="0"/>
              <a:t>Repeatedly combine </a:t>
            </a:r>
            <a:br>
              <a:rPr lang="en-US" b="1" dirty="0"/>
            </a:br>
            <a:r>
              <a:rPr lang="en-US" b="1" dirty="0"/>
              <a:t>two nearest clusters</a:t>
            </a:r>
          </a:p>
          <a:p>
            <a:pPr lvl="2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Three important questions:</a:t>
            </a:r>
          </a:p>
          <a:p>
            <a:pPr lvl="1"/>
            <a:r>
              <a:rPr lang="en-US" b="1" dirty="0"/>
              <a:t>1)</a:t>
            </a:r>
            <a:r>
              <a:rPr lang="en-US" dirty="0"/>
              <a:t> How do you represent a cluster of more </a:t>
            </a:r>
            <a:br>
              <a:rPr lang="en-US" dirty="0"/>
            </a:br>
            <a:r>
              <a:rPr lang="en-US" dirty="0"/>
              <a:t>than one point?</a:t>
            </a:r>
          </a:p>
          <a:p>
            <a:pPr lvl="1"/>
            <a:r>
              <a:rPr lang="en-US" b="1" dirty="0"/>
              <a:t>2)</a:t>
            </a:r>
            <a:r>
              <a:rPr lang="en-US" dirty="0"/>
              <a:t> How do you determine the “nearness” of clusters?</a:t>
            </a:r>
          </a:p>
          <a:p>
            <a:pPr lvl="1"/>
            <a:r>
              <a:rPr lang="en-US" b="1" dirty="0"/>
              <a:t>3)</a:t>
            </a:r>
            <a:r>
              <a:rPr lang="en-US" dirty="0"/>
              <a:t> When to stop combining clusters?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AAD7-AE9A-4B67-BF02-47A6EAD9A97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" name="Picture 4" descr="http://www.mathworks.com/help/toolbox/stats/dendr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18145"/>
            <a:ext cx="3048000" cy="18298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5275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Clustering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Key operation: </a:t>
            </a:r>
            <a:r>
              <a:rPr lang="en-US" b="1" dirty="0"/>
              <a:t>Repeatedly combine two nearest clusters</a:t>
            </a:r>
          </a:p>
          <a:p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Key problem: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As you merge clusters, how do you represent the “location” of each cluster, to tell which pair of clusters is closest?</a:t>
            </a:r>
          </a:p>
          <a:p>
            <a:r>
              <a:rPr lang="en-US" b="1" dirty="0">
                <a:solidFill>
                  <a:srgbClr val="008000"/>
                </a:solidFill>
              </a:rPr>
              <a:t>Euclidean case: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each cluster has a </a:t>
            </a:r>
            <a:br>
              <a:rPr lang="en-US" dirty="0"/>
            </a:br>
            <a:r>
              <a:rPr lang="en-US" b="1" i="1" dirty="0">
                <a:solidFill>
                  <a:srgbClr val="FF0066"/>
                </a:solidFill>
              </a:rPr>
              <a:t>centroid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= average of its (data)points</a:t>
            </a:r>
          </a:p>
          <a:p>
            <a:r>
              <a:rPr lang="en-US" b="1" dirty="0">
                <a:solidFill>
                  <a:srgbClr val="0000FF"/>
                </a:solidFill>
              </a:rPr>
              <a:t>(2) How to determine “nearness” of clusters?</a:t>
            </a:r>
          </a:p>
          <a:p>
            <a:pPr lvl="1"/>
            <a:r>
              <a:rPr lang="en-US" dirty="0"/>
              <a:t>Measure cluster distances by distances of centroids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0D71-7600-4E70-9746-66CD11735245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4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44CA-D531-47DB-9E33-B16569C64FBD}" type="slidenum">
              <a:rPr lang="en-US"/>
              <a:pPr/>
              <a:t>15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Hierarchical clustering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93725" y="1787525"/>
            <a:ext cx="54168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				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(5,3)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					o</a:t>
            </a:r>
          </a:p>
          <a:p>
            <a:r>
              <a:rPr lang="en-US" dirty="0">
                <a:latin typeface="Times New Roman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 (1,2)</a:t>
            </a:r>
          </a:p>
          <a:p>
            <a:r>
              <a:rPr lang="en-US" dirty="0">
                <a:solidFill>
                  <a:srgbClr val="0070C0"/>
                </a:solidFill>
                <a:latin typeface="Times New Roman" charset="0"/>
              </a:rPr>
              <a:t>	o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o  (2,1)	</a:t>
            </a:r>
            <a:r>
              <a:rPr lang="en-US" dirty="0">
                <a:latin typeface="Times New Roman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o  (4,1)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  <a:latin typeface="Times New Roman" charset="0"/>
              </a:rPr>
              <a:t>       o  (0,0)</a:t>
            </a:r>
            <a:r>
              <a:rPr lang="en-US" dirty="0">
                <a:latin typeface="Times New Roman" charset="0"/>
              </a:rPr>
              <a:t>				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o (5,0)</a:t>
            </a:r>
          </a:p>
          <a:p>
            <a:r>
              <a:rPr lang="en-US" dirty="0">
                <a:solidFill>
                  <a:srgbClr val="00B050"/>
                </a:solidFill>
                <a:latin typeface="Times New Roman" charset="0"/>
              </a:rPr>
              <a:t>					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316515" y="2263966"/>
            <a:ext cx="1676400" cy="1676400"/>
          </a:xfrm>
          <a:prstGeom prst="ellips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944882" y="2863468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 (1.5,1.5)</a:t>
            </a: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4114800" y="2971800"/>
            <a:ext cx="1676400" cy="16764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762315" y="3471169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 (4.5,0.5)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457200" y="2133600"/>
            <a:ext cx="3048000" cy="27432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600200" y="32004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charset="0"/>
              </a:rPr>
              <a:t>x (1,1)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4038600" y="1447800"/>
            <a:ext cx="2286000" cy="3581400"/>
          </a:xfrm>
          <a:prstGeom prst="ellips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998353" y="2917567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 (4.7,1.3)</a:t>
            </a:r>
          </a:p>
        </p:txBody>
      </p:sp>
      <p:sp>
        <p:nvSpPr>
          <p:cNvPr id="13" name="Oval 12"/>
          <p:cNvSpPr/>
          <p:nvPr/>
        </p:nvSpPr>
        <p:spPr>
          <a:xfrm>
            <a:off x="6781800" y="6019801"/>
            <a:ext cx="152400" cy="152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16966" y="6019801"/>
            <a:ext cx="152400" cy="152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00800" y="6019801"/>
            <a:ext cx="152400" cy="152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099234" y="601980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534400" y="6019801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718234" y="601980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Elbow Connector 25"/>
          <p:cNvCxnSpPr>
            <a:stCxn id="15" idx="0"/>
          </p:cNvCxnSpPr>
          <p:nvPr/>
        </p:nvCxnSpPr>
        <p:spPr>
          <a:xfrm rot="5400000" flipH="1" flipV="1">
            <a:off x="6324600" y="5334001"/>
            <a:ext cx="838200" cy="5334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3" idx="0"/>
          </p:cNvCxnSpPr>
          <p:nvPr/>
        </p:nvCxnSpPr>
        <p:spPr>
          <a:xfrm rot="5400000" flipH="1" flipV="1">
            <a:off x="6705600" y="5715001"/>
            <a:ext cx="457200" cy="152400"/>
          </a:xfrm>
          <a:prstGeom prst="bentConnector3">
            <a:avLst>
              <a:gd name="adj1" fmla="val 4277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4" idx="0"/>
          </p:cNvCxnSpPr>
          <p:nvPr/>
        </p:nvCxnSpPr>
        <p:spPr>
          <a:xfrm rot="16200000" flipV="1">
            <a:off x="6961283" y="5687918"/>
            <a:ext cx="381000" cy="28276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8" idx="0"/>
          </p:cNvCxnSpPr>
          <p:nvPr/>
        </p:nvCxnSpPr>
        <p:spPr>
          <a:xfrm rot="5400000" flipH="1" flipV="1">
            <a:off x="7669117" y="5764118"/>
            <a:ext cx="381000" cy="130366"/>
          </a:xfrm>
          <a:prstGeom prst="bentConnector3">
            <a:avLst>
              <a:gd name="adj1" fmla="val 7602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6" idx="0"/>
          </p:cNvCxnSpPr>
          <p:nvPr/>
        </p:nvCxnSpPr>
        <p:spPr>
          <a:xfrm rot="16200000" flipV="1">
            <a:off x="7745317" y="5589684"/>
            <a:ext cx="609600" cy="250634"/>
          </a:xfrm>
          <a:prstGeom prst="bentConnector3">
            <a:avLst>
              <a:gd name="adj1" fmla="val 4819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0"/>
          </p:cNvCxnSpPr>
          <p:nvPr/>
        </p:nvCxnSpPr>
        <p:spPr>
          <a:xfrm rot="16200000" flipV="1">
            <a:off x="7810500" y="5219701"/>
            <a:ext cx="914400" cy="685800"/>
          </a:xfrm>
          <a:prstGeom prst="bentConnector3">
            <a:avLst>
              <a:gd name="adj1" fmla="val 6325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5400000" flipH="1" flipV="1">
            <a:off x="6858000" y="4876801"/>
            <a:ext cx="762000" cy="4572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6200000" flipV="1">
            <a:off x="7391400" y="4800601"/>
            <a:ext cx="609600" cy="457200"/>
          </a:xfrm>
          <a:prstGeom prst="bentConnector3">
            <a:avLst>
              <a:gd name="adj1" fmla="val 373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54692" y="5562600"/>
            <a:ext cx="1835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Data:</a:t>
            </a:r>
          </a:p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data point</a:t>
            </a:r>
          </a:p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centroid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85872" y="6303994"/>
            <a:ext cx="171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Dendrogram</a:t>
            </a:r>
            <a:endParaRPr lang="en-US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76400" y="2819400"/>
            <a:ext cx="914400" cy="56566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34838" y="3392758"/>
            <a:ext cx="822962" cy="493442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76400" y="2863468"/>
            <a:ext cx="76200" cy="52929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752600" y="3392758"/>
            <a:ext cx="765516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143000" y="3392758"/>
            <a:ext cx="609600" cy="49344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52398" y="2329739"/>
            <a:ext cx="150755" cy="780316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4434838" y="3128113"/>
            <a:ext cx="717560" cy="22468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5152398" y="3128113"/>
            <a:ext cx="183151" cy="71238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7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 autoUpdateAnimBg="0"/>
      <p:bldP spid="20491" grpId="0" autoUpdateAnimBg="0"/>
      <p:bldP spid="20492" grpId="0" animBg="1"/>
      <p:bldP spid="20493" grpId="0" autoUpdateAnimBg="0"/>
      <p:bldP spid="20494" grpId="0" animBg="1"/>
      <p:bldP spid="20496" grpId="0" autoUpdateAnimBg="0"/>
      <p:bldP spid="20497" grpId="0" animBg="1"/>
      <p:bldP spid="2049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in the Non-Euclidean Case?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What about the Non-Euclidean case?</a:t>
            </a:r>
          </a:p>
          <a:p>
            <a:r>
              <a:rPr lang="en-US" dirty="0"/>
              <a:t>The only “locations” we can talk about are the points themselves</a:t>
            </a:r>
          </a:p>
          <a:p>
            <a:pPr lvl="1"/>
            <a:r>
              <a:rPr lang="en-US" dirty="0"/>
              <a:t>i.e., there is no “average” of two points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Approach 1: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i="1" dirty="0" err="1">
                <a:solidFill>
                  <a:srgbClr val="FF0066"/>
                </a:solidFill>
              </a:rPr>
              <a:t>clustroid</a:t>
            </a:r>
            <a:r>
              <a:rPr lang="en-US" dirty="0"/>
              <a:t>  = (data)point “</a:t>
            </a:r>
            <a:r>
              <a:rPr lang="en-US" b="1" i="1" u="sng" dirty="0"/>
              <a:t>closest</a:t>
            </a:r>
            <a:r>
              <a:rPr lang="en-US" dirty="0"/>
              <a:t>” to other points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(2) How do you determine the “nearness” of clusters? </a:t>
            </a:r>
            <a:r>
              <a:rPr lang="en-US" dirty="0"/>
              <a:t>Treat </a:t>
            </a:r>
            <a:r>
              <a:rPr lang="en-US" dirty="0" err="1"/>
              <a:t>clustroid</a:t>
            </a:r>
            <a:r>
              <a:rPr lang="en-US" dirty="0"/>
              <a:t> as if it were centroid, when computing inter-cluster distances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2BFC-E37F-4B2E-9EB5-847D7F457039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1315510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“Closest” Point?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458200" cy="38862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i="1" dirty="0" err="1">
                <a:solidFill>
                  <a:srgbClr val="FF0066"/>
                </a:solidFill>
              </a:rPr>
              <a:t>clustroid</a:t>
            </a:r>
            <a:r>
              <a:rPr lang="en-US" dirty="0"/>
              <a:t>  = point “</a:t>
            </a:r>
            <a:r>
              <a:rPr lang="en-US" b="1" i="1" u="sng" dirty="0"/>
              <a:t>closest</a:t>
            </a:r>
            <a:r>
              <a:rPr lang="en-US" dirty="0"/>
              <a:t>” to other points</a:t>
            </a:r>
          </a:p>
          <a:p>
            <a:r>
              <a:rPr lang="en-US" b="1" dirty="0">
                <a:solidFill>
                  <a:srgbClr val="008000"/>
                </a:solidFill>
              </a:rPr>
              <a:t>Possible meanings of “closest”:</a:t>
            </a:r>
          </a:p>
          <a:p>
            <a:pPr lvl="1"/>
            <a:r>
              <a:rPr lang="en-US" dirty="0"/>
              <a:t>Smallest maximum distance to other points</a:t>
            </a:r>
          </a:p>
          <a:p>
            <a:pPr lvl="1"/>
            <a:r>
              <a:rPr lang="en-US" dirty="0"/>
              <a:t>Smallest average distance to other points</a:t>
            </a:r>
          </a:p>
          <a:p>
            <a:pPr lvl="1"/>
            <a:r>
              <a:rPr lang="en-US" dirty="0"/>
              <a:t>Smallest sum of squares of distances to other points</a:t>
            </a:r>
          </a:p>
          <a:p>
            <a:pPr lvl="2"/>
            <a:r>
              <a:rPr lang="en-US" dirty="0"/>
              <a:t>For distance metric </a:t>
            </a:r>
            <a:r>
              <a:rPr lang="en-US" b="1" i="1" dirty="0"/>
              <a:t>d</a:t>
            </a:r>
            <a:r>
              <a:rPr lang="en-US" dirty="0"/>
              <a:t> </a:t>
            </a:r>
            <a:r>
              <a:rPr lang="en-US" dirty="0" err="1"/>
              <a:t>clustroid</a:t>
            </a:r>
            <a:r>
              <a:rPr lang="en-US" dirty="0"/>
              <a:t> </a:t>
            </a:r>
            <a:r>
              <a:rPr lang="en-US" b="1" i="1" dirty="0"/>
              <a:t>c</a:t>
            </a:r>
            <a:r>
              <a:rPr lang="en-US" dirty="0"/>
              <a:t> of cluster </a:t>
            </a:r>
            <a:r>
              <a:rPr lang="en-US" b="1" i="1" dirty="0"/>
              <a:t>C</a:t>
            </a:r>
            <a:r>
              <a:rPr lang="en-US" dirty="0"/>
              <a:t> is:</a:t>
            </a:r>
          </a:p>
          <a:p>
            <a:pPr lvl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926-0DFA-4D2E-9C2E-D507C4436771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265136"/>
              </p:ext>
            </p:extLst>
          </p:nvPr>
        </p:nvGraphicFramePr>
        <p:xfrm>
          <a:off x="7239000" y="4407520"/>
          <a:ext cx="1785492" cy="64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4" name="Equation" r:id="rId3" imgW="952200" imgH="342720" progId="Equation.3">
                  <p:embed/>
                </p:oleObj>
              </mc:Choice>
              <mc:Fallback>
                <p:oleObj name="Equation" r:id="rId3" imgW="952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407520"/>
                        <a:ext cx="1785492" cy="642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86400" y="5334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Centroid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 the avg. of all (data)points in the cluster. This means centroid is an “artificial” point.</a:t>
            </a:r>
          </a:p>
          <a:p>
            <a:r>
              <a:rPr lang="en-US" sz="16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Clustroid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 an </a:t>
            </a: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existing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(data)point that is “closest” to all other points in the cluster.</a:t>
            </a:r>
          </a:p>
        </p:txBody>
      </p:sp>
      <p:sp>
        <p:nvSpPr>
          <p:cNvPr id="9" name="Oval 8"/>
          <p:cNvSpPr/>
          <p:nvPr/>
        </p:nvSpPr>
        <p:spPr>
          <a:xfrm>
            <a:off x="1524000" y="5246132"/>
            <a:ext cx="1447800" cy="685800"/>
          </a:xfrm>
          <a:prstGeom prst="ellipse">
            <a:avLst/>
          </a:prstGeom>
          <a:solidFill>
            <a:srgbClr val="D60093">
              <a:alpha val="40000"/>
            </a:srgbClr>
          </a:solidFill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55509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81200" y="56271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52600" y="55509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74942" y="54380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7118" y="6019800"/>
            <a:ext cx="1580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Cluster on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3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datapoints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24200" y="48768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Centroid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43428" y="577953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Clustroid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1884" y="4953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Datapoint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43000" y="5246132"/>
            <a:ext cx="609600" cy="2908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257720" y="5109385"/>
            <a:ext cx="901044" cy="42493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074942" y="5703332"/>
            <a:ext cx="925139" cy="26086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85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“Nearness” of Clusters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(2) How do you determine the “nearness” of clusters? 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Approach 2:</a:t>
            </a:r>
            <a:r>
              <a:rPr lang="en-US" dirty="0">
                <a:solidFill>
                  <a:srgbClr val="D60093"/>
                </a:solidFill>
              </a:rPr>
              <a:t> </a:t>
            </a:r>
            <a:br>
              <a:rPr lang="en-US" dirty="0">
                <a:solidFill>
                  <a:srgbClr val="D60093"/>
                </a:solidFill>
              </a:rPr>
            </a:br>
            <a:r>
              <a:rPr lang="en-US" b="1" dirty="0" err="1"/>
              <a:t>Intercluster</a:t>
            </a:r>
            <a:r>
              <a:rPr lang="en-US" b="1" dirty="0"/>
              <a:t> distance </a:t>
            </a:r>
            <a:r>
              <a:rPr lang="en-US" dirty="0"/>
              <a:t>= minimum of the distances between any two points, one from each cluster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Approach 3:</a:t>
            </a:r>
            <a:br>
              <a:rPr lang="en-US" b="1" dirty="0">
                <a:solidFill>
                  <a:srgbClr val="33CC33"/>
                </a:solidFill>
              </a:rPr>
            </a:br>
            <a:r>
              <a:rPr lang="en-US" dirty="0"/>
              <a:t>Pick a notion of “</a:t>
            </a:r>
            <a:r>
              <a:rPr lang="en-US" b="1" dirty="0">
                <a:solidFill>
                  <a:srgbClr val="008000"/>
                </a:solidFill>
              </a:rPr>
              <a:t>cohesion</a:t>
            </a:r>
            <a:r>
              <a:rPr lang="en-US" dirty="0"/>
              <a:t>” of clusters, </a:t>
            </a:r>
            <a:r>
              <a:rPr lang="en-US" i="1" dirty="0"/>
              <a:t>e.g.</a:t>
            </a:r>
            <a:r>
              <a:rPr lang="en-US" dirty="0"/>
              <a:t>, maximum distance from the </a:t>
            </a:r>
            <a:r>
              <a:rPr lang="en-US" dirty="0" err="1"/>
              <a:t>clustroid</a:t>
            </a:r>
            <a:endParaRPr lang="en-US" dirty="0"/>
          </a:p>
          <a:p>
            <a:pPr lvl="2"/>
            <a:r>
              <a:rPr lang="en-US" dirty="0"/>
              <a:t>Merge clusters whose </a:t>
            </a:r>
            <a:r>
              <a:rPr lang="en-US" i="1" dirty="0">
                <a:solidFill>
                  <a:srgbClr val="008000"/>
                </a:solidFill>
              </a:rPr>
              <a:t>union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most cohesive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DFEF-512E-4E3B-A034-6FA75E73CC6B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2185787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Approach 3.1:</a:t>
            </a:r>
            <a:r>
              <a:rPr lang="en-US" dirty="0"/>
              <a:t> Use the </a:t>
            </a:r>
            <a:r>
              <a:rPr lang="en-US" b="1" dirty="0">
                <a:solidFill>
                  <a:srgbClr val="008000"/>
                </a:solidFill>
              </a:rPr>
              <a:t>diameter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the merged cluster = maximum distance between points in the cluster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3.2:</a:t>
            </a:r>
            <a:r>
              <a:rPr lang="en-US" dirty="0"/>
              <a:t> Use the </a:t>
            </a:r>
            <a:r>
              <a:rPr lang="en-US" b="1" dirty="0">
                <a:solidFill>
                  <a:srgbClr val="008000"/>
                </a:solidFill>
              </a:rPr>
              <a:t>average distance</a:t>
            </a:r>
            <a:r>
              <a:rPr lang="en-US" b="1" dirty="0"/>
              <a:t> </a:t>
            </a:r>
            <a:r>
              <a:rPr lang="en-US" dirty="0"/>
              <a:t>between points in the cluster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3.3:</a:t>
            </a:r>
            <a:r>
              <a:rPr lang="en-US" dirty="0"/>
              <a:t> Use a</a:t>
            </a:r>
            <a:r>
              <a:rPr lang="en-US" b="1" dirty="0">
                <a:solidFill>
                  <a:srgbClr val="008000"/>
                </a:solidFill>
              </a:rPr>
              <a:t> density-based approach</a:t>
            </a:r>
          </a:p>
          <a:p>
            <a:pPr lvl="1"/>
            <a:r>
              <a:rPr lang="en-US" dirty="0"/>
              <a:t>Take the diameter or avg. distance, e.g., and divide by the number of points in the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FAC3-25EC-439B-94C5-007CA8F70EE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Dimensional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Given a cloud of data points we want to understand its structure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8674" name="Picture 2" descr="http://www.cs.toronto.edu/~laurens/drtoronto/Dimensionality_Reduction_@_Toronto_files/shapeimage_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7" r="9698"/>
          <a:stretch/>
        </p:blipFill>
        <p:spPr bwMode="auto">
          <a:xfrm>
            <a:off x="533400" y="2361269"/>
            <a:ext cx="8077200" cy="449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70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Naïve implementation of hierarchical clustering:</a:t>
            </a:r>
          </a:p>
          <a:p>
            <a:pPr lvl="1"/>
            <a:r>
              <a:rPr lang="en-US" dirty="0"/>
              <a:t>At each step, compute pairwise distances </a:t>
            </a:r>
            <a:br>
              <a:rPr lang="en-US" dirty="0"/>
            </a:br>
            <a:r>
              <a:rPr lang="en-US" dirty="0"/>
              <a:t>between all pairs of clusters, then merge</a:t>
            </a:r>
          </a:p>
          <a:p>
            <a:pPr lvl="1"/>
            <a:r>
              <a:rPr lang="en-US" dirty="0"/>
              <a:t>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8"/>
            <a:endParaRPr lang="en-US" dirty="0"/>
          </a:p>
          <a:p>
            <a:r>
              <a:rPr lang="en-US" dirty="0"/>
              <a:t>Careful implementation using priority queue can reduce time to O(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Still too expensive for really big datasets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that do not fit in memory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16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i="1" dirty="0"/>
              <a:t>k</a:t>
            </a:r>
            <a:r>
              <a:rPr lang="en-US" dirty="0"/>
              <a:t>-means clustering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1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</a:t>
            </a:r>
            <a:r>
              <a:rPr lang="en-US" dirty="0"/>
              <a:t>–means Algorithm(s)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Assumes Euclidean space/distance</a:t>
            </a:r>
          </a:p>
          <a:p>
            <a:pPr lvl="8"/>
            <a:endParaRPr lang="en-US" dirty="0"/>
          </a:p>
          <a:p>
            <a:r>
              <a:rPr lang="en-US" dirty="0"/>
              <a:t>Start by picking </a:t>
            </a:r>
            <a:r>
              <a:rPr lang="en-US" b="1" i="1" dirty="0"/>
              <a:t>k</a:t>
            </a:r>
            <a:r>
              <a:rPr lang="en-US" dirty="0"/>
              <a:t>, the number of clusters</a:t>
            </a:r>
          </a:p>
          <a:p>
            <a:pPr lvl="8"/>
            <a:endParaRPr lang="en-US" dirty="0"/>
          </a:p>
          <a:p>
            <a:r>
              <a:rPr lang="en-US" dirty="0"/>
              <a:t>Initialize clusters by picking one point per cluster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Example:</a:t>
            </a:r>
            <a:r>
              <a:rPr lang="en-US" dirty="0"/>
              <a:t> Pick one point at random, then  </a:t>
            </a:r>
            <a:r>
              <a:rPr lang="en-US" b="1" i="1" dirty="0"/>
              <a:t>k</a:t>
            </a:r>
            <a:r>
              <a:rPr lang="en-US" b="1" dirty="0"/>
              <a:t>-1 </a:t>
            </a:r>
            <a:r>
              <a:rPr lang="en-US" dirty="0"/>
              <a:t>other points, each as far away as possible from </a:t>
            </a:r>
            <a:br>
              <a:rPr lang="en-US" dirty="0"/>
            </a:br>
            <a:r>
              <a:rPr lang="en-US" dirty="0"/>
              <a:t>the previous points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10C8-B221-4207-9C35-A8E660857709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57267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Populating Clusters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486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1) </a:t>
            </a:r>
            <a:r>
              <a:rPr lang="en-US" dirty="0"/>
              <a:t>For each point, place it in the cluster whose current centroid it is nearest</a:t>
            </a:r>
          </a:p>
          <a:p>
            <a:pPr lvl="8"/>
            <a:endParaRPr lang="en-US" dirty="0"/>
          </a:p>
          <a:p>
            <a:r>
              <a:rPr lang="en-US" b="1" dirty="0"/>
              <a:t>2)</a:t>
            </a:r>
            <a:r>
              <a:rPr lang="en-US" dirty="0"/>
              <a:t> After all points are assigned, update the locations of centroids of the </a:t>
            </a:r>
            <a:r>
              <a:rPr lang="en-US" b="1" i="1" dirty="0"/>
              <a:t>k</a:t>
            </a:r>
            <a:r>
              <a:rPr lang="en-US" dirty="0"/>
              <a:t> clusters</a:t>
            </a:r>
          </a:p>
          <a:p>
            <a:pPr lvl="8"/>
            <a:endParaRPr lang="en-US" dirty="0"/>
          </a:p>
          <a:p>
            <a:r>
              <a:rPr lang="en-US" b="1" dirty="0"/>
              <a:t>3) </a:t>
            </a:r>
            <a:r>
              <a:rPr lang="en-US" dirty="0"/>
              <a:t>Reassign all points to their closest centroid</a:t>
            </a:r>
          </a:p>
          <a:p>
            <a:pPr lvl="1"/>
            <a:r>
              <a:rPr lang="en-US" dirty="0"/>
              <a:t>Sometimes moves points between clusters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Repeat 2 and 3 until convergence</a:t>
            </a:r>
          </a:p>
          <a:p>
            <a:pPr lvl="1"/>
            <a:r>
              <a:rPr lang="en-US" b="1" dirty="0"/>
              <a:t>Convergence:</a:t>
            </a:r>
            <a:r>
              <a:rPr lang="en-US" dirty="0"/>
              <a:t> Points don’t move between clusters and centroids stabilize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1F37-5C2B-4D68-82CE-50CE5D0EBF3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79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71600" y="4068207"/>
            <a:ext cx="2258279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616022">
            <a:off x="4341333" y="1890140"/>
            <a:ext cx="1324078" cy="3376820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24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20466" y="3845441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93059" y="4337566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60960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after round 1</a:t>
            </a:r>
          </a:p>
        </p:txBody>
      </p:sp>
    </p:spTree>
    <p:extLst>
      <p:ext uri="{BB962C8B-B14F-4D97-AF65-F5344CB8AC3E}">
        <p14:creationId xmlns:p14="http://schemas.microsoft.com/office/powerpoint/2010/main" val="21631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9" grpId="0" animBg="1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616022">
            <a:off x="4341333" y="1890140"/>
            <a:ext cx="1324078" cy="3376820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25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105400" y="3352800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3159" y="4358203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5" name="Oval 24"/>
          <p:cNvSpPr/>
          <p:nvPr/>
        </p:nvSpPr>
        <p:spPr>
          <a:xfrm>
            <a:off x="1371600" y="4068207"/>
            <a:ext cx="2258279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76401" y="4123769"/>
            <a:ext cx="2357482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2616022">
            <a:off x="4462074" y="1946844"/>
            <a:ext cx="1324078" cy="3007002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562600" y="60960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after round 2</a:t>
            </a:r>
          </a:p>
        </p:txBody>
      </p:sp>
    </p:spTree>
    <p:extLst>
      <p:ext uri="{BB962C8B-B14F-4D97-AF65-F5344CB8AC3E}">
        <p14:creationId xmlns:p14="http://schemas.microsoft.com/office/powerpoint/2010/main" val="35134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1" grpId="0" animBg="1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616022">
            <a:off x="4461582" y="1938236"/>
            <a:ext cx="1324078" cy="3028081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26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18125" y="3045341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16261" y="4378841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5" name="Oval 24"/>
          <p:cNvSpPr/>
          <p:nvPr/>
        </p:nvSpPr>
        <p:spPr>
          <a:xfrm>
            <a:off x="1676400" y="4144407"/>
            <a:ext cx="2357483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76399" y="4123769"/>
            <a:ext cx="3108325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2616022">
            <a:off x="4731170" y="2054476"/>
            <a:ext cx="1324078" cy="2226588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562600" y="60960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at the end</a:t>
            </a:r>
          </a:p>
        </p:txBody>
      </p:sp>
    </p:spTree>
    <p:extLst>
      <p:ext uri="{BB962C8B-B14F-4D97-AF65-F5344CB8AC3E}">
        <p14:creationId xmlns:p14="http://schemas.microsoft.com/office/powerpoint/2010/main" val="364261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1" grpId="0" animBg="1"/>
      <p:bldP spid="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</a:t>
            </a:r>
            <a:r>
              <a:rPr lang="en-US" i="1" dirty="0"/>
              <a:t>k</a:t>
            </a:r>
            <a:r>
              <a:rPr lang="en-US" dirty="0"/>
              <a:t> right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How to select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b="1" dirty="0">
                <a:solidFill>
                  <a:srgbClr val="0000FF"/>
                </a:solidFill>
              </a:rPr>
              <a:t>?</a:t>
            </a:r>
          </a:p>
          <a:p>
            <a:r>
              <a:rPr lang="en-US" dirty="0"/>
              <a:t>Try different </a:t>
            </a:r>
            <a:r>
              <a:rPr lang="en-US" b="1" dirty="0"/>
              <a:t>k</a:t>
            </a:r>
            <a:r>
              <a:rPr lang="en-US" dirty="0"/>
              <a:t>, looking at the change in the average distance to centroid as </a:t>
            </a:r>
            <a:r>
              <a:rPr lang="en-US" b="1" dirty="0"/>
              <a:t>k</a:t>
            </a:r>
            <a:r>
              <a:rPr lang="en-US" dirty="0"/>
              <a:t> increases</a:t>
            </a:r>
          </a:p>
          <a:p>
            <a:r>
              <a:rPr lang="en-US" dirty="0"/>
              <a:t>Average falls rapidly until right </a:t>
            </a:r>
            <a:r>
              <a:rPr lang="en-US" b="1" dirty="0"/>
              <a:t>k</a:t>
            </a:r>
            <a:r>
              <a:rPr lang="en-US" dirty="0"/>
              <a:t>, then changes little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50B-4A6F-417A-9DBF-423D8456220C}" type="slidenum">
              <a:rPr lang="en-US"/>
              <a:pPr/>
              <a:t>27</a:t>
            </a:fld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124200" y="4222749"/>
            <a:ext cx="3475038" cy="1720851"/>
            <a:chOff x="518" y="2962"/>
            <a:chExt cx="2189" cy="1084"/>
          </a:xfrm>
        </p:grpSpPr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1814" y="3813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518" y="3408"/>
              <a:ext cx="81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Average</a:t>
              </a:r>
            </a:p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distance to</a:t>
              </a:r>
            </a:p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centroid</a:t>
              </a:r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 flipV="1">
              <a:off x="912" y="2962"/>
              <a:ext cx="0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2064" y="3936"/>
              <a:ext cx="6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285112" y="4306013"/>
            <a:ext cx="1398588" cy="1109662"/>
            <a:chOff x="2544" y="2997"/>
            <a:chExt cx="881" cy="699"/>
          </a:xfrm>
        </p:grpSpPr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582" y="2997"/>
              <a:ext cx="84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Best value</a:t>
              </a:r>
            </a:p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of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2544" y="33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8" name="Freeform 7"/>
          <p:cNvSpPr/>
          <p:nvPr/>
        </p:nvSpPr>
        <p:spPr>
          <a:xfrm>
            <a:off x="4418687" y="4123013"/>
            <a:ext cx="2080671" cy="1401715"/>
          </a:xfrm>
          <a:custGeom>
            <a:avLst/>
            <a:gdLst>
              <a:gd name="connsiteX0" fmla="*/ 0 w 2080671"/>
              <a:gd name="connsiteY0" fmla="*/ 0 h 1401715"/>
              <a:gd name="connsiteX1" fmla="*/ 186166 w 2080671"/>
              <a:gd name="connsiteY1" fmla="*/ 865121 h 1401715"/>
              <a:gd name="connsiteX2" fmla="*/ 427085 w 2080671"/>
              <a:gd name="connsiteY2" fmla="*/ 1144369 h 1401715"/>
              <a:gd name="connsiteX3" fmla="*/ 848695 w 2080671"/>
              <a:gd name="connsiteY3" fmla="*/ 1357912 h 1401715"/>
              <a:gd name="connsiteX4" fmla="*/ 1226501 w 2080671"/>
              <a:gd name="connsiteY4" fmla="*/ 1401715 h 1401715"/>
              <a:gd name="connsiteX5" fmla="*/ 1768570 w 2080671"/>
              <a:gd name="connsiteY5" fmla="*/ 1401715 h 1401715"/>
              <a:gd name="connsiteX6" fmla="*/ 2080671 w 2080671"/>
              <a:gd name="connsiteY6" fmla="*/ 1401715 h 14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0671" h="1401715">
                <a:moveTo>
                  <a:pt x="0" y="0"/>
                </a:moveTo>
                <a:lnTo>
                  <a:pt x="186166" y="865121"/>
                </a:lnTo>
                <a:lnTo>
                  <a:pt x="427085" y="1144369"/>
                </a:lnTo>
                <a:lnTo>
                  <a:pt x="848695" y="1357912"/>
                </a:lnTo>
                <a:lnTo>
                  <a:pt x="1226501" y="1401715"/>
                </a:lnTo>
                <a:lnTo>
                  <a:pt x="1768570" y="1401715"/>
                </a:lnTo>
                <a:lnTo>
                  <a:pt x="2080671" y="1401715"/>
                </a:lnTo>
              </a:path>
            </a:pathLst>
          </a:custGeom>
          <a:noFill/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505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FEFE-B5EF-4A0A-BC90-B389A674A5A2}" type="slidenum">
              <a:rPr lang="en-US"/>
              <a:pPr/>
              <a:t>28</a:t>
            </a:fld>
            <a:endParaRPr lang="en-US"/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438400" y="1600200"/>
            <a:ext cx="5334000" cy="3048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41325" y="1709738"/>
            <a:ext cx="5959475" cy="2328862"/>
            <a:chOff x="278" y="1077"/>
            <a:chExt cx="3754" cy="1467"/>
          </a:xfrm>
        </p:grpSpPr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 flipH="1" flipV="1">
              <a:off x="2112" y="1728"/>
              <a:ext cx="105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flipH="1">
              <a:off x="2112" y="2016"/>
              <a:ext cx="105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3168" y="2016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 flipV="1">
              <a:off x="3168" y="1680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auto">
            <a:xfrm flipV="1">
              <a:off x="3168" y="1200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278" y="1077"/>
              <a:ext cx="91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Too few;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many long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distances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 </a:t>
              </a:r>
              <a:r>
                <a:rPr lang="en-US" sz="2000" dirty="0" err="1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centroid</a:t>
              </a:r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30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8728-C218-458F-B62F-E7308ADF4A8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2743200" y="2514600"/>
            <a:ext cx="1905000" cy="1905000"/>
          </a:xfrm>
          <a:prstGeom prst="ellipse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4648200" y="1447800"/>
            <a:ext cx="2819400" cy="28956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69925" y="1862138"/>
            <a:ext cx="5807075" cy="4081462"/>
            <a:chOff x="422" y="1173"/>
            <a:chExt cx="3658" cy="2571"/>
          </a:xfrm>
        </p:grpSpPr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 flipV="1">
              <a:off x="2112" y="196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V="1">
              <a:off x="2304" y="196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2208" y="2160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3120" y="3408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V="1">
              <a:off x="3312" y="316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>
              <a:off x="3312" y="345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3312" y="1296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>
              <a:off x="3792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7"/>
            <p:cNvSpPr>
              <a:spLocks noChangeShapeType="1"/>
            </p:cNvSpPr>
            <p:nvPr/>
          </p:nvSpPr>
          <p:spPr bwMode="auto">
            <a:xfrm>
              <a:off x="3792" y="182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Text Box 28"/>
            <p:cNvSpPr txBox="1">
              <a:spLocks noChangeArrowheads="1"/>
            </p:cNvSpPr>
            <p:nvPr/>
          </p:nvSpPr>
          <p:spPr bwMode="auto">
            <a:xfrm>
              <a:off x="422" y="1173"/>
              <a:ext cx="98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Just right;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distances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rather short.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80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4A1D-7D02-4084-97D7-BB005E217310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Clustering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r>
              <a:rPr lang="en-US" dirty="0"/>
              <a:t>Given a </a:t>
            </a:r>
            <a:r>
              <a:rPr lang="en-US" b="1" dirty="0"/>
              <a:t>set of points</a:t>
            </a:r>
            <a:r>
              <a:rPr lang="en-US" dirty="0"/>
              <a:t>, with a notion of </a:t>
            </a:r>
            <a:r>
              <a:rPr lang="en-US" b="1" dirty="0"/>
              <a:t>distance</a:t>
            </a:r>
            <a:r>
              <a:rPr lang="en-US" dirty="0"/>
              <a:t> between points, </a:t>
            </a:r>
            <a:r>
              <a:rPr lang="en-US" b="1" dirty="0"/>
              <a:t>group the points</a:t>
            </a:r>
            <a:r>
              <a:rPr lang="en-US" dirty="0"/>
              <a:t> into some number of </a:t>
            </a:r>
            <a:r>
              <a:rPr lang="en-US" b="1" i="1" dirty="0">
                <a:solidFill>
                  <a:srgbClr val="FF0066"/>
                </a:solidFill>
              </a:rPr>
              <a:t>clusters</a:t>
            </a:r>
            <a:r>
              <a:rPr lang="en-US" dirty="0"/>
              <a:t>, so that </a:t>
            </a:r>
          </a:p>
          <a:p>
            <a:pPr lvl="1"/>
            <a:r>
              <a:rPr lang="en-US" dirty="0"/>
              <a:t>Members of a cluster are close/similar to each other</a:t>
            </a:r>
          </a:p>
          <a:p>
            <a:pPr lvl="1"/>
            <a:r>
              <a:rPr lang="en-US" dirty="0"/>
              <a:t>Members of different clusters are dissimilar</a:t>
            </a:r>
          </a:p>
          <a:p>
            <a:r>
              <a:rPr lang="en-US" b="1" dirty="0">
                <a:solidFill>
                  <a:srgbClr val="0000FF"/>
                </a:solidFill>
              </a:rPr>
              <a:t>Usually: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</a:p>
          <a:p>
            <a:pPr lvl="1"/>
            <a:r>
              <a:rPr lang="en-US" dirty="0"/>
              <a:t>Points are in a high-dimensional space</a:t>
            </a:r>
          </a:p>
          <a:p>
            <a:pPr lvl="1"/>
            <a:r>
              <a:rPr lang="en-US" dirty="0"/>
              <a:t>Similarity is defined using a distance measure</a:t>
            </a:r>
          </a:p>
          <a:p>
            <a:pPr lvl="2"/>
            <a:r>
              <a:rPr lang="en-US" dirty="0"/>
              <a:t>Euclidean, Cosine, </a:t>
            </a:r>
            <a:r>
              <a:rPr lang="en-US" dirty="0" err="1"/>
              <a:t>Jaccard</a:t>
            </a:r>
            <a:r>
              <a:rPr lang="en-US" dirty="0"/>
              <a:t>, edit distance, …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188294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7D7-CC6A-4EDE-AD37-64C22A802CBE}" type="slidenum">
              <a:rPr lang="en-US"/>
              <a:pPr/>
              <a:t>30</a:t>
            </a:fld>
            <a:endParaRPr lang="en-US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2819400" y="2514600"/>
            <a:ext cx="1752600" cy="1905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5029200" y="1524000"/>
            <a:ext cx="2133600" cy="1600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5867400" y="3200400"/>
            <a:ext cx="990600" cy="1066800"/>
          </a:xfrm>
          <a:prstGeom prst="ellipse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93725" y="1633538"/>
            <a:ext cx="5959475" cy="2328862"/>
            <a:chOff x="374" y="1029"/>
            <a:chExt cx="3754" cy="1467"/>
          </a:xfrm>
        </p:grpSpPr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 flipH="1" flipV="1">
              <a:off x="3360" y="1296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 flipV="1">
              <a:off x="3792" y="144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3792" y="14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 flipV="1">
              <a:off x="398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>
              <a:off x="3984" y="23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 flipH="1">
              <a:off x="3936" y="235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374" y="1029"/>
              <a:ext cx="138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Too many;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little improvement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 average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413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Basic MapReduce Implementation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D7BE95FE-B83A-3248-98BD-2269C79E9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77863"/>
            <a:ext cx="7467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Mapper 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def setup()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clusters =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loadClusters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()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endParaRPr lang="en-US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def map(id: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vector: Vector)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clusters.findNearest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(vector), vector)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endParaRPr lang="en-US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Reducer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def reduce(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clusterId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values: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[Vector])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(vector &lt;- values)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sum += vector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+= 1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clusterId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sum/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cnt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30205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BFR Algorithm</a:t>
            </a:r>
            <a:endParaRPr lang="en-US" b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6498" y="5181600"/>
            <a:ext cx="78903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Extension of </a:t>
            </a:r>
            <a:r>
              <a:rPr lang="en-US" sz="4000" b="1" i="1" dirty="0"/>
              <a:t>k</a:t>
            </a:r>
            <a:r>
              <a:rPr lang="en-US" sz="4000" b="1" dirty="0"/>
              <a:t>-means to large data</a:t>
            </a:r>
          </a:p>
        </p:txBody>
      </p:sp>
    </p:spTree>
    <p:extLst>
      <p:ext uri="{BB962C8B-B14F-4D97-AF65-F5344CB8AC3E}">
        <p14:creationId xmlns:p14="http://schemas.microsoft.com/office/powerpoint/2010/main" val="10447942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24600" y="0"/>
            <a:ext cx="2822772" cy="12192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Algorithm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BFR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[Bradley-Fayyad-Reina]</a:t>
            </a:r>
            <a:r>
              <a:rPr lang="en-US" dirty="0"/>
              <a:t> is a </a:t>
            </a:r>
            <a:br>
              <a:rPr lang="en-US" dirty="0"/>
            </a:br>
            <a:r>
              <a:rPr lang="en-US" dirty="0"/>
              <a:t>variant of </a:t>
            </a:r>
            <a:r>
              <a:rPr lang="en-US" i="1" dirty="0"/>
              <a:t>k</a:t>
            </a:r>
            <a:r>
              <a:rPr lang="en-US" dirty="0"/>
              <a:t>-means designed to </a:t>
            </a:r>
            <a:br>
              <a:rPr lang="en-US" dirty="0"/>
            </a:br>
            <a:r>
              <a:rPr lang="en-US" dirty="0"/>
              <a:t>handle </a:t>
            </a:r>
            <a:r>
              <a:rPr lang="en-US" b="1" dirty="0"/>
              <a:t>very large</a:t>
            </a:r>
            <a:r>
              <a:rPr lang="en-US" dirty="0"/>
              <a:t> (disk-resident) data sets</a:t>
            </a:r>
          </a:p>
          <a:p>
            <a:pPr lvl="8"/>
            <a:endParaRPr lang="en-US" dirty="0"/>
          </a:p>
          <a:p>
            <a:r>
              <a:rPr lang="en-US" b="1" dirty="0"/>
              <a:t>Assumes</a:t>
            </a:r>
            <a:r>
              <a:rPr lang="en-US" dirty="0"/>
              <a:t> that clusters are normally distributed around a centroid in a Euclidean space</a:t>
            </a:r>
          </a:p>
          <a:p>
            <a:pPr lvl="1"/>
            <a:r>
              <a:rPr lang="en-US" dirty="0"/>
              <a:t>Standard deviations in different </a:t>
            </a:r>
            <a:br>
              <a:rPr lang="en-US" dirty="0"/>
            </a:br>
            <a:r>
              <a:rPr lang="en-US" dirty="0"/>
              <a:t>dimensions may vary</a:t>
            </a:r>
          </a:p>
          <a:p>
            <a:pPr lvl="2"/>
            <a:r>
              <a:rPr lang="en-US" dirty="0"/>
              <a:t>Clusters are axis-aligned ellipses</a:t>
            </a:r>
          </a:p>
          <a:p>
            <a:r>
              <a:rPr lang="en-US" b="1" dirty="0">
                <a:solidFill>
                  <a:srgbClr val="008000"/>
                </a:solidFill>
              </a:rPr>
              <a:t>Efficient way to summarize clusters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sz="2800" dirty="0"/>
              <a:t>(want memory required O(clusters) and not O(data))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7D1A-5988-4BBD-8E00-B571C08F4079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2" name="Oval 1"/>
          <p:cNvSpPr/>
          <p:nvPr/>
        </p:nvSpPr>
        <p:spPr>
          <a:xfrm>
            <a:off x="8229600" y="3657600"/>
            <a:ext cx="838200" cy="1905000"/>
          </a:xfrm>
          <a:prstGeom prst="ellipse">
            <a:avLst/>
          </a:prstGeom>
          <a:solidFill>
            <a:srgbClr val="008000">
              <a:alpha val="40000"/>
            </a:srgbClr>
          </a:solidFill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858000" y="5029200"/>
            <a:ext cx="1447800" cy="685800"/>
          </a:xfrm>
          <a:prstGeom prst="ellipse">
            <a:avLst/>
          </a:prstGeom>
          <a:solidFill>
            <a:srgbClr val="D60093">
              <a:alpha val="40000"/>
            </a:srgbClr>
          </a:solidFill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00900" y="4191000"/>
            <a:ext cx="723900" cy="685800"/>
          </a:xfrm>
          <a:prstGeom prst="ellipse">
            <a:avLst/>
          </a:prstGeom>
          <a:solidFill>
            <a:srgbClr val="0000FF">
              <a:alpha val="40000"/>
            </a:srgbClr>
          </a:solidFill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81900" y="42995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58100" y="44519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05700" y="45281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53300" y="43757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29500" y="46805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86800" y="3962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763000" y="4114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10600" y="4191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458200" y="4038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34400" y="4343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686800" y="4876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763000" y="5029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610600" y="5105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458200" y="4953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5344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763000" y="4343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839200" y="4495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686800" y="4572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382000" y="4572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34400" y="4724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848600" y="5181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5334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772400" y="5410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200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5438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152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91400" y="5410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2390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086600" y="5334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0866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2" name="Picture 2" descr="http://hyperphysics.phy-astr.gsu.edu/hbase/math/immath/gau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78"/>
            <a:ext cx="2738480" cy="172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7834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Algorithm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Points are read from disk one main-memory-full at a time</a:t>
            </a:r>
          </a:p>
          <a:p>
            <a:r>
              <a:rPr lang="en-US" b="1" dirty="0"/>
              <a:t>Most points from previous memory loads are summarized by </a:t>
            </a:r>
            <a:r>
              <a:rPr lang="en-US" b="1" dirty="0">
                <a:solidFill>
                  <a:srgbClr val="D60093"/>
                </a:solidFill>
              </a:rPr>
              <a:t>simple statistics</a:t>
            </a:r>
          </a:p>
          <a:p>
            <a:r>
              <a:rPr lang="en-US" dirty="0">
                <a:solidFill>
                  <a:srgbClr val="0000FF"/>
                </a:solidFill>
              </a:rPr>
              <a:t>To begin, from the initial load we select the initial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centroids by some sensible approach:</a:t>
            </a:r>
          </a:p>
          <a:p>
            <a:pPr lvl="1"/>
            <a:r>
              <a:rPr lang="en-US" dirty="0"/>
              <a:t>Take </a:t>
            </a:r>
            <a:r>
              <a:rPr lang="en-US" b="1" i="1" dirty="0"/>
              <a:t>k</a:t>
            </a:r>
            <a:r>
              <a:rPr lang="en-US" dirty="0"/>
              <a:t> random points</a:t>
            </a:r>
          </a:p>
          <a:p>
            <a:pPr lvl="1"/>
            <a:r>
              <a:rPr lang="en-US" dirty="0"/>
              <a:t>Take a small random sample and cluster optimally</a:t>
            </a:r>
          </a:p>
          <a:p>
            <a:pPr lvl="1"/>
            <a:r>
              <a:rPr lang="en-US" dirty="0"/>
              <a:t>Take a sample; pick a random point, and then </a:t>
            </a:r>
            <a:br>
              <a:rPr lang="en-US" dirty="0"/>
            </a:br>
            <a:r>
              <a:rPr lang="en-US" b="1" i="1" dirty="0"/>
              <a:t>k–1</a:t>
            </a:r>
            <a:r>
              <a:rPr lang="en-US" dirty="0"/>
              <a:t> more points, each as far from the previously selected points as possible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9EA8-A58E-4C3C-977B-FCF679BACE73}" type="slidenum">
              <a:rPr lang="en-US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37794626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Classes of Points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543800" cy="54864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3 sets of points which we keep track of:</a:t>
            </a:r>
          </a:p>
          <a:p>
            <a:r>
              <a:rPr lang="en-US" b="1" dirty="0">
                <a:solidFill>
                  <a:srgbClr val="FF0066"/>
                </a:solidFill>
              </a:rPr>
              <a:t>Discard set (DS):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Points close enough to a centroid to be summarized</a:t>
            </a:r>
          </a:p>
          <a:p>
            <a:r>
              <a:rPr lang="en-US" b="1" dirty="0">
                <a:solidFill>
                  <a:srgbClr val="FF0066"/>
                </a:solidFill>
              </a:rPr>
              <a:t>Compression set (CS): </a:t>
            </a:r>
          </a:p>
          <a:p>
            <a:pPr lvl="1"/>
            <a:r>
              <a:rPr lang="en-US" dirty="0"/>
              <a:t>Groups of points that are close together but not close to any existing centroid</a:t>
            </a:r>
          </a:p>
          <a:p>
            <a:pPr lvl="1"/>
            <a:r>
              <a:rPr lang="en-US" dirty="0"/>
              <a:t>These points are summarized, but not assigned to a cluster</a:t>
            </a:r>
          </a:p>
          <a:p>
            <a:r>
              <a:rPr lang="en-US" b="1" dirty="0">
                <a:solidFill>
                  <a:srgbClr val="FF0066"/>
                </a:solidFill>
              </a:rPr>
              <a:t>Retained set (RS):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Isolated points waiting to be assigned to a compression set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E3C4-1204-4FDC-A915-93A28FEEFBB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665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BFR: “Galaxies” Picture</a:t>
            </a:r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C195-7118-4349-B1EC-DC26B1FB8D04}" type="slidenum">
              <a:rPr lang="en-US"/>
              <a:pPr/>
              <a:t>36</a:t>
            </a:fld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33400" y="3852863"/>
            <a:ext cx="5489575" cy="1712913"/>
            <a:chOff x="336" y="2736"/>
            <a:chExt cx="3458" cy="1079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336" y="3408"/>
              <a:ext cx="136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Its points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57349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50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2870" y="3477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524000" y="1338262"/>
            <a:ext cx="5562600" cy="2143125"/>
            <a:chOff x="960" y="1152"/>
            <a:chExt cx="3504" cy="1350"/>
          </a:xfrm>
        </p:grpSpPr>
        <p:sp>
          <p:nvSpPr>
            <p:cNvPr id="57363" name="Oval 19"/>
            <p:cNvSpPr>
              <a:spLocks noChangeArrowheads="1"/>
            </p:cNvSpPr>
            <p:nvPr/>
          </p:nvSpPr>
          <p:spPr bwMode="auto">
            <a:xfrm>
              <a:off x="960" y="1824"/>
              <a:ext cx="288" cy="52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6" name="Oval 22"/>
            <p:cNvSpPr>
              <a:spLocks noChangeArrowheads="1"/>
            </p:cNvSpPr>
            <p:nvPr/>
          </p:nvSpPr>
          <p:spPr bwMode="auto">
            <a:xfrm>
              <a:off x="3936" y="2016"/>
              <a:ext cx="528" cy="384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7" name="Oval 23"/>
            <p:cNvSpPr>
              <a:spLocks noChangeArrowheads="1"/>
            </p:cNvSpPr>
            <p:nvPr/>
          </p:nvSpPr>
          <p:spPr bwMode="auto">
            <a:xfrm>
              <a:off x="2256" y="1152"/>
              <a:ext cx="432" cy="48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008" y="1968"/>
              <a:ext cx="192" cy="192"/>
              <a:chOff x="2448" y="2928"/>
              <a:chExt cx="192" cy="192"/>
            </a:xfrm>
          </p:grpSpPr>
          <p:sp>
            <p:nvSpPr>
              <p:cNvPr id="57369" name="Line 2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0" name="Line 2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080" y="2112"/>
              <a:ext cx="192" cy="192"/>
              <a:chOff x="2448" y="2928"/>
              <a:chExt cx="192" cy="192"/>
            </a:xfrm>
          </p:grpSpPr>
          <p:sp>
            <p:nvSpPr>
              <p:cNvPr id="57372" name="Line 28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3" name="Line 29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352" y="1296"/>
              <a:ext cx="192" cy="192"/>
              <a:chOff x="2448" y="2928"/>
              <a:chExt cx="192" cy="192"/>
            </a:xfrm>
          </p:grpSpPr>
          <p:sp>
            <p:nvSpPr>
              <p:cNvPr id="57375" name="Line 31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6" name="Line 32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128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Compressed sets.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Their points are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flipH="1" flipV="1">
              <a:off x="1296" y="2084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 flipV="1">
              <a:off x="2472" y="167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3552" y="216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676400" y="1295400"/>
            <a:ext cx="6464300" cy="3090862"/>
            <a:chOff x="1056" y="1125"/>
            <a:chExt cx="4072" cy="1947"/>
          </a:xfrm>
        </p:grpSpPr>
        <p:sp>
          <p:nvSpPr>
            <p:cNvPr id="57381" name="Oval 37"/>
            <p:cNvSpPr>
              <a:spLocks noChangeArrowheads="1"/>
            </p:cNvSpPr>
            <p:nvPr/>
          </p:nvSpPr>
          <p:spPr bwMode="auto">
            <a:xfrm>
              <a:off x="1056" y="129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1200" y="278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3" name="Oval 39"/>
            <p:cNvSpPr>
              <a:spLocks noChangeArrowheads="1"/>
            </p:cNvSpPr>
            <p:nvPr/>
          </p:nvSpPr>
          <p:spPr bwMode="auto">
            <a:xfrm>
              <a:off x="4272" y="30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4" name="Oval 40"/>
            <p:cNvSpPr>
              <a:spLocks noChangeArrowheads="1"/>
            </p:cNvSpPr>
            <p:nvPr/>
          </p:nvSpPr>
          <p:spPr bwMode="auto">
            <a:xfrm>
              <a:off x="3840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5" name="Text Box 41"/>
            <p:cNvSpPr txBox="1">
              <a:spLocks noChangeArrowheads="1"/>
            </p:cNvSpPr>
            <p:nvPr/>
          </p:nvSpPr>
          <p:spPr bwMode="auto">
            <a:xfrm>
              <a:off x="4454" y="1125"/>
              <a:ext cx="67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Points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RS</a:t>
              </a:r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 flipH="1">
              <a:off x="3936" y="136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 flipH="1">
              <a:off x="4320" y="1488"/>
              <a:ext cx="52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667000" y="5867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42756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Sets of Points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5257801"/>
          </a:xfrm>
        </p:spPr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For each cluster, the discard set (DS) is </a:t>
            </a:r>
            <a:r>
              <a:rPr lang="en-US" b="1" u="sng" dirty="0">
                <a:solidFill>
                  <a:srgbClr val="0000FF"/>
                </a:solidFill>
              </a:rPr>
              <a:t>summarized</a:t>
            </a:r>
            <a:r>
              <a:rPr lang="en-US" b="1" dirty="0">
                <a:solidFill>
                  <a:srgbClr val="0000FF"/>
                </a:solidFill>
              </a:rPr>
              <a:t> by:</a:t>
            </a:r>
          </a:p>
          <a:p>
            <a:r>
              <a:rPr lang="en-US" dirty="0"/>
              <a:t>The number of points,</a:t>
            </a:r>
            <a:r>
              <a:rPr lang="en-US" b="1" i="1" dirty="0">
                <a:solidFill>
                  <a:srgbClr val="FF0066"/>
                </a:solidFill>
              </a:rPr>
              <a:t> N</a:t>
            </a:r>
          </a:p>
          <a:p>
            <a:r>
              <a:rPr lang="en-US" dirty="0"/>
              <a:t>The vector </a:t>
            </a:r>
            <a:r>
              <a:rPr lang="en-US" b="1" i="1" dirty="0">
                <a:solidFill>
                  <a:srgbClr val="FF0066"/>
                </a:solidFill>
              </a:rPr>
              <a:t>SUM</a:t>
            </a:r>
            <a:r>
              <a:rPr lang="en-US" dirty="0"/>
              <a:t>, whose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is the sum of the coordinates of the points in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dimension</a:t>
            </a:r>
          </a:p>
          <a:p>
            <a:r>
              <a:rPr lang="en-US" dirty="0"/>
              <a:t>The vector </a:t>
            </a:r>
            <a:r>
              <a:rPr lang="en-US" b="1" i="1" dirty="0">
                <a:solidFill>
                  <a:srgbClr val="FF0066"/>
                </a:solidFill>
              </a:rPr>
              <a:t>SUMSQ</a:t>
            </a:r>
            <a:r>
              <a:rPr lang="en-US" dirty="0"/>
              <a:t>: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= sum of squares of coordinates in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dimension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7EA-002B-4067-950B-AC4932BA8F44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571999" y="5346967"/>
            <a:ext cx="4572001" cy="1395413"/>
            <a:chOff x="914" y="2736"/>
            <a:chExt cx="2880" cy="879"/>
          </a:xfrm>
        </p:grpSpPr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14" y="3208"/>
              <a:ext cx="230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All its points 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2870" y="3311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36771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>
            <a:normAutofit/>
          </a:bodyPr>
          <a:lstStyle/>
          <a:p>
            <a:r>
              <a:rPr lang="en-US" dirty="0"/>
              <a:t>Summarizing Points: Comments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/>
              <a:t>2</a:t>
            </a:r>
            <a:r>
              <a:rPr lang="en-US" b="1" i="1" dirty="0"/>
              <a:t>d </a:t>
            </a:r>
            <a:r>
              <a:rPr lang="en-US" b="1" dirty="0"/>
              <a:t>+ 1</a:t>
            </a:r>
            <a:r>
              <a:rPr lang="en-US" dirty="0"/>
              <a:t> values represent any size cluster</a:t>
            </a:r>
          </a:p>
          <a:p>
            <a:pPr lvl="1"/>
            <a:r>
              <a:rPr lang="en-US" b="1" i="1" dirty="0"/>
              <a:t>d</a:t>
            </a:r>
            <a:r>
              <a:rPr lang="en-US" dirty="0"/>
              <a:t>  = number of dimensions</a:t>
            </a:r>
          </a:p>
          <a:p>
            <a:r>
              <a:rPr lang="en-US" dirty="0"/>
              <a:t>Average in </a:t>
            </a:r>
            <a:r>
              <a:rPr lang="en-US" b="1" dirty="0"/>
              <a:t>each dimension</a:t>
            </a:r>
            <a:r>
              <a:rPr lang="en-US" dirty="0"/>
              <a:t> (</a:t>
            </a:r>
            <a:r>
              <a:rPr lang="en-US" b="1" dirty="0">
                <a:solidFill>
                  <a:srgbClr val="FF0066"/>
                </a:solidFill>
              </a:rPr>
              <a:t>the centroid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can be calculated as </a:t>
            </a:r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b="1" baseline="-25000" dirty="0"/>
              <a:t> </a:t>
            </a:r>
            <a:r>
              <a:rPr lang="en-US" b="1" dirty="0"/>
              <a:t>/ </a:t>
            </a:r>
            <a:r>
              <a:rPr lang="en-US" b="1" i="1" dirty="0"/>
              <a:t>N</a:t>
            </a:r>
            <a:endParaRPr lang="en-US" b="1" dirty="0"/>
          </a:p>
          <a:p>
            <a:pPr lvl="1"/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dirty="0"/>
              <a:t> =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of SUM</a:t>
            </a:r>
          </a:p>
          <a:p>
            <a:r>
              <a:rPr lang="en-US" dirty="0"/>
              <a:t>Variance of a cluster’s discard set in dimension </a:t>
            </a:r>
            <a:r>
              <a:rPr lang="en-US" i="1" dirty="0" err="1"/>
              <a:t>i</a:t>
            </a:r>
            <a:r>
              <a:rPr lang="en-US" dirty="0"/>
              <a:t> is: </a:t>
            </a:r>
            <a:r>
              <a:rPr lang="en-US" b="1" dirty="0"/>
              <a:t>(</a:t>
            </a:r>
            <a:r>
              <a:rPr lang="en-US" b="1" dirty="0" err="1"/>
              <a:t>SUMSQ</a:t>
            </a:r>
            <a:r>
              <a:rPr lang="en-US" b="1" i="1" baseline="-25000" dirty="0" err="1"/>
              <a:t>i</a:t>
            </a:r>
            <a:r>
              <a:rPr lang="en-US" b="1" dirty="0"/>
              <a:t> / </a:t>
            </a:r>
            <a:r>
              <a:rPr lang="en-US" b="1" i="1" dirty="0"/>
              <a:t>N</a:t>
            </a:r>
            <a:r>
              <a:rPr lang="en-US" b="1" dirty="0"/>
              <a:t>) – (</a:t>
            </a:r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b="1" dirty="0"/>
              <a:t> / </a:t>
            </a:r>
            <a:r>
              <a:rPr lang="en-US" b="1" i="1" dirty="0"/>
              <a:t>N</a:t>
            </a:r>
            <a:r>
              <a:rPr lang="en-US" b="1" dirty="0"/>
              <a:t>)</a:t>
            </a:r>
            <a:r>
              <a:rPr lang="en-US" b="1" baseline="30000" dirty="0"/>
              <a:t>2</a:t>
            </a:r>
          </a:p>
          <a:p>
            <a:pPr lvl="1"/>
            <a:r>
              <a:rPr lang="en-US" dirty="0"/>
              <a:t>And standard deviation is the square root of that</a:t>
            </a:r>
          </a:p>
          <a:p>
            <a:r>
              <a:rPr lang="en-US" b="1" dirty="0">
                <a:solidFill>
                  <a:srgbClr val="0000FF"/>
                </a:solidFill>
              </a:rPr>
              <a:t>Next step: Actual clustering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D862-7709-415E-8F55-1D67C15AD446}" type="slidenum">
              <a:rPr lang="en-US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400799" y="5715000"/>
            <a:ext cx="2667001" cy="9906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7724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620000" y="617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5985408"/>
            <a:ext cx="59435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Dropping the “axis-aligned” clusters assumption would require storing full covariance matrix to summarize the cluster. So, instead of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SUMSQ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being a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-dim vector, it would be a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x d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matrix, which is too big! </a:t>
            </a:r>
          </a:p>
        </p:txBody>
      </p:sp>
    </p:spTree>
    <p:extLst>
      <p:ext uri="{BB962C8B-B14F-4D97-AF65-F5344CB8AC3E}">
        <p14:creationId xmlns:p14="http://schemas.microsoft.com/office/powerpoint/2010/main" val="19862096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“Memory-Load” of Points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Processing the “Memory-Load” of points (1):</a:t>
            </a:r>
          </a:p>
          <a:p>
            <a:r>
              <a:rPr lang="en-US" b="1" dirty="0"/>
              <a:t>1) </a:t>
            </a:r>
            <a:r>
              <a:rPr lang="en-US" dirty="0"/>
              <a:t>Find those points that are “</a:t>
            </a:r>
            <a:r>
              <a:rPr lang="en-US" b="1" dirty="0">
                <a:solidFill>
                  <a:srgbClr val="FF0066"/>
                </a:solidFill>
              </a:rPr>
              <a:t>sufficiently close</a:t>
            </a:r>
            <a:r>
              <a:rPr lang="en-US" dirty="0"/>
              <a:t>” to a cluster centroid and add those points to that cluster and the </a:t>
            </a:r>
            <a:r>
              <a:rPr lang="en-US" b="1" dirty="0"/>
              <a:t>DS</a:t>
            </a:r>
          </a:p>
          <a:p>
            <a:pPr lvl="1"/>
            <a:r>
              <a:rPr lang="en-US" dirty="0"/>
              <a:t>These points are so close to the centroid that </a:t>
            </a:r>
            <a:br>
              <a:rPr lang="en-US" dirty="0"/>
            </a:br>
            <a:r>
              <a:rPr lang="en-US" dirty="0"/>
              <a:t>they can be summarized and then discarded</a:t>
            </a:r>
          </a:p>
          <a:p>
            <a:r>
              <a:rPr lang="en-US" b="1" dirty="0"/>
              <a:t>2) </a:t>
            </a:r>
            <a:r>
              <a:rPr lang="en-US" dirty="0"/>
              <a:t>Use any main-memory clustering algorithm to cluster the remaining points and the old </a:t>
            </a:r>
            <a:r>
              <a:rPr lang="en-US" b="1" dirty="0"/>
              <a:t>RS</a:t>
            </a:r>
          </a:p>
          <a:p>
            <a:pPr lvl="1"/>
            <a:r>
              <a:rPr lang="en-US" dirty="0"/>
              <a:t>Clusters go to the </a:t>
            </a:r>
            <a:r>
              <a:rPr lang="en-US" b="1" dirty="0"/>
              <a:t>CS</a:t>
            </a:r>
            <a:r>
              <a:rPr lang="en-US" dirty="0"/>
              <a:t>; outlying points to the </a:t>
            </a:r>
            <a:r>
              <a:rPr lang="en-US" b="1" dirty="0"/>
              <a:t>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42AF-18EF-4D9B-9321-2ED60B2DEA12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5950803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385047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B369-B151-4430-9438-ABF4A0FC75C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Clusters &amp; Outliers</a:t>
            </a:r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solidFill>
            <a:srgbClr val="8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Times New Roman" charset="0"/>
              </a:rPr>
              <a:t>x</a:t>
            </a:r>
          </a:p>
          <a:p>
            <a:pPr algn="ctr"/>
            <a:r>
              <a:rPr lang="en-US" dirty="0">
                <a:latin typeface="Times New Roman" charset="0"/>
              </a:rPr>
              <a:t>xx    x</a:t>
            </a:r>
          </a:p>
          <a:p>
            <a:pPr algn="ctr"/>
            <a:r>
              <a:rPr lang="en-US" dirty="0">
                <a:latin typeface="Times New Roman" charset="0"/>
              </a:rPr>
              <a:t>x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     </a:t>
            </a:r>
          </a:p>
          <a:p>
            <a:pPr algn="ctr"/>
            <a:r>
              <a:rPr lang="en-US" dirty="0">
                <a:latin typeface="Times New Roman" charset="0"/>
              </a:rPr>
              <a:t>x  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</a:t>
            </a:r>
          </a:p>
          <a:p>
            <a:pPr algn="ctr"/>
            <a:r>
              <a:rPr lang="en-US" dirty="0">
                <a:latin typeface="Times New Roman" charset="0"/>
              </a:rPr>
              <a:t>x</a:t>
            </a:r>
          </a:p>
          <a:p>
            <a:pPr algn="ctr"/>
            <a:r>
              <a:rPr lang="en-US" dirty="0">
                <a:latin typeface="Times New Roman" charset="0"/>
              </a:rPr>
              <a:t>x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</a:t>
            </a:r>
            <a:r>
              <a:rPr lang="en-US" dirty="0" err="1">
                <a:latin typeface="Times New Roman" charset="0"/>
              </a:rPr>
              <a:t>x</a:t>
            </a:r>
            <a:endParaRPr lang="en-US" dirty="0">
              <a:latin typeface="Times New Roman" charset="0"/>
            </a:endParaRPr>
          </a:p>
          <a:p>
            <a:pPr algn="ctr"/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971800" y="5257800"/>
            <a:ext cx="669925" cy="6858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88461" y="59436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Outlier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553200" y="5600700"/>
            <a:ext cx="825947" cy="3429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10400" y="58790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</a:t>
            </a:r>
          </a:p>
        </p:txBody>
      </p:sp>
    </p:spTree>
    <p:extLst>
      <p:ext uri="{BB962C8B-B14F-4D97-AF65-F5344CB8AC3E}">
        <p14:creationId xmlns:p14="http://schemas.microsoft.com/office/powerpoint/2010/main" val="240811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“Memory-Load” of Points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Processing the “Memory-Load” of points (2):</a:t>
            </a:r>
          </a:p>
          <a:p>
            <a:r>
              <a:rPr lang="en-US" b="1" dirty="0"/>
              <a:t>3) DS set:</a:t>
            </a:r>
            <a:r>
              <a:rPr lang="en-US" dirty="0"/>
              <a:t> Adjust statistics of the clusters to account for the new points</a:t>
            </a:r>
          </a:p>
          <a:p>
            <a:pPr lvl="1"/>
            <a:r>
              <a:rPr lang="en-US" dirty="0"/>
              <a:t>Add </a:t>
            </a:r>
            <a:r>
              <a:rPr lang="en-US" b="1" i="1" dirty="0"/>
              <a:t>N</a:t>
            </a:r>
            <a:r>
              <a:rPr lang="en-US" dirty="0"/>
              <a:t>s, </a:t>
            </a:r>
            <a:r>
              <a:rPr lang="en-US" b="1" i="1" dirty="0"/>
              <a:t>SUM</a:t>
            </a:r>
            <a:r>
              <a:rPr lang="en-US" dirty="0"/>
              <a:t>s, </a:t>
            </a:r>
            <a:r>
              <a:rPr lang="en-US" b="1" i="1" dirty="0"/>
              <a:t>SUMSQ</a:t>
            </a:r>
            <a:r>
              <a:rPr lang="en-US" dirty="0"/>
              <a:t>s</a:t>
            </a:r>
          </a:p>
          <a:p>
            <a:pPr lvl="5"/>
            <a:endParaRPr lang="en-US" sz="1000" dirty="0"/>
          </a:p>
          <a:p>
            <a:r>
              <a:rPr lang="en-US" b="1" dirty="0"/>
              <a:t>4) </a:t>
            </a:r>
            <a:r>
              <a:rPr lang="en-US" dirty="0"/>
              <a:t>Consider merging compressed sets in the </a:t>
            </a:r>
            <a:r>
              <a:rPr lang="en-US" b="1" dirty="0"/>
              <a:t>CS</a:t>
            </a:r>
          </a:p>
          <a:p>
            <a:pPr lvl="8"/>
            <a:endParaRPr lang="en-US" sz="1000" dirty="0"/>
          </a:p>
          <a:p>
            <a:r>
              <a:rPr lang="en-US" b="1" dirty="0"/>
              <a:t>5)</a:t>
            </a:r>
            <a:r>
              <a:rPr lang="en-US" dirty="0"/>
              <a:t> If this is the last round, merge all compressed sets in the </a:t>
            </a:r>
            <a:r>
              <a:rPr lang="en-US" b="1" dirty="0"/>
              <a:t>CS</a:t>
            </a:r>
            <a:r>
              <a:rPr lang="en-US" dirty="0"/>
              <a:t> and all </a:t>
            </a:r>
            <a:r>
              <a:rPr lang="en-US" b="1" dirty="0"/>
              <a:t>RS</a:t>
            </a:r>
            <a:r>
              <a:rPr lang="en-US" dirty="0"/>
              <a:t> points into their nearest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06BA-F3DE-42A2-BE38-137B3F9648D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5950803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26200205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BFR: “Galaxies” Picture</a:t>
            </a:r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C195-7118-4349-B1EC-DC26B1FB8D04}" type="slidenum">
              <a:rPr lang="en-US"/>
              <a:pPr/>
              <a:t>41</a:t>
            </a:fld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33400" y="3852863"/>
            <a:ext cx="5489575" cy="1712913"/>
            <a:chOff x="336" y="2736"/>
            <a:chExt cx="3458" cy="1079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336" y="3408"/>
              <a:ext cx="136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Its points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57349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50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2870" y="3477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524000" y="1338262"/>
            <a:ext cx="5562600" cy="2143125"/>
            <a:chOff x="960" y="1152"/>
            <a:chExt cx="3504" cy="1350"/>
          </a:xfrm>
        </p:grpSpPr>
        <p:sp>
          <p:nvSpPr>
            <p:cNvPr id="57363" name="Oval 19"/>
            <p:cNvSpPr>
              <a:spLocks noChangeArrowheads="1"/>
            </p:cNvSpPr>
            <p:nvPr/>
          </p:nvSpPr>
          <p:spPr bwMode="auto">
            <a:xfrm>
              <a:off x="960" y="1824"/>
              <a:ext cx="288" cy="52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6" name="Oval 22"/>
            <p:cNvSpPr>
              <a:spLocks noChangeArrowheads="1"/>
            </p:cNvSpPr>
            <p:nvPr/>
          </p:nvSpPr>
          <p:spPr bwMode="auto">
            <a:xfrm>
              <a:off x="3936" y="2016"/>
              <a:ext cx="528" cy="384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7" name="Oval 23"/>
            <p:cNvSpPr>
              <a:spLocks noChangeArrowheads="1"/>
            </p:cNvSpPr>
            <p:nvPr/>
          </p:nvSpPr>
          <p:spPr bwMode="auto">
            <a:xfrm>
              <a:off x="2256" y="1152"/>
              <a:ext cx="432" cy="48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008" y="1968"/>
              <a:ext cx="192" cy="192"/>
              <a:chOff x="2448" y="2928"/>
              <a:chExt cx="192" cy="192"/>
            </a:xfrm>
          </p:grpSpPr>
          <p:sp>
            <p:nvSpPr>
              <p:cNvPr id="57369" name="Line 2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0" name="Line 2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080" y="2112"/>
              <a:ext cx="192" cy="192"/>
              <a:chOff x="2448" y="2928"/>
              <a:chExt cx="192" cy="192"/>
            </a:xfrm>
          </p:grpSpPr>
          <p:sp>
            <p:nvSpPr>
              <p:cNvPr id="57372" name="Line 28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3" name="Line 29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352" y="1296"/>
              <a:ext cx="192" cy="192"/>
              <a:chOff x="2448" y="2928"/>
              <a:chExt cx="192" cy="192"/>
            </a:xfrm>
          </p:grpSpPr>
          <p:sp>
            <p:nvSpPr>
              <p:cNvPr id="57375" name="Line 31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6" name="Line 32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128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Compressed sets.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Their points are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flipH="1" flipV="1">
              <a:off x="1296" y="2084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 flipV="1">
              <a:off x="2472" y="167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3552" y="216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676400" y="1295400"/>
            <a:ext cx="6464300" cy="3090862"/>
            <a:chOff x="1056" y="1125"/>
            <a:chExt cx="4072" cy="1947"/>
          </a:xfrm>
        </p:grpSpPr>
        <p:sp>
          <p:nvSpPr>
            <p:cNvPr id="57381" name="Oval 37"/>
            <p:cNvSpPr>
              <a:spLocks noChangeArrowheads="1"/>
            </p:cNvSpPr>
            <p:nvPr/>
          </p:nvSpPr>
          <p:spPr bwMode="auto">
            <a:xfrm>
              <a:off x="1056" y="129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1200" y="278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3" name="Oval 39"/>
            <p:cNvSpPr>
              <a:spLocks noChangeArrowheads="1"/>
            </p:cNvSpPr>
            <p:nvPr/>
          </p:nvSpPr>
          <p:spPr bwMode="auto">
            <a:xfrm>
              <a:off x="4272" y="30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4" name="Oval 40"/>
            <p:cNvSpPr>
              <a:spLocks noChangeArrowheads="1"/>
            </p:cNvSpPr>
            <p:nvPr/>
          </p:nvSpPr>
          <p:spPr bwMode="auto">
            <a:xfrm>
              <a:off x="3840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5" name="Text Box 41"/>
            <p:cNvSpPr txBox="1">
              <a:spLocks noChangeArrowheads="1"/>
            </p:cNvSpPr>
            <p:nvPr/>
          </p:nvSpPr>
          <p:spPr bwMode="auto">
            <a:xfrm>
              <a:off x="4454" y="1125"/>
              <a:ext cx="67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Points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RS</a:t>
              </a:r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 flipH="1">
              <a:off x="3936" y="136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 flipH="1">
              <a:off x="4320" y="1488"/>
              <a:ext cx="52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667000" y="5867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32245268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Details…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Q1) How do we decide if a point is “close enough” to a cluster that we will add the point to that cluster?</a:t>
            </a:r>
          </a:p>
          <a:p>
            <a:pPr lvl="8"/>
            <a:endParaRPr lang="en-US" dirty="0"/>
          </a:p>
          <a:p>
            <a:r>
              <a:rPr lang="en-US" b="1" dirty="0"/>
              <a:t>Q2) How do we decide whether two compressed sets (CS) deserve to be combined into one?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7EC3-67EA-4740-83DE-CF32698BA086}" type="slidenum">
              <a:rPr lang="en-US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7486055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Close is Close Enough?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Q1) We need a way to decide whether to put a new point into a cluster (and discard)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BFR suggests two ways:</a:t>
            </a:r>
          </a:p>
          <a:p>
            <a:pPr lvl="1"/>
            <a:r>
              <a:rPr lang="en-US" dirty="0"/>
              <a:t>The </a:t>
            </a:r>
            <a:r>
              <a:rPr lang="en-US" b="1" dirty="0" err="1">
                <a:solidFill>
                  <a:srgbClr val="D60093"/>
                </a:solidFill>
              </a:rPr>
              <a:t>Mahalanobis</a:t>
            </a:r>
            <a:r>
              <a:rPr lang="en-US" b="1" dirty="0">
                <a:solidFill>
                  <a:srgbClr val="D60093"/>
                </a:solidFill>
              </a:rPr>
              <a:t> distance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is less than a threshold</a:t>
            </a:r>
          </a:p>
          <a:p>
            <a:pPr lvl="1"/>
            <a:r>
              <a:rPr lang="en-US" b="1" dirty="0"/>
              <a:t>High likelihood of the point belonging to currently nearest centroid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B9B-573A-4B7E-8A27-EB1CF7C7C74D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9" name="Picture 2" descr="http://hyperphysics.phy-astr.gsu.edu/hbase/math/immath/gau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975" y="4419600"/>
            <a:ext cx="36288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147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Mahalanobis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4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Normalized Euclidean distance from centroid</a:t>
                </a:r>
              </a:p>
              <a:p>
                <a:pPr lvl="8"/>
                <a:endParaRPr lang="en-US" dirty="0"/>
              </a:p>
              <a:p>
                <a:r>
                  <a:rPr lang="en-US" dirty="0"/>
                  <a:t>For point </a:t>
                </a:r>
                <a:r>
                  <a:rPr lang="en-US" b="1" i="1" dirty="0"/>
                  <a:t>(x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…, </a:t>
                </a:r>
                <a:r>
                  <a:rPr lang="en-US" b="1" i="1" dirty="0" err="1"/>
                  <a:t>x</a:t>
                </a:r>
                <a:r>
                  <a:rPr lang="en-US" b="1" i="1" baseline="-25000" dirty="0" err="1"/>
                  <a:t>d</a:t>
                </a:r>
                <a:r>
                  <a:rPr lang="en-US" b="1" i="1" dirty="0"/>
                  <a:t>)</a:t>
                </a:r>
                <a:r>
                  <a:rPr lang="en-US" dirty="0"/>
                  <a:t> and centroid </a:t>
                </a:r>
                <a:r>
                  <a:rPr lang="en-US" b="1" i="1" dirty="0"/>
                  <a:t>(c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…, c</a:t>
                </a:r>
                <a:r>
                  <a:rPr lang="en-US" b="1" i="1" baseline="-25000" dirty="0"/>
                  <a:t>d</a:t>
                </a:r>
                <a:r>
                  <a:rPr lang="en-US" b="1" i="1" dirty="0"/>
                  <a:t>)</a:t>
                </a:r>
                <a:endParaRPr lang="en-US" b="1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Normalize in each dimension: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i</a:t>
                </a:r>
                <a:r>
                  <a:rPr lang="en-US" b="1" i="1" dirty="0"/>
                  <a:t> = (x</a:t>
                </a:r>
                <a:r>
                  <a:rPr lang="en-US" b="1" i="1" baseline="-25000" dirty="0"/>
                  <a:t>i</a:t>
                </a:r>
                <a:r>
                  <a:rPr lang="en-US" b="1" i="1" dirty="0"/>
                  <a:t> - c</a:t>
                </a:r>
                <a:r>
                  <a:rPr lang="en-US" b="1" i="1" baseline="-25000" dirty="0"/>
                  <a:t>i</a:t>
                </a:r>
                <a:r>
                  <a:rPr lang="en-US" b="1" i="1" dirty="0"/>
                  <a:t>) / </a:t>
                </a:r>
                <a:r>
                  <a:rPr lang="en-US" b="1" i="1" dirty="0">
                    <a:sym typeface="Symbol" pitchFamily="18" charset="2"/>
                  </a:rPr>
                  <a:t></a:t>
                </a:r>
                <a:r>
                  <a:rPr lang="en-US" b="1" i="1" baseline="-25000" dirty="0" err="1">
                    <a:sym typeface="Symbol" pitchFamily="18" charset="2"/>
                  </a:rPr>
                  <a:t>i</a:t>
                </a:r>
                <a:endParaRPr lang="en-US" b="1" i="1" baseline="-25000" dirty="0">
                  <a:sym typeface="Symbol" pitchFamily="18" charset="2"/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Take sum of the squares of the</a:t>
                </a:r>
                <a:r>
                  <a:rPr lang="en-US" b="1" dirty="0"/>
                  <a:t>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i</a:t>
                </a:r>
                <a:endParaRPr lang="en-US" b="1" i="1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Take the square root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hr m:val="∑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</m:nary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4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05AF-FDC8-4F64-B7AB-BE56E0785CB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58674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standard deviation of points in the cluster in the </a:t>
            </a:r>
            <a:r>
              <a:rPr lang="en-US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aseline="30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dimension</a:t>
            </a:r>
          </a:p>
        </p:txBody>
      </p:sp>
    </p:spTree>
    <p:extLst>
      <p:ext uri="{BB962C8B-B14F-4D97-AF65-F5344CB8AC3E}">
        <p14:creationId xmlns:p14="http://schemas.microsoft.com/office/powerpoint/2010/main" val="6361109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Mahalanobis</a:t>
            </a:r>
            <a:r>
              <a:rPr lang="en-US" dirty="0"/>
              <a:t>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467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clusters are normally distributed in </a:t>
                </a:r>
                <a:r>
                  <a:rPr lang="en-US" b="1" i="1" dirty="0"/>
                  <a:t>d</a:t>
                </a:r>
                <a:r>
                  <a:rPr lang="en-US" dirty="0"/>
                  <a:t>  dimensions, then after transformation, one standard deviation </a:t>
                </a:r>
                <a:r>
                  <a:rPr lang="en-US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</m:e>
                    </m:rad>
                  </m:oMath>
                </a14:m>
                <a:endParaRPr lang="en-US" b="1" dirty="0">
                  <a:sym typeface="Symbol" pitchFamily="18" charset="2"/>
                </a:endParaRPr>
              </a:p>
              <a:p>
                <a:pPr lvl="1"/>
                <a:r>
                  <a:rPr lang="en-US" dirty="0"/>
                  <a:t>i.e., 68% of the points of the cluster will </a:t>
                </a:r>
                <a:br>
                  <a:rPr lang="en-US" dirty="0"/>
                </a:br>
                <a:r>
                  <a:rPr lang="en-US" dirty="0"/>
                  <a:t>have a </a:t>
                </a:r>
                <a:r>
                  <a:rPr lang="en-US" dirty="0" err="1"/>
                  <a:t>Mahalanobis</a:t>
                </a:r>
                <a:r>
                  <a:rPr lang="en-US" dirty="0"/>
                  <a:t> distance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𝒅</m:t>
                        </m:r>
                      </m:e>
                    </m:rad>
                  </m:oMath>
                </a14:m>
                <a:endParaRPr lang="en-US" b="1" dirty="0">
                  <a:sym typeface="Symbol" pitchFamily="18" charset="2"/>
                </a:endParaRPr>
              </a:p>
              <a:p>
                <a:pPr lvl="8"/>
                <a:endParaRPr lang="en-US" dirty="0">
                  <a:sym typeface="Symbol" pitchFamily="18" charset="2"/>
                </a:endParaRPr>
              </a:p>
              <a:p>
                <a:r>
                  <a:rPr lang="en-US" dirty="0">
                    <a:sym typeface="Symbol" pitchFamily="18" charset="2"/>
                  </a:rPr>
                  <a:t>Accept a point for a cluster if </a:t>
                </a:r>
                <a:br>
                  <a:rPr lang="en-US" dirty="0">
                    <a:sym typeface="Symbol" pitchFamily="18" charset="2"/>
                  </a:rPr>
                </a:br>
                <a:r>
                  <a:rPr lang="en-US" dirty="0">
                    <a:sym typeface="Symbol" pitchFamily="18" charset="2"/>
                  </a:rPr>
                  <a:t>its M.D. is </a:t>
                </a:r>
                <a:r>
                  <a:rPr lang="en-US" b="1" dirty="0">
                    <a:sym typeface="Symbol" pitchFamily="18" charset="2"/>
                  </a:rPr>
                  <a:t>&lt;</a:t>
                </a:r>
                <a:r>
                  <a:rPr lang="en-US" dirty="0">
                    <a:sym typeface="Symbol" pitchFamily="18" charset="2"/>
                  </a:rPr>
                  <a:t> some threshold, </a:t>
                </a:r>
                <a:br>
                  <a:rPr lang="en-US" dirty="0">
                    <a:sym typeface="Symbol" pitchFamily="18" charset="2"/>
                  </a:rPr>
                </a:br>
                <a:r>
                  <a:rPr lang="en-US" dirty="0">
                    <a:sym typeface="Symbol" pitchFamily="18" charset="2"/>
                  </a:rPr>
                  <a:t>e.g. </a:t>
                </a:r>
                <a:r>
                  <a:rPr lang="en-US" b="1" dirty="0">
                    <a:sym typeface="Symbol" pitchFamily="18" charset="2"/>
                  </a:rPr>
                  <a:t>2</a:t>
                </a:r>
                <a:r>
                  <a:rPr lang="en-US" dirty="0">
                    <a:sym typeface="Symbol" pitchFamily="18" charset="2"/>
                  </a:rPr>
                  <a:t> standard deviations</a:t>
                </a:r>
              </a:p>
            </p:txBody>
          </p:sp>
        </mc:Choice>
        <mc:Fallback xmlns="">
          <p:sp>
            <p:nvSpPr>
              <p:cNvPr id="624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B164-05C7-48B5-8915-2BFCE20D0571}" type="slidenum">
              <a:rPr lang="en-US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pic>
        <p:nvPicPr>
          <p:cNvPr id="7" name="Picture 2" descr="http://hyperphysics.phy-astr.gsu.edu/hbase/math/immath/gaud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21" y="4572000"/>
            <a:ext cx="326594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3455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*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3" t="12826" r="5817" b="5758"/>
          <a:stretch/>
        </p:blipFill>
        <p:spPr bwMode="auto">
          <a:xfrm rot="2107092">
            <a:off x="3057144" y="2590800"/>
            <a:ext cx="296265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8" name="Picture 4" descr="*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3145" r="5710" b="5864"/>
          <a:stretch/>
        </p:blipFill>
        <p:spPr bwMode="auto">
          <a:xfrm rot="2376676">
            <a:off x="6089605" y="2590800"/>
            <a:ext cx="297819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971800" y="1600200"/>
            <a:ext cx="6172200" cy="8382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Picture: Equal M.D.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600200"/>
          </a:xfrm>
        </p:spPr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Euclidean vs. </a:t>
            </a:r>
            <a:r>
              <a:rPr lang="en-US" b="1" dirty="0" err="1">
                <a:solidFill>
                  <a:srgbClr val="D60093"/>
                </a:solidFill>
              </a:rPr>
              <a:t>Mahalanobis</a:t>
            </a:r>
            <a:r>
              <a:rPr lang="en-US" b="1" dirty="0">
                <a:solidFill>
                  <a:srgbClr val="D60093"/>
                </a:solidFill>
              </a:rPr>
              <a:t> distance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7" name="Picture 2" descr="*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1" t="12733" r="5923" b="5128"/>
          <a:stretch/>
        </p:blipFill>
        <p:spPr bwMode="auto">
          <a:xfrm>
            <a:off x="76200" y="2590800"/>
            <a:ext cx="294586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2272" y="211449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Contours of equidistant points from the origin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71800" y="5410200"/>
            <a:ext cx="6172200" cy="8382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5436" y="5334000"/>
            <a:ext cx="2993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Uniformly distributed points,</a:t>
            </a:r>
            <a:b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Euclidean distance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1652" y="5334000"/>
            <a:ext cx="29129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Normally distributed points,</a:t>
            </a:r>
            <a:b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Euclidean distance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7572" y="5334000"/>
            <a:ext cx="29129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Normally distributed points,</a:t>
            </a:r>
            <a:b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Mahalanobis</a:t>
            </a: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distance</a:t>
            </a:r>
          </a:p>
        </p:txBody>
      </p:sp>
    </p:spTree>
    <p:extLst>
      <p:ext uri="{BB962C8B-B14F-4D97-AF65-F5344CB8AC3E}">
        <p14:creationId xmlns:p14="http://schemas.microsoft.com/office/powerpoint/2010/main" val="8765520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987552"/>
          </a:xfrm>
        </p:spPr>
        <p:txBody>
          <a:bodyPr>
            <a:normAutofit/>
          </a:bodyPr>
          <a:lstStyle/>
          <a:p>
            <a:r>
              <a:rPr lang="en-US" dirty="0"/>
              <a:t>Should 2 CS clusters be combined?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/>
              <a:t>Q2) Should 2 CS </a:t>
            </a:r>
            <a:r>
              <a:rPr lang="en-US" b="1" dirty="0" err="1"/>
              <a:t>subclusters</a:t>
            </a:r>
            <a:r>
              <a:rPr lang="en-US" b="1" dirty="0"/>
              <a:t> be combined?</a:t>
            </a:r>
          </a:p>
          <a:p>
            <a:r>
              <a:rPr lang="en-US" dirty="0"/>
              <a:t>Compute the variance of the combined </a:t>
            </a:r>
            <a:r>
              <a:rPr lang="en-US" dirty="0" err="1"/>
              <a:t>subcluster</a:t>
            </a:r>
            <a:endParaRPr lang="en-US" dirty="0"/>
          </a:p>
          <a:p>
            <a:pPr lvl="1"/>
            <a:r>
              <a:rPr lang="en-US" b="1" i="1" dirty="0"/>
              <a:t>N</a:t>
            </a:r>
            <a:r>
              <a:rPr lang="en-US" dirty="0"/>
              <a:t>, </a:t>
            </a:r>
            <a:r>
              <a:rPr lang="en-US" b="1" i="1" dirty="0"/>
              <a:t>SUM</a:t>
            </a:r>
            <a:r>
              <a:rPr lang="en-US" dirty="0"/>
              <a:t>, and </a:t>
            </a:r>
            <a:r>
              <a:rPr lang="en-US" b="1" i="1" dirty="0"/>
              <a:t>SUMSQ</a:t>
            </a:r>
            <a:r>
              <a:rPr lang="en-US" i="1" dirty="0"/>
              <a:t> </a:t>
            </a:r>
            <a:r>
              <a:rPr lang="en-US" dirty="0"/>
              <a:t>allow us to make that calculation quickly</a:t>
            </a:r>
          </a:p>
          <a:p>
            <a:r>
              <a:rPr lang="en-US" dirty="0"/>
              <a:t>Combine if the combined variance is </a:t>
            </a:r>
            <a:br>
              <a:rPr lang="en-US" dirty="0"/>
            </a:br>
            <a:r>
              <a:rPr lang="en-US" dirty="0"/>
              <a:t>below some threshold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Many alternatives:</a:t>
            </a:r>
            <a:r>
              <a:rPr lang="en-US" dirty="0"/>
              <a:t> Treat dimensions differently, consider density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FBD7-D930-4CF8-94C2-BF75D3516F63}" type="slidenum">
              <a:rPr lang="en-US"/>
              <a:pPr/>
              <a:t>47</a:t>
            </a:fld>
            <a:endParaRPr lang="en-US"/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>
            <a:off x="7924800" y="2667000"/>
            <a:ext cx="457200" cy="838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25"/>
          <p:cNvSpPr>
            <a:spLocks noChangeShapeType="1"/>
          </p:cNvSpPr>
          <p:nvPr/>
        </p:nvSpPr>
        <p:spPr bwMode="auto">
          <a:xfrm>
            <a:off x="8153400" y="29384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8001000" y="309086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8382000" y="3733800"/>
            <a:ext cx="609600" cy="6096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86868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8534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023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Clustering:</a:t>
            </a:r>
            <a:r>
              <a:rPr lang="en-US" b="1" dirty="0"/>
              <a:t> </a:t>
            </a:r>
            <a:r>
              <a:rPr lang="en-US" dirty="0"/>
              <a:t>Given a </a:t>
            </a:r>
            <a:r>
              <a:rPr lang="en-US" b="1" dirty="0"/>
              <a:t>set of points</a:t>
            </a:r>
            <a:r>
              <a:rPr lang="en-US" dirty="0"/>
              <a:t>, with a notion of </a:t>
            </a:r>
            <a:r>
              <a:rPr lang="en-US" b="1" dirty="0"/>
              <a:t>distance</a:t>
            </a:r>
            <a:r>
              <a:rPr lang="en-US" dirty="0"/>
              <a:t> between points, </a:t>
            </a:r>
            <a:r>
              <a:rPr lang="en-US" b="1" dirty="0"/>
              <a:t>group the points</a:t>
            </a:r>
            <a:r>
              <a:rPr lang="en-US" dirty="0"/>
              <a:t> into some number of </a:t>
            </a:r>
            <a:r>
              <a:rPr lang="en-US" b="1" i="1" dirty="0">
                <a:solidFill>
                  <a:srgbClr val="FF0066"/>
                </a:solidFill>
              </a:rPr>
              <a:t>clusters</a:t>
            </a:r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Algorithms:</a:t>
            </a:r>
          </a:p>
          <a:p>
            <a:pPr lvl="1"/>
            <a:r>
              <a:rPr lang="en-US" dirty="0"/>
              <a:t>Agglomerative </a:t>
            </a:r>
            <a:r>
              <a:rPr lang="en-US" b="1" dirty="0"/>
              <a:t>hierarchical clustering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Centroid and </a:t>
            </a:r>
            <a:r>
              <a:rPr lang="en-US" dirty="0" err="1"/>
              <a:t>clustroid</a:t>
            </a:r>
            <a:endParaRPr lang="en-US" dirty="0"/>
          </a:p>
          <a:p>
            <a:pPr lvl="1"/>
            <a:r>
              <a:rPr lang="en-US" b="1" i="1" dirty="0"/>
              <a:t>k</a:t>
            </a:r>
            <a:r>
              <a:rPr lang="en-US" b="1" dirty="0"/>
              <a:t>-means: </a:t>
            </a:r>
          </a:p>
          <a:p>
            <a:pPr lvl="2"/>
            <a:r>
              <a:rPr lang="en-US" dirty="0"/>
              <a:t>Initialization, picking </a:t>
            </a:r>
            <a:r>
              <a:rPr lang="en-US" i="1" dirty="0"/>
              <a:t>k</a:t>
            </a:r>
          </a:p>
          <a:p>
            <a:pPr lvl="1"/>
            <a:r>
              <a:rPr lang="en-US" b="1"/>
              <a:t>BFR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is a hard problem!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2" descr="http://tagc.univ-mrs.fr/tagc/images/dputhier/tb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" r="3893"/>
          <a:stretch/>
        </p:blipFill>
        <p:spPr bwMode="auto">
          <a:xfrm rot="16200000">
            <a:off x="1779308" y="735293"/>
            <a:ext cx="5562599" cy="637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99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30CD-E0C7-4991-8DD6-1C56C1764778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hard?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Clustering in two dimensions looks easy</a:t>
            </a:r>
          </a:p>
          <a:p>
            <a:r>
              <a:rPr lang="en-US" dirty="0"/>
              <a:t>Clustering small amounts of data looks easy</a:t>
            </a:r>
          </a:p>
          <a:p>
            <a:r>
              <a:rPr lang="en-US" dirty="0"/>
              <a:t>And in most cases, looks are </a:t>
            </a:r>
            <a:r>
              <a:rPr lang="en-US" dirty="0">
                <a:solidFill>
                  <a:srgbClr val="0000FF"/>
                </a:solidFill>
              </a:rPr>
              <a:t>not </a:t>
            </a:r>
            <a:r>
              <a:rPr lang="en-US" dirty="0"/>
              <a:t>deceiving</a:t>
            </a:r>
          </a:p>
          <a:p>
            <a:endParaRPr lang="en-US" dirty="0"/>
          </a:p>
          <a:p>
            <a:r>
              <a:rPr lang="en-US" dirty="0"/>
              <a:t>Many applications involve not 2, but 10 or 10,000 dimensions</a:t>
            </a:r>
          </a:p>
          <a:p>
            <a:r>
              <a:rPr lang="en-US" b="1" dirty="0">
                <a:solidFill>
                  <a:srgbClr val="D60093"/>
                </a:solidFill>
              </a:rPr>
              <a:t>High-dimensional spaces look different: </a:t>
            </a:r>
            <a:r>
              <a:rPr lang="en-US" dirty="0"/>
              <a:t>Almost all pairs of points are at about the same distance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13995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Problem: Galaxies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 catalog of 2 billion “sky objects” represents objects by their radiation in 7 dimensions (frequency bands)</a:t>
            </a:r>
          </a:p>
          <a:p>
            <a:r>
              <a:rPr lang="en-US" b="1" dirty="0">
                <a:solidFill>
                  <a:srgbClr val="008000"/>
                </a:solidFill>
              </a:rPr>
              <a:t>Problem:</a:t>
            </a:r>
            <a:r>
              <a:rPr lang="en-US" dirty="0"/>
              <a:t> </a:t>
            </a:r>
            <a:r>
              <a:rPr lang="en-US" b="1" dirty="0"/>
              <a:t>Cluster into similar objects, e.g., galaxies, nearby stars, quasars, etc.</a:t>
            </a:r>
          </a:p>
          <a:p>
            <a:r>
              <a:rPr lang="en-US" b="1" dirty="0"/>
              <a:t>Sloan Digital Sky Survey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5ABE-FB41-4435-BED3-D272CF7466F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8674" name="Picture 2" descr="Supernovae found by SDSS-I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83"/>
          <a:stretch/>
        </p:blipFill>
        <p:spPr bwMode="auto">
          <a:xfrm>
            <a:off x="1306476" y="4343400"/>
            <a:ext cx="6865332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84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Problem: Music CDs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Intuitively:</a:t>
            </a:r>
            <a:r>
              <a:rPr lang="en-US" dirty="0"/>
              <a:t> </a:t>
            </a:r>
            <a:r>
              <a:rPr lang="en-US" b="1" dirty="0"/>
              <a:t>Music divides into categories, and customers prefer a few categories</a:t>
            </a:r>
          </a:p>
          <a:p>
            <a:pPr lvl="1"/>
            <a:r>
              <a:rPr lang="en-US" dirty="0"/>
              <a:t>But what are categories really?</a:t>
            </a:r>
          </a:p>
          <a:p>
            <a:pPr lvl="8"/>
            <a:endParaRPr lang="en-US" dirty="0"/>
          </a:p>
          <a:p>
            <a:r>
              <a:rPr lang="en-US" dirty="0"/>
              <a:t>Represent a CD by a set of customers who bought it:</a:t>
            </a:r>
          </a:p>
          <a:p>
            <a:pPr lvl="1"/>
            <a:endParaRPr lang="en-US" dirty="0"/>
          </a:p>
          <a:p>
            <a:pPr lvl="8"/>
            <a:endParaRPr lang="en-US" dirty="0"/>
          </a:p>
          <a:p>
            <a:r>
              <a:rPr lang="en-US" dirty="0"/>
              <a:t>Similar CDs have similar sets of customers, and vice-versa</a:t>
            </a:r>
          </a:p>
          <a:p>
            <a:pPr marL="118872" indent="0">
              <a:buNone/>
            </a:pP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4FD-5A0E-432F-AA18-8D5F5F726BC3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423121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Problem: Music CDs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Space of all CDs:</a:t>
            </a:r>
          </a:p>
          <a:p>
            <a:r>
              <a:rPr lang="en-US" dirty="0"/>
              <a:t>Think of a space with one dim. for each customer</a:t>
            </a:r>
          </a:p>
          <a:p>
            <a:pPr lvl="1"/>
            <a:r>
              <a:rPr lang="en-US" dirty="0"/>
              <a:t>Values in a dimension may be 0 or 1 only</a:t>
            </a:r>
          </a:p>
          <a:p>
            <a:pPr lvl="1"/>
            <a:r>
              <a:rPr lang="en-US" dirty="0"/>
              <a:t>A CD is a point in this space 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), </a:t>
            </a:r>
            <a:br>
              <a:rPr lang="en-US" dirty="0"/>
            </a:br>
            <a:r>
              <a:rPr lang="en-US" dirty="0"/>
              <a:t>where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customer bought the CD</a:t>
            </a:r>
          </a:p>
          <a:p>
            <a:pPr lvl="8"/>
            <a:endParaRPr lang="en-US" dirty="0"/>
          </a:p>
          <a:p>
            <a:r>
              <a:rPr lang="en-US" dirty="0"/>
              <a:t>For Amazon, the dimension is tens of millions</a:t>
            </a:r>
          </a:p>
          <a:p>
            <a:pPr lvl="8"/>
            <a:endParaRPr lang="en-US" dirty="0"/>
          </a:p>
          <a:p>
            <a:r>
              <a:rPr lang="en-US" b="1" dirty="0"/>
              <a:t>Task:</a:t>
            </a:r>
            <a:r>
              <a:rPr lang="en-US" dirty="0"/>
              <a:t> Find clusters of similar CDs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5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28337</TotalTime>
  <Words>4021</Words>
  <Application>Microsoft Office PowerPoint</Application>
  <PresentationFormat>On-screen Show (4:3)</PresentationFormat>
  <Paragraphs>557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Andale Mono</vt:lpstr>
      <vt:lpstr>Arial</vt:lpstr>
      <vt:lpstr>Calibri</vt:lpstr>
      <vt:lpstr>Cambria Math</vt:lpstr>
      <vt:lpstr>Corbel</vt:lpstr>
      <vt:lpstr>Gill Sans</vt:lpstr>
      <vt:lpstr>Times New Roman</vt:lpstr>
      <vt:lpstr>Wingdings</vt:lpstr>
      <vt:lpstr>Wingdings 2</vt:lpstr>
      <vt:lpstr>Module</vt:lpstr>
      <vt:lpstr>Equation</vt:lpstr>
      <vt:lpstr>PowerPoint Presentation</vt:lpstr>
      <vt:lpstr>High Dimensional Data</vt:lpstr>
      <vt:lpstr>The Problem of Clustering</vt:lpstr>
      <vt:lpstr>Example: Clusters &amp; Outliers</vt:lpstr>
      <vt:lpstr>Clustering is a hard problem!</vt:lpstr>
      <vt:lpstr>Why is it hard?</vt:lpstr>
      <vt:lpstr>Clustering Problem: Galaxies</vt:lpstr>
      <vt:lpstr>Clustering Problem: Music CDs</vt:lpstr>
      <vt:lpstr>Clustering Problem: Music CDs</vt:lpstr>
      <vt:lpstr>Clustering Problem: Documents</vt:lpstr>
      <vt:lpstr>Cosine, Jaccard, and Euclidean</vt:lpstr>
      <vt:lpstr>Overview: Methods of Clustering</vt:lpstr>
      <vt:lpstr>Hierarchical Clustering</vt:lpstr>
      <vt:lpstr>Hierarchical Clustering</vt:lpstr>
      <vt:lpstr>Example: Hierarchical clustering</vt:lpstr>
      <vt:lpstr>And in the Non-Euclidean Case?</vt:lpstr>
      <vt:lpstr>“Closest” Point?</vt:lpstr>
      <vt:lpstr>Defining “Nearness” of Clusters</vt:lpstr>
      <vt:lpstr>Cohesion</vt:lpstr>
      <vt:lpstr>Implementation</vt:lpstr>
      <vt:lpstr> k-means clustering</vt:lpstr>
      <vt:lpstr>k–means Algorithm(s)</vt:lpstr>
      <vt:lpstr>Populating Clusters</vt:lpstr>
      <vt:lpstr>Example: Assigning Clusters</vt:lpstr>
      <vt:lpstr>Example: Assigning Clusters</vt:lpstr>
      <vt:lpstr>Example: Assigning Clusters</vt:lpstr>
      <vt:lpstr>Getting the k right</vt:lpstr>
      <vt:lpstr>Example: Picking k</vt:lpstr>
      <vt:lpstr>Example: Picking k</vt:lpstr>
      <vt:lpstr>Example: Picking k</vt:lpstr>
      <vt:lpstr>PowerPoint Presentation</vt:lpstr>
      <vt:lpstr> The BFR Algorithm</vt:lpstr>
      <vt:lpstr>BFR Algorithm</vt:lpstr>
      <vt:lpstr>BFR Algorithm</vt:lpstr>
      <vt:lpstr>Three Classes of Points</vt:lpstr>
      <vt:lpstr>BFR: “Galaxies” Picture</vt:lpstr>
      <vt:lpstr>Summarizing Sets of Points</vt:lpstr>
      <vt:lpstr>Summarizing Points: Comments</vt:lpstr>
      <vt:lpstr>The “Memory-Load” of Points</vt:lpstr>
      <vt:lpstr>The “Memory-Load” of Points</vt:lpstr>
      <vt:lpstr>BFR: “Galaxies” Picture</vt:lpstr>
      <vt:lpstr>A Few Details…</vt:lpstr>
      <vt:lpstr>How Close is Close Enough?</vt:lpstr>
      <vt:lpstr>Mahalanobis Distance</vt:lpstr>
      <vt:lpstr>Mahalanobis Distance</vt:lpstr>
      <vt:lpstr>Picture: Equal M.D. Regions</vt:lpstr>
      <vt:lpstr>Should 2 CS clusters be combined?</vt:lpstr>
      <vt:lpstr>Summary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Ali Abedi</cp:lastModifiedBy>
  <cp:revision>1462</cp:revision>
  <cp:lastPrinted>2012-01-25T16:54:23Z</cp:lastPrinted>
  <dcterms:created xsi:type="dcterms:W3CDTF">2009-06-12T17:14:38Z</dcterms:created>
  <dcterms:modified xsi:type="dcterms:W3CDTF">2019-11-05T04:20:49Z</dcterms:modified>
</cp:coreProperties>
</file>