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61"/>
  </p:notesMasterIdLst>
  <p:handoutMasterIdLst>
    <p:handoutMasterId r:id="rId62"/>
  </p:handoutMasterIdLst>
  <p:sldIdLst>
    <p:sldId id="1622" r:id="rId2"/>
    <p:sldId id="1562" r:id="rId3"/>
    <p:sldId id="1571" r:id="rId4"/>
    <p:sldId id="1589" r:id="rId5"/>
    <p:sldId id="1584" r:id="rId6"/>
    <p:sldId id="1521" r:id="rId7"/>
    <p:sldId id="1468" r:id="rId8"/>
    <p:sldId id="1510" r:id="rId9"/>
    <p:sldId id="1509" r:id="rId10"/>
    <p:sldId id="1585" r:id="rId11"/>
    <p:sldId id="1586" r:id="rId12"/>
    <p:sldId id="1488" r:id="rId13"/>
    <p:sldId id="1587" r:id="rId14"/>
    <p:sldId id="1588" r:id="rId15"/>
    <p:sldId id="1563" r:id="rId16"/>
    <p:sldId id="1590" r:id="rId17"/>
    <p:sldId id="1523" r:id="rId18"/>
    <p:sldId id="1565" r:id="rId19"/>
    <p:sldId id="1566" r:id="rId20"/>
    <p:sldId id="1567" r:id="rId21"/>
    <p:sldId id="1568" r:id="rId22"/>
    <p:sldId id="1569" r:id="rId23"/>
    <p:sldId id="1477" r:id="rId24"/>
    <p:sldId id="1483" r:id="rId25"/>
    <p:sldId id="1484" r:id="rId26"/>
    <p:sldId id="1485" r:id="rId27"/>
    <p:sldId id="1486" r:id="rId28"/>
    <p:sldId id="1487" r:id="rId29"/>
    <p:sldId id="1618" r:id="rId30"/>
    <p:sldId id="1570" r:id="rId31"/>
    <p:sldId id="1512" r:id="rId32"/>
    <p:sldId id="1602" r:id="rId33"/>
    <p:sldId id="1603" r:id="rId34"/>
    <p:sldId id="1604" r:id="rId35"/>
    <p:sldId id="1555" r:id="rId36"/>
    <p:sldId id="1560" r:id="rId37"/>
    <p:sldId id="1593" r:id="rId38"/>
    <p:sldId id="1594" r:id="rId39"/>
    <p:sldId id="1595" r:id="rId40"/>
    <p:sldId id="1596" r:id="rId41"/>
    <p:sldId id="1597" r:id="rId42"/>
    <p:sldId id="1598" r:id="rId43"/>
    <p:sldId id="1599" r:id="rId44"/>
    <p:sldId id="1600" r:id="rId45"/>
    <p:sldId id="1601" r:id="rId46"/>
    <p:sldId id="1605" r:id="rId47"/>
    <p:sldId id="1606" r:id="rId48"/>
    <p:sldId id="1607" r:id="rId49"/>
    <p:sldId id="1608" r:id="rId50"/>
    <p:sldId id="1609" r:id="rId51"/>
    <p:sldId id="1610" r:id="rId52"/>
    <p:sldId id="1612" r:id="rId53"/>
    <p:sldId id="1620" r:id="rId54"/>
    <p:sldId id="1615" r:id="rId55"/>
    <p:sldId id="1616" r:id="rId56"/>
    <p:sldId id="1617" r:id="rId57"/>
    <p:sldId id="1614" r:id="rId58"/>
    <p:sldId id="1619" r:id="rId59"/>
    <p:sldId id="1506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4" autoAdjust="0"/>
    <p:restoredTop sz="80769" autoAdjust="0"/>
  </p:normalViewPr>
  <p:slideViewPr>
    <p:cSldViewPr>
      <p:cViewPr varScale="1">
        <p:scale>
          <a:sx n="71" d="100"/>
          <a:sy n="71" d="100"/>
        </p:scale>
        <p:origin x="1209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6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8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93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37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61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29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32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5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0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6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4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3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46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31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38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1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9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29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(Atomicity, Consistency, Isolation, Durability) 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2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56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1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57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18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16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9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9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91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4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61A0EF-2154-45F4-8EAE-4CA6F89FB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4551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199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FE8DDA4-AA5A-4464-9DC9-D16854826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507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7: Mutable State (1/2)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</a:t>
            </a:r>
            <a:r>
              <a:rPr lang="en-US" sz="2400" b="0">
                <a:solidFill>
                  <a:schemeClr val="bg2"/>
                </a:solidFill>
                <a:latin typeface="Gill Sans"/>
                <a:cs typeface="Gill Sans"/>
              </a:rPr>
              <a:t>(Fall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Ali Abedi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November 12,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718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https://www.student.cs.uwaterloo.ca/~cs451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73BBF-D92C-4BA6-B030-1DACA8563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13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5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9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1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64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80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908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03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9B477D-1CC2-40BF-9D66-7293E2A0052B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What do </a:t>
            </a:r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provide?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Relational model with schemas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Powerful, flexible query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Transactional semantics: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Rich ecosystem, lots of tool support</a:t>
            </a:r>
          </a:p>
        </p:txBody>
      </p:sp>
      <p:pic>
        <p:nvPicPr>
          <p:cNvPr id="9" name="Picture 8" descr="fix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600450" cy="480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638800"/>
            <a:ext cx="4690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What if we want </a:t>
            </a:r>
            <a:r>
              <a:rPr lang="en-US" sz="3200" b="0" i="1" dirty="0">
                <a:solidFill>
                  <a:srgbClr val="FF0000"/>
                </a:solidFill>
                <a:latin typeface="Gill Sans"/>
                <a:cs typeface="Gill Sans"/>
              </a:rPr>
              <a:t>a la carte</a:t>
            </a:r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vidiot</a:t>
            </a:r>
            <a:r>
              <a:rPr lang="en-US" sz="1000" b="0" dirty="0">
                <a:solidFill>
                  <a:schemeClr val="bg1"/>
                </a:solidFill>
              </a:rPr>
              <a:t>/18556565/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41A69-A314-4188-8C49-D4009BA9E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3179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Features </a:t>
            </a:r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a la carte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I’m willing to give up consistency for scalability?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I’m willing to give up the relational model for flexibility?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 just want a cheaper solution?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76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Enter… NoSQL!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52321-1119-4750-9435-49CD434F2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25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sql-c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400"/>
            <a:ext cx="4840941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geekandpoke.typepad.com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geekandpoke</a:t>
            </a:r>
            <a:r>
              <a:rPr lang="en-US" sz="1000" b="0" dirty="0">
                <a:solidFill>
                  <a:schemeClr val="bg1"/>
                </a:solidFill>
              </a:rPr>
              <a:t>/2011/01/</a:t>
            </a:r>
            <a:r>
              <a:rPr lang="en-US" sz="1000" b="0" dirty="0" err="1">
                <a:solidFill>
                  <a:schemeClr val="bg1"/>
                </a:solidFill>
              </a:rPr>
              <a:t>nosql.html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ADA6B-2B45-4737-813D-A3F8B5524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47947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NoSQL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Cattell</a:t>
            </a:r>
            <a:r>
              <a:rPr lang="en-US" sz="1000" b="0" dirty="0">
                <a:solidFill>
                  <a:schemeClr val="bg1"/>
                </a:solidFill>
              </a:rPr>
              <a:t> (2010). Scalable SQL and </a:t>
            </a:r>
            <a:r>
              <a:rPr lang="en-US" sz="1000" b="0" dirty="0" err="1">
                <a:solidFill>
                  <a:schemeClr val="bg1"/>
                </a:solidFill>
              </a:rPr>
              <a:t>NoSQL</a:t>
            </a:r>
            <a:r>
              <a:rPr lang="en-US" sz="1000" b="0" dirty="0">
                <a:solidFill>
                  <a:schemeClr val="bg1"/>
                </a:solidFill>
              </a:rPr>
              <a:t> Data Stores. </a:t>
            </a:r>
            <a:r>
              <a:rPr lang="en-US" sz="1000" b="0" i="1" dirty="0">
                <a:solidFill>
                  <a:schemeClr val="bg1"/>
                </a:solidFill>
              </a:rPr>
              <a:t>SIGMOD Record</a:t>
            </a:r>
            <a:r>
              <a:rPr lang="en-US" sz="10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154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(Not only SQL)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0" y="1981200"/>
            <a:ext cx="6400800" cy="35052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Horizontally scale “simple operations”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Replicate/distribute data over many servers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Simple call interface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Weaker concurrency model than ACID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Efficient use of distributed indexes and RAM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Flexible schemas</a:t>
            </a:r>
          </a:p>
        </p:txBody>
      </p:sp>
      <p:sp>
        <p:nvSpPr>
          <p:cNvPr id="13" name="TextBox 12"/>
          <p:cNvSpPr txBox="1"/>
          <p:nvPr/>
        </p:nvSpPr>
        <p:spPr>
          <a:xfrm rot="21259842">
            <a:off x="3298088" y="5262977"/>
            <a:ext cx="5082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But, don’t blindly follow the hype…</a:t>
            </a:r>
          </a:p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Often, MySQL is what you really need!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9D5B7-8E6D-4107-AA7B-99F6202F1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332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“web scale”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1735667"/>
            <a:ext cx="6311900" cy="42079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8E4AAE-1B73-4BE6-ADBB-D0E101495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76504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(Major) Types of NoSQL databases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Column-oriented databases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Document stores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Graph databases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19EF1-6769-41CF-AA8E-99E62E49C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4752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 rot="323588">
            <a:off x="4208697" y="4164014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611463-69B4-4DAD-837D-F5236655E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81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7" grpId="0"/>
      <p:bldP spid="18" grpId="0"/>
      <p:bldP spid="9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ychain_LED_flash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32" y="0"/>
            <a:ext cx="9891332" cy="685824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(Keychain)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latin typeface="Gill Sans"/>
                <a:cs typeface="Gill Sans"/>
              </a:rPr>
              <a:t>Key-Value Stores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6CD54-7219-47EF-BF22-9ABBFFF73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31323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Stores associations between keys and 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Values can be primitive or complex: often opaque to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657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Primitives: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ints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strings, etc.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Complex: JSON, HTML fragments,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Keys are usually primitives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743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example,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ints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strings, raw bytes, etc.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DA741B-08D7-4EE9-AC6B-7E0A6BDA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07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Optional operations: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Multi-get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Multi-put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Range queries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Secondary index lookups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Very simple API: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90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Get – fetch value associated with key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Put – set value associated with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201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Consistency model: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011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Atomic single-record operations (usually)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Cross-key operations: who knows?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9E4CF-B5B3-41D1-A649-32CA84F19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1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C13EE-0A12-4BE2-97DF-5FB5DD53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94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Implementation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Non-persistent: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3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Just a big in-memory hash table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Examples: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Redis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memcached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02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Persistent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483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Wrapper around a traditional RDBMS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Examples: Voldemort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What if data doesn’t fit on a single machine?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FC0E6-0B55-4258-B5CB-E23E701E2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05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 Solution: Partition!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 the key space across multiple machines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Let’s say, hash partitioning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n machines, store key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at machine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h(k) mod 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2515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Okay… But: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325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we know which physical machine to contact?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we add a new machine to the cluster?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happens if a machine fails?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F4B466-7F3F-4A94-83D3-D28EC3557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00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Clever 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026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the keys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the machines also!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525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Distributed hash tables!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(following combines ideas from several sources…)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87EF2-E111-4A08-AC55-D279EC938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41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ircular Arrow 11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ircular Arrow 13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ircular Arrow 14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ircular Arrow 15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ircular Arrow 16"/>
          <p:cNvSpPr/>
          <p:nvPr/>
        </p:nvSpPr>
        <p:spPr bwMode="auto">
          <a:xfrm rot="8574096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45192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ircular Arrow 17"/>
          <p:cNvSpPr/>
          <p:nvPr/>
        </p:nvSpPr>
        <p:spPr bwMode="auto">
          <a:xfrm rot="12275308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149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ircular Arrow 18"/>
          <p:cNvSpPr/>
          <p:nvPr/>
        </p:nvSpPr>
        <p:spPr bwMode="auto">
          <a:xfrm rot="15672211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07359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66731-FDA8-4CDC-AF48-6F33D27CC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4396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O(n) hops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0921" y="3810000"/>
            <a:ext cx="32874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Can we do better?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580BFC-2611-400D-BAC7-86BF7E07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165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O(log n) hops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62800" y="104769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+ “finger table”</a:t>
            </a:r>
            <a:b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(+2, +4, +8, …)</a:t>
            </a:r>
          </a:p>
        </p:txBody>
      </p:sp>
      <p:cxnSp>
        <p:nvCxnSpPr>
          <p:cNvPr id="36" name="Curved Connector 35"/>
          <p:cNvCxnSpPr>
            <a:stCxn id="5" idx="3"/>
            <a:endCxn id="7" idx="3"/>
          </p:cNvCxnSpPr>
          <p:nvPr/>
        </p:nvCxnSpPr>
        <p:spPr bwMode="auto">
          <a:xfrm flipH="1">
            <a:off x="6489700" y="1997369"/>
            <a:ext cx="304800" cy="3429000"/>
          </a:xfrm>
          <a:prstGeom prst="curvedConnector3">
            <a:avLst>
              <a:gd name="adj1" fmla="val -591667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5" idx="3"/>
            <a:endCxn id="9" idx="3"/>
          </p:cNvCxnSpPr>
          <p:nvPr/>
        </p:nvCxnSpPr>
        <p:spPr bwMode="auto">
          <a:xfrm flipH="1">
            <a:off x="2679700" y="1997369"/>
            <a:ext cx="4114800" cy="2743200"/>
          </a:xfrm>
          <a:prstGeom prst="curvedConnector3">
            <a:avLst>
              <a:gd name="adj1" fmla="val -40741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22356-3A8A-4FF5-B52E-B9EAF85D8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6820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43600" y="152400"/>
            <a:ext cx="2914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Simpler Solution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086600" y="762000"/>
            <a:ext cx="1676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Service</a:t>
            </a:r>
            <a:b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Registry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95E3BE0-52FD-462A-AC73-E82A05DB7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0470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00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New machine joins: What happens?</a:t>
            </a: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p Arrow 1"/>
          <p:cNvSpPr/>
          <p:nvPr/>
        </p:nvSpPr>
        <p:spPr bwMode="auto">
          <a:xfrm rot="9838990">
            <a:off x="4786411" y="4128249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Circular Arrow 39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Circular Arrow 40"/>
          <p:cNvSpPr/>
          <p:nvPr/>
        </p:nvSpPr>
        <p:spPr bwMode="auto">
          <a:xfrm rot="5913040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147284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Circular Arrow 41"/>
          <p:cNvSpPr/>
          <p:nvPr/>
        </p:nvSpPr>
        <p:spPr bwMode="auto">
          <a:xfrm rot="3996088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79007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How do we rebuild the predecessor, successor, finger tables?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943600" y="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err="1">
                <a:solidFill>
                  <a:schemeClr val="bg1"/>
                </a:solidFill>
              </a:rPr>
              <a:t>Stoica</a:t>
            </a:r>
            <a:r>
              <a:rPr lang="en-US" sz="1000" b="0" dirty="0">
                <a:solidFill>
                  <a:schemeClr val="bg1"/>
                </a:solidFill>
              </a:rPr>
              <a:t> et al. (2001). Chord: A Scalable Peer-to-peer Lookup Service for Internet Applications. </a:t>
            </a:r>
            <a:r>
              <a:rPr lang="en-US" sz="1000" b="0" i="1" dirty="0">
                <a:solidFill>
                  <a:schemeClr val="bg1"/>
                </a:solidFill>
              </a:rPr>
              <a:t>SIGCOMM.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943600" y="43809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Cf. Gossip Protocols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F419BD9-2EFC-4CA0-A8ED-F61369826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9088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0" grpId="1" animBg="1"/>
      <p:bldP spid="41" grpId="0" animBg="1"/>
      <p:bldP spid="42" grpId="0" animBg="1"/>
      <p:bldP spid="44" grpId="0"/>
      <p:bldP spid="47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5097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Machine fails: What happens?</a:t>
            </a: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509815" y="76200"/>
            <a:ext cx="35579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Solution: Replication</a:t>
            </a:r>
          </a:p>
        </p:txBody>
      </p:sp>
      <p:sp>
        <p:nvSpPr>
          <p:cNvPr id="35" name="Circular Arrow 34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ircular Arrow 35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ircular Arrow 36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5400000">
            <a:off x="5900468" y="3004868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400" y="525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34200" y="144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AE480B-A0C0-41AF-8CA8-6EE469C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9754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9" grpId="0" animBg="1"/>
      <p:bldP spid="46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6C216-277B-49D8-8EC3-1D0D64A1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61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Fundamental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want to keep track of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mutable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state in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scalable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manner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10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won’t do!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organized in terms of logical records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unlikely to fit on single machine, must be distributed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8160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Want more? Take a </a:t>
            </a:r>
            <a:r>
              <a:rPr lang="en-US" sz="2800" b="0" i="1" dirty="0">
                <a:solidFill>
                  <a:srgbClr val="FF0000"/>
                </a:solidFill>
                <a:latin typeface="Gill Sans"/>
                <a:cs typeface="Gill Sans"/>
              </a:rPr>
              <a:t>real</a:t>
            </a: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 distributed systems course!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40971-5231-4CE0-B9CF-1C9017FEC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76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8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Another Refinement: Virtual Nodes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Don’t directly hash servers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744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Create a large number of virtual nodes, map to physical servers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0554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Better load redistribution in event of machine failure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When new server joins, evenly shed load from other servers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FBE291-4046-4C8C-92A9-922B56B00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89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Wikipedia (Table)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AE4B7-AD37-42D3-B682-B56C2CEFF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475259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Applications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8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Google’s web crawl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19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 Earth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57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 Analytics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Data source and data sink for MapReduce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 is the open-source implementation…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D3DB7-1B9E-4D63-B25E-F4EB6578A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7748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Data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table in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is a sparse, distributed, persistent </a:t>
            </a:r>
            <a:b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multidimensional sorted map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4458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 indexed by a row key, column key, and a timestamp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82684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row:string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column:string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time:int64) 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uninterpreted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byte array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Supports lookups, inserts, deletes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Single row transactions only</a:t>
            </a:r>
          </a:p>
        </p:txBody>
      </p:sp>
      <p:pic>
        <p:nvPicPr>
          <p:cNvPr id="8" name="Picture 7" descr="Bigtable_Data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534369"/>
            <a:ext cx="7543800" cy="163783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Image Source: Chang et al., OSDI 2006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9F462-6526-404A-8962-239781B33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09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Rows and Columns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Rows maintained in sorted lexicographic order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Applications can exploit this property for efficient row scans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Row ranges dynamically partitioned into tablets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Columns grouped into column families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Column key =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family:qualifier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Column families provide locality hints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Unbounded number of columns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At the end of the day, it’s all key-value pairs!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4C197-B5E4-45B7-9E43-F9A99322D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92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638800" y="1676400"/>
            <a:ext cx="2362200" cy="449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1676400"/>
            <a:ext cx="4724400" cy="449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328" y="1752600"/>
            <a:ext cx="46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row, column family, column qualifier, timestamp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1" y="175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value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2F999-5FC7-454B-AEF0-86E7E38FD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985894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0070C0"/>
                </a:solidFill>
                <a:latin typeface="Gill Sans"/>
                <a:cs typeface="Gill Sans"/>
              </a:rPr>
              <a:t>In Memory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0070C0"/>
                </a:solidFill>
                <a:latin typeface="Gill Sans"/>
                <a:cs typeface="Gill Sans"/>
              </a:rPr>
              <a:t>On Disk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2816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Mutability Easy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32816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Mutability Hard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449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Small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49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Big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Okay, so how do we build it?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9A274-304A-427E-BD7A-2F5072F84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5698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when we run out of memory?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48ADDD-B53E-43A9-AC84-6F61D9091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43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to the read path?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FD6CB-4005-4ECB-BEA6-24E9C529E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04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/>
      <p:bldP spid="15" grpId="0"/>
      <p:bldP spid="16" grpId="0" animBg="1"/>
      <p:bldP spid="18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as more writes happen?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04DA54-19B0-47EF-A7CE-C0ECDA132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9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Fundamental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want to keep track of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mutable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state in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scalable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manner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organized in terms of logical records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unlikely to fit on single machine, must be distributed</a:t>
            </a:r>
          </a:p>
        </p:txBody>
      </p:sp>
      <p:sp>
        <p:nvSpPr>
          <p:cNvPr id="15" name="TextBox 14"/>
          <p:cNvSpPr txBox="1"/>
          <p:nvPr/>
        </p:nvSpPr>
        <p:spPr>
          <a:xfrm rot="21341948">
            <a:off x="2362199" y="466078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Uh</a:t>
            </a:r>
            <a:r>
              <a:rPr lang="mr-IN" sz="2800" b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 just use an RDBMS?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3687A-2607-4EEB-8BC6-350E6CAB3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1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to the read path?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248150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38587A-25C3-4B47-B115-B0A71D83E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745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248150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</p:cNvCxnSpPr>
          <p:nvPr/>
        </p:nvCxnSpPr>
        <p:spPr bwMode="auto">
          <a:xfrm flipV="1">
            <a:off x="4714875" y="2530492"/>
            <a:ext cx="1162050" cy="164358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What’s the next issue?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AB4C48-1DFA-4BB5-A9B2-EC832A60C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24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 rot="20555988">
            <a:off x="2079338" y="44942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Compaction!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F56B6-8CEA-4742-B9EC-4BE92D03D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03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4223324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5264436" y="2540766"/>
            <a:ext cx="593719" cy="16333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4" name="TextBox 23"/>
          <p:cNvSpPr txBox="1"/>
          <p:nvPr/>
        </p:nvSpPr>
        <p:spPr>
          <a:xfrm rot="20555988">
            <a:off x="2079338" y="44942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Compaction!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72CDA-BACE-45FC-9DE4-87000B316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0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4223324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5264436" y="2540766"/>
            <a:ext cx="593719" cy="16333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One final component</a:t>
            </a:r>
            <a:r>
              <a:rPr lang="mr-IN" sz="2400" b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E7608-86A0-4F50-B162-A3642F3FC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36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/>
      <p:bldP spid="22" grpId="0" animBg="1"/>
      <p:bldP spid="23" grpId="0" animBg="1"/>
      <p:bldP spid="26" grpId="0" animBg="1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cxnSp>
        <p:nvCxnSpPr>
          <p:cNvPr id="23" name="Straight Arrow Connector 22"/>
          <p:cNvCxnSpPr>
            <a:endCxn id="30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2113" y="3581400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2" name="Circular Arrow 1"/>
          <p:cNvSpPr/>
          <p:nvPr/>
        </p:nvSpPr>
        <p:spPr bwMode="auto">
          <a:xfrm rot="10800000">
            <a:off x="4517630" y="4272455"/>
            <a:ext cx="2101539" cy="23569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82157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Compaction!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10668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The complete picture</a:t>
            </a:r>
            <a:r>
              <a:rPr lang="mr-IN" sz="24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95FFA8-8765-4ACF-8465-0A42459C7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57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10668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The complete picture</a:t>
            </a:r>
            <a:r>
              <a:rPr lang="mr-IN" sz="24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Okay, now how do we build a distributed version?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0B2FE-D383-4CDE-9B1D-74CD8E4F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64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building blocks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2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</a:p>
        </p:txBody>
      </p:sp>
      <p:sp>
        <p:nvSpPr>
          <p:cNvPr id="11" name="TextBox 10"/>
          <p:cNvSpPr txBox="1"/>
          <p:nvPr/>
        </p:nvSpPr>
        <p:spPr>
          <a:xfrm rot="221788">
            <a:off x="4509720" y="185814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HDFS</a:t>
            </a:r>
          </a:p>
        </p:txBody>
      </p:sp>
      <p:sp>
        <p:nvSpPr>
          <p:cNvPr id="12" name="TextBox 11"/>
          <p:cNvSpPr txBox="1"/>
          <p:nvPr/>
        </p:nvSpPr>
        <p:spPr>
          <a:xfrm rot="21246216">
            <a:off x="4591527" y="456530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Zookeeper</a:t>
            </a:r>
          </a:p>
        </p:txBody>
      </p:sp>
      <p:sp>
        <p:nvSpPr>
          <p:cNvPr id="13" name="TextBox 12"/>
          <p:cNvSpPr txBox="1"/>
          <p:nvPr/>
        </p:nvSpPr>
        <p:spPr>
          <a:xfrm rot="21096275">
            <a:off x="3305824" y="2603992"/>
            <a:ext cx="83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 rot="21432184">
            <a:off x="1081749" y="46345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err="1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endParaRPr lang="en-US" sz="36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</a:p>
        </p:txBody>
      </p:sp>
      <p:sp>
        <p:nvSpPr>
          <p:cNvPr id="16" name="TextBox 15"/>
          <p:cNvSpPr txBox="1"/>
          <p:nvPr/>
        </p:nvSpPr>
        <p:spPr>
          <a:xfrm rot="247099">
            <a:off x="4980505" y="313857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262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Chubby</a:t>
            </a: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822300" y="3521431"/>
            <a:ext cx="206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Regions Server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AF18C-3DA1-49E0-A7EA-0B31CB7CA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929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343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Persistent, ordered immutable map from keys to values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724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Stored in GFS: replication “for free”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Supported operations: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Look up value associated with key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Iterate key/value pairs within a key range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406328">
            <a:off x="4758987" y="284551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36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66D2EC-A9C3-4B9D-B8FC-575FBBBFC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92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Dynamically partitioned range of rows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Comprised of multiple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2861013" y="172565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48121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83066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18011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68684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819400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3830963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5791200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4791765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3BCDFE-314D-4E4D-9C54-0F10DA17B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94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What do </a:t>
            </a:r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provide?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Relational model with schemas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Powerful, flexible query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Transactional semantics: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Rich ecosystem, lots of tool support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E7DD5C-BA47-406D-A0EE-B133D6027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51165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1024610" y="200541"/>
            <a:ext cx="288374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FF0000"/>
                </a:solidFill>
                <a:latin typeface="Gill Sans"/>
                <a:cs typeface="Gill Sans"/>
              </a:rPr>
              <a:t>Region Server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11" name="Straight Arrow Connector 10"/>
          <p:cNvCxnSpPr>
            <a:stCxn id="16" idx="3"/>
            <a:endCxn id="11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>
            <a:stCxn id="17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2113" y="3581400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31" name="Circular Arrow 30"/>
          <p:cNvSpPr/>
          <p:nvPr/>
        </p:nvSpPr>
        <p:spPr bwMode="auto">
          <a:xfrm rot="10800000">
            <a:off x="4517630" y="4272455"/>
            <a:ext cx="2101539" cy="23569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82157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Compaction!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1DDE42-0161-4123-A010-37E2E40FE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01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Comprised of multiple tablets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can be shared between tablets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3527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82756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0222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0516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5840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306556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2318119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278356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278921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154877" y="2895599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basic - database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5477" y="4708601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96150" y="4675944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850077" y="3920212"/>
            <a:ext cx="1295400" cy="6618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6612202" y="3927010"/>
            <a:ext cx="0" cy="7489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7364677" y="3920212"/>
            <a:ext cx="398198" cy="7013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7906B2-3947-4716-9E5F-C7C0506DF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84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Tablet to Tablet Server Assignment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205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Each tablet is assigned to one tablet server at a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5863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Exclusively handles read and write requests to that tablet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578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happens when a tablet grow too big?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We need a lock service!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268682" y="115136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5200" y="76200"/>
            <a:ext cx="288374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>
                <a:solidFill>
                  <a:srgbClr val="FF0000"/>
                </a:solidFill>
                <a:latin typeface="Gill Sans"/>
                <a:cs typeface="Gill Sans"/>
              </a:rPr>
              <a:t>Region Server</a:t>
            </a:r>
            <a:endParaRPr lang="en-US" sz="36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5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happens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when a tablet server fails?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664BB-AF29-4E9F-9F2F-26C70231C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85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11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building blocks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2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</a:p>
        </p:txBody>
      </p:sp>
      <p:sp>
        <p:nvSpPr>
          <p:cNvPr id="11" name="TextBox 10"/>
          <p:cNvSpPr txBox="1"/>
          <p:nvPr/>
        </p:nvSpPr>
        <p:spPr>
          <a:xfrm rot="221788">
            <a:off x="4509720" y="185814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HDFS</a:t>
            </a:r>
          </a:p>
        </p:txBody>
      </p:sp>
      <p:sp>
        <p:nvSpPr>
          <p:cNvPr id="12" name="TextBox 11"/>
          <p:cNvSpPr txBox="1"/>
          <p:nvPr/>
        </p:nvSpPr>
        <p:spPr>
          <a:xfrm rot="21246216">
            <a:off x="4591527" y="456530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Zookeeper</a:t>
            </a:r>
          </a:p>
        </p:txBody>
      </p:sp>
      <p:sp>
        <p:nvSpPr>
          <p:cNvPr id="13" name="TextBox 12"/>
          <p:cNvSpPr txBox="1"/>
          <p:nvPr/>
        </p:nvSpPr>
        <p:spPr>
          <a:xfrm rot="21096275">
            <a:off x="3305824" y="2603992"/>
            <a:ext cx="83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 rot="21432184">
            <a:off x="1081749" y="46345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err="1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endParaRPr lang="en-US" sz="36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</a:p>
        </p:txBody>
      </p:sp>
      <p:sp>
        <p:nvSpPr>
          <p:cNvPr id="16" name="TextBox 15"/>
          <p:cNvSpPr txBox="1"/>
          <p:nvPr/>
        </p:nvSpPr>
        <p:spPr>
          <a:xfrm rot="247099">
            <a:off x="4980505" y="313857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262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Chubby</a:t>
            </a: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822300" y="3521431"/>
            <a:ext cx="206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Regions Server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8F189-52D2-449E-83D3-C83A13CAF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668228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Architecture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Client library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servers</a:t>
            </a:r>
          </a:p>
        </p:txBody>
      </p:sp>
      <p:sp>
        <p:nvSpPr>
          <p:cNvPr id="13" name="TextBox 12"/>
          <p:cNvSpPr txBox="1"/>
          <p:nvPr/>
        </p:nvSpPr>
        <p:spPr>
          <a:xfrm rot="21362178">
            <a:off x="5495862" y="3152541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HMaster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762989" y="4054831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Regions Servers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C8C039-DADD-4FE7-9F69-DC7D53A2B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4306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13" grpId="0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Master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Roles and responsibilities: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286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Assigns tablets to tablet servers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Detects addition and removal of tablet servers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Balances tablet server load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Handles garbage collection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Handles schema changes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65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structure changes: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546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 creation/deletion (master initiated)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Tablet merging (master initiated)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Tablet splitting (tablet server initiated)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1C147-0935-4167-A8F3-A527E4FFD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52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Minor compaction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Converts the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memtable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into an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memory usage and log traffic on restart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Merging compaction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Reads a few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the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memtable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and writes out a new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number of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4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Major compaction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29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Merging compaction that results in only one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 deletion records, only live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2F7854-DE61-4642-A1B5-7087E3620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7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Comprised of multiple tables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can be shared between tablets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3527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82756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0222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0516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5840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306556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2318119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278356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278921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154877" y="2895599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basic - database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5477" y="4708601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96150" y="4675944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850077" y="3920212"/>
            <a:ext cx="1295400" cy="6618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6612202" y="3927010"/>
            <a:ext cx="0" cy="7489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7364677" y="3920212"/>
            <a:ext cx="398198" cy="7013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4210">
            <a:off x="3362952" y="3892209"/>
            <a:ext cx="3082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How does this happen?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0F07E3-00C9-40FD-A6B0-9ED3B5DA4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01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ED243C-E4E7-44D7-9E93-D2F4C211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13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Image Source: http://www.larsgeorge.com/2009/10/hbase-architecture-101-storage.html</a:t>
            </a:r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8534400" cy="43152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HBase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ACA7FF-B0FD-4118-A436-8DAC7B5EE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41170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in-poi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445" y="1"/>
            <a:ext cx="10904645" cy="685800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spencerdahl</a:t>
            </a:r>
            <a:r>
              <a:rPr lang="en-US" sz="1000" b="0" dirty="0">
                <a:solidFill>
                  <a:schemeClr val="bg1"/>
                </a:solidFill>
              </a:rPr>
              <a:t>/6075142688/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9560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FF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FF0000"/>
                </a:solidFill>
                <a:latin typeface="Gill Sans"/>
                <a:cs typeface="Gill Sans"/>
              </a:rPr>
              <a:t>: Pain Points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1100E-6A75-4E82-BBC6-B56AEA957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25102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nookDatabaseSchema1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2999"/>
            <a:ext cx="6513255" cy="5257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7095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#1: Must design up front, painful to evolve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C9FCE-1A2B-42B4-9115-350EEBE18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4323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toise_he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7187" y="0"/>
            <a:ext cx="10291188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(Tortoise)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405824"/>
            <a:ext cx="4678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 dirty="0">
                <a:latin typeface="Gill Sans"/>
                <a:cs typeface="Gill Sans"/>
              </a:rPr>
              <a:t>#2: Pay for ACID!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7F26-0F30-4A5B-A599-E9FF704AC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87473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ggy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1715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"/>
                <a:cs typeface="Gill Sans"/>
              </a:rPr>
              <a:t>#3: Cost!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err="1"/>
              <a:t>www.flickr.com</a:t>
            </a:r>
            <a:r>
              <a:rPr lang="en-US" sz="1000" b="0" dirty="0"/>
              <a:t>/photos/</a:t>
            </a:r>
            <a:r>
              <a:rPr lang="en-US" sz="1000" b="0" dirty="0" err="1"/>
              <a:t>gnusinn</a:t>
            </a:r>
            <a:r>
              <a:rPr lang="en-US" sz="1000" b="0" dirty="0"/>
              <a:t>/3080378658/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E2B05-7083-4734-9644-C33357A8E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94855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56802</TotalTime>
  <Words>1963</Words>
  <Application>Microsoft Office PowerPoint</Application>
  <PresentationFormat>On-screen Show (4:3)</PresentationFormat>
  <Paragraphs>531</Paragraphs>
  <Slides>59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Arial Black</vt:lpstr>
      <vt:lpstr>Gill Sans</vt:lpstr>
      <vt:lpstr>Helvetica Neue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Ali Abedi</cp:lastModifiedBy>
  <cp:revision>12409</cp:revision>
  <dcterms:created xsi:type="dcterms:W3CDTF">2012-08-31T06:36:49Z</dcterms:created>
  <dcterms:modified xsi:type="dcterms:W3CDTF">2019-11-07T04:13:17Z</dcterms:modified>
  <cp:category/>
</cp:coreProperties>
</file>