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5"/>
  </p:notesMasterIdLst>
  <p:sldIdLst>
    <p:sldId id="1649" r:id="rId4"/>
    <p:sldId id="1621" r:id="rId5"/>
    <p:sldId id="1622" r:id="rId6"/>
    <p:sldId id="257" r:id="rId7"/>
    <p:sldId id="259" r:id="rId8"/>
    <p:sldId id="260" r:id="rId9"/>
    <p:sldId id="261" r:id="rId10"/>
    <p:sldId id="258" r:id="rId11"/>
    <p:sldId id="1648" r:id="rId12"/>
    <p:sldId id="1647" r:id="rId13"/>
    <p:sldId id="267" r:id="rId14"/>
    <p:sldId id="268" r:id="rId15"/>
    <p:sldId id="269" r:id="rId16"/>
    <p:sldId id="270" r:id="rId17"/>
    <p:sldId id="304" r:id="rId18"/>
    <p:sldId id="1645" r:id="rId19"/>
    <p:sldId id="1646" r:id="rId20"/>
    <p:sldId id="1568" r:id="rId21"/>
    <p:sldId id="1662" r:id="rId22"/>
    <p:sldId id="1651" r:id="rId23"/>
    <p:sldId id="1650" r:id="rId24"/>
    <p:sldId id="318" r:id="rId25"/>
    <p:sldId id="319" r:id="rId26"/>
    <p:sldId id="320" r:id="rId27"/>
    <p:sldId id="1583" r:id="rId28"/>
    <p:sldId id="1584" r:id="rId29"/>
    <p:sldId id="1585" r:id="rId30"/>
    <p:sldId id="305" r:id="rId31"/>
    <p:sldId id="306" r:id="rId32"/>
    <p:sldId id="307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8931-7115-43A4-991D-215B85FB3F96}" type="datetimeFigureOut">
              <a:rPr lang="en-CA" smtClean="0"/>
              <a:t>2019-11-19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39CD-F1B1-4C33-8D6D-9E5E1C251D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4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0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CFB50-42D6-B240-B801-3F9B7FDC64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5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CFB50-42D6-B240-B801-3F9B7FDC64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8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CFB50-42D6-B240-B801-3F9B7FDC64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2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50B1-1431-411B-97A4-26BE56DC3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325BE-F91F-4240-B254-32975C12C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3FF3-AA24-4B56-A0D8-D56707FB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30E3-E2A0-490D-B6E1-57771C601CE2}" type="datetime1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38BF1-C858-438D-9B90-1AB2BF96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82F4A-38BB-43C5-9F4D-5400C69A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95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101B-923C-4816-8957-8DF5A3A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0C5B1-C431-4617-930A-9A17DE40B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F054-4AE2-474D-8096-46C62734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29F5-4FAE-45DE-A168-BC807CA6F67E}" type="datetime1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F0AF-2016-4152-99FC-E5F44E51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B989-A53A-41C5-992B-4D500DE4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99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8090C-EF51-4891-A78F-F91A7527D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992D6-5B43-4C24-9486-C8A5CD32D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04D3A-9531-4FA3-80C4-CA7F0D2C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49D-05AD-462E-A12C-AEDAE21D4E50}" type="datetime1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857B-526A-49B3-BE99-63F6E516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431D5-F2C3-4C1A-ADA5-B1A6CC09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33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0" y="6400801"/>
            <a:ext cx="711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67643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725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12E9-DA51-4F2C-BB1A-8FE3A779706D}" type="datetime1">
              <a:rPr lang="en-CA" smtClean="0"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8ECE-29A0-478A-8B39-805E12F033D1}" type="datetime1">
              <a:rPr lang="en-CA" smtClean="0"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1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CD7-DF06-4608-9574-C13816A03A1D}" type="datetime1">
              <a:rPr lang="en-CA" smtClean="0"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E63F-3C5C-42C2-AAA9-31A9FF8460D2}" type="datetime1">
              <a:rPr lang="en-CA" smtClean="0"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EF96-4625-41C1-A57C-D134389FE95F}" type="datetime1">
              <a:rPr lang="en-CA" smtClean="0"/>
              <a:t>2019-11-19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8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24CF-011C-411F-94DE-565AC3F0B3B4}" type="datetime1">
              <a:rPr lang="en-CA" smtClean="0"/>
              <a:t>2019-11-19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3D3B-E912-437D-B64F-4EC20FC5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9DFA-0F49-4024-AFEF-A5BD14A5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7D338-572A-4DD8-AAFD-1247262A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A476-8E41-47CF-A2A8-D6ACBCCBC797}" type="datetime1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D8AA-0D23-4C4E-98CB-04EBD44E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DDA8-284D-48AF-A7FB-27C8AB46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724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9726-395B-4556-8D4F-C67876894035}" type="datetime1">
              <a:rPr lang="en-CA" smtClean="0"/>
              <a:t>2019-11-19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0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BFCD-D5E8-4BB1-A744-15FEDB1C9483}" type="datetime1">
              <a:rPr lang="en-CA" smtClean="0"/>
              <a:t>2019-11-19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0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E6E-B0CB-437D-9A3E-D26C1259F7DB}" type="datetime1">
              <a:rPr lang="en-CA" smtClean="0"/>
              <a:t>2019-11-19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FFAD-BCC2-4466-8006-1AADD1403B7B}" type="datetime1">
              <a:rPr lang="en-CA" smtClean="0"/>
              <a:t>2019-11-19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7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73CF-2E4C-44EC-817E-51524B559394}" type="datetime1">
              <a:rPr lang="en-CA" smtClean="0"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60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69A7-3519-4BD5-A354-EB9AC83D7900}" type="datetime1">
              <a:rPr lang="en-CA" smtClean="0"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1BFA-BDC0-4412-A4F9-3342AADA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AB4F2-299B-4D8D-B539-3F6E2BFDB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301FE-7E9E-40DD-9292-7846753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5195-4901-457F-8DB0-7754A45AE5D4}" type="datetime1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38826-693A-4A82-93E9-219BC60B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B0D8-E5EA-4DC8-8645-51E179EB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34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7320-31BF-4C7B-9BE3-373FE084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B160-B9E6-486F-8A7D-F8B4938D4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949E-D247-4C81-B859-C6C0D70BD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6C29C-FA86-4295-A9B2-F9E0F0F6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B0D0-0F7D-4138-9668-33522C7A0F79}" type="datetime1">
              <a:rPr lang="en-CA" smtClean="0"/>
              <a:t>2019-11-19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D60CE-A996-44F1-8815-655F919E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BC4DC-9783-4F79-912E-6B4104F7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146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1638-EEB8-4D52-862E-E36AA12C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37EF-54B6-40D7-AF0A-03FD8DB8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EC8D9-0A98-4543-8898-41B9FAA8E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8327B-AD46-4884-813D-2E5545F7A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D3E25-ECB8-4D17-ACDF-596A18312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02894-E232-4E42-8A12-B07CD35F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77A-8ACB-422B-82D9-6E6016BC11FB}" type="datetime1">
              <a:rPr lang="en-CA" smtClean="0"/>
              <a:t>2019-11-19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B53FF-1656-43FB-AC23-6F0BAAF1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B234D-9501-4CCB-A9B8-B7C54C1A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65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220D-47C5-47FC-9B89-02C9454B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C0AAD-6D4A-43C4-842F-25049557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911D-2797-4884-A3D8-177C12AF5DEB}" type="datetime1">
              <a:rPr lang="en-CA" smtClean="0"/>
              <a:t>2019-11-19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1CD8F-0558-46A6-87CE-7D0B3B42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DA287-9563-4B91-9714-16B26B9F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7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0C18A-1965-40D0-A21A-55B9E179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BB4A-0291-4340-974E-60E42FD00244}" type="datetime1">
              <a:rPr lang="en-CA" smtClean="0"/>
              <a:t>2019-11-19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E98DE-D4C2-4DDE-B85C-48C83ED7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EEC55-7562-4727-B511-F244E67F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28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4DAA-2AA6-4AF4-B996-34C1EE39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A72B-4B4A-41DD-9A57-A2E46180F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1816D-93B2-4DB2-8C41-DB0361BEA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7EB47-CF8B-491A-868E-C8A1A5F8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E75C-F575-4283-9776-8F0328D8E047}" type="datetime1">
              <a:rPr lang="en-CA" smtClean="0"/>
              <a:t>2019-11-19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B1515-6C8C-4466-97ED-4F6097AE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F12BB-2F2D-4269-92DD-4D0395CD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46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7614-8D1C-4138-A433-11BB2BD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3059F-F648-4D64-BF9D-4742676E1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93C81-071F-4AD6-BE77-20B8817F1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5B3F0-B236-42C9-A2E8-8414249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536-C8FA-45A4-9FA7-E96DF913CAFE}" type="datetime1">
              <a:rPr lang="en-CA" smtClean="0"/>
              <a:t>2019-11-19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DEF7A-66D6-4788-9E55-278FB191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3BB33-1EE5-4DD9-8FF4-84531434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56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43002-63F9-4591-8953-0BEFD3F2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940EF-3094-4858-B5C9-A77045997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07A9B-BD1B-49F9-8A52-E31EF897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5904-2B34-4FF6-85DA-E8AF0D9F9C2F}" type="datetime1">
              <a:rPr lang="en-CA" smtClean="0"/>
              <a:t>2019-11-19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353D-AFD5-47A3-8733-229EDCB0B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D0D3-E5B3-4DCB-B245-D7B7382ED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A12A-A1F2-416E-B585-5043EA48F5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1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0" y="6400801"/>
            <a:ext cx="711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4768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23F6-ED3D-4296-BE92-4AAD4A4B0465}" type="datetime1">
              <a:rPr lang="en-CA" smtClean="0"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F456-E084-1F4B-8E06-1F2E610E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omputer-database-network-server-15694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omputer-database-network-server-15694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omputer-database-network-server-156948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600200" y="1371600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latin typeface="Gill Sans"/>
                <a:cs typeface="Gill Sans"/>
              </a:rPr>
              <a:t>Data-Intensive Distributed Computing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600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dirty="0">
                <a:latin typeface="Gill Sans"/>
                <a:cs typeface="Gill Sans"/>
              </a:rPr>
              <a:t>Part 7: Mutable State (2/2)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dirty="0">
                <a:latin typeface="Gill Sans"/>
                <a:cs typeface="Gill Sans"/>
              </a:rPr>
              <a:t>CS 431/631 451/651 (Fall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0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dirty="0">
                <a:latin typeface="Gill Sans"/>
                <a:cs typeface="Gill Sans"/>
              </a:rPr>
              <a:t>Ali Abedi</a:t>
            </a:r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00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dirty="0">
                <a:latin typeface="Gill Sans"/>
                <a:cs typeface="Gill Sans"/>
              </a:rPr>
              <a:t>November 14, 2019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381000"/>
            <a:ext cx="2910840" cy="7184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73BBF-D92C-4BA6-B030-1DACA856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11" y="0"/>
            <a:ext cx="996397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F506B-45D6-4146-BB44-BCA15F3A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7853-61BF-8A4D-821C-F645D9CCC2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47255"/>
            <a:ext cx="7349958" cy="832853"/>
          </a:xfrm>
        </p:spPr>
        <p:txBody>
          <a:bodyPr>
            <a:normAutofit/>
          </a:bodyPr>
          <a:lstStyle/>
          <a:p>
            <a:r>
              <a:rPr lang="en-US" dirty="0"/>
              <a:t>A simple proof using two nodes: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61368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6529136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54315" y="2673685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76738" y="4318003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7277770" y="4919578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AC808-C825-400F-AB05-35D619A3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61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47255"/>
            <a:ext cx="7349958" cy="832853"/>
          </a:xfrm>
        </p:spPr>
        <p:txBody>
          <a:bodyPr>
            <a:normAutofit/>
          </a:bodyPr>
          <a:lstStyle/>
          <a:p>
            <a:r>
              <a:rPr lang="en-US" dirty="0"/>
              <a:t>A simple proof using two nodes: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61368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6529136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54315" y="2673685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76738" y="4318003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7277770" y="4919578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42895" y="4318003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80634" y="4919581"/>
            <a:ext cx="681789" cy="5748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2086" y="2511410"/>
            <a:ext cx="280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Not Consistent!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6211" y="6114352"/>
            <a:ext cx="363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Respond to client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7AC76-67A1-4430-A661-E10300B5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0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47255"/>
            <a:ext cx="7349958" cy="832853"/>
          </a:xfrm>
        </p:spPr>
        <p:txBody>
          <a:bodyPr>
            <a:normAutofit/>
          </a:bodyPr>
          <a:lstStyle/>
          <a:p>
            <a:r>
              <a:rPr lang="en-US" dirty="0"/>
              <a:t>A simple proof using two nodes: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61368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6529136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54315" y="2673685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76738" y="4318003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7277770" y="4919578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42895" y="4318003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2086" y="2511410"/>
            <a:ext cx="280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Not Available!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453" y="4144210"/>
            <a:ext cx="703833" cy="6944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66211" y="6114352"/>
            <a:ext cx="363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Wait to be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6A701-AC56-4629-87A5-A192E7B5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3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47255"/>
            <a:ext cx="7349958" cy="832853"/>
          </a:xfrm>
        </p:spPr>
        <p:txBody>
          <a:bodyPr>
            <a:normAutofit/>
          </a:bodyPr>
          <a:lstStyle/>
          <a:p>
            <a:r>
              <a:rPr lang="en-US" dirty="0"/>
              <a:t>A simple proof using two nodes: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61368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6529136" y="3048001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376738" y="4318003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7277770" y="4919578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42895" y="4318003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2084" y="2511413"/>
            <a:ext cx="2815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Not Partition Tolerant!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6211" y="6114352"/>
            <a:ext cx="363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gets updated from B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2894265" y="4737767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31370" y="3556001"/>
            <a:ext cx="2045369" cy="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/>
          <p:cNvSpPr/>
          <p:nvPr/>
        </p:nvSpPr>
        <p:spPr>
          <a:xfrm>
            <a:off x="5037223" y="2713788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D0188-72CA-49ED-B940-26EB6C49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2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4" y="1417639"/>
            <a:ext cx="9393350" cy="5146257"/>
          </a:xfrm>
        </p:spPr>
        <p:txBody>
          <a:bodyPr>
            <a:normAutofit/>
          </a:bodyPr>
          <a:lstStyle/>
          <a:p>
            <a:r>
              <a:rPr lang="en-US" dirty="0"/>
              <a:t>Strong Consistency</a:t>
            </a:r>
          </a:p>
          <a:p>
            <a:pPr lvl="1"/>
            <a:r>
              <a:rPr lang="en-US" dirty="0"/>
              <a:t>After the update completes, </a:t>
            </a:r>
            <a:r>
              <a:rPr lang="en-US" b="1" dirty="0"/>
              <a:t>any subsequent access</a:t>
            </a:r>
            <a:r>
              <a:rPr lang="en-US" dirty="0"/>
              <a:t> will return the </a:t>
            </a:r>
            <a:r>
              <a:rPr lang="en-US" b="1" dirty="0"/>
              <a:t>same</a:t>
            </a:r>
            <a:r>
              <a:rPr lang="en-US" dirty="0"/>
              <a:t> updated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5B0C5-5E2B-4550-8197-7EBBCE74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9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6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58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52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3657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7543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6781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5943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3962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</a:p>
        </p:txBody>
      </p:sp>
      <p:sp>
        <p:nvSpPr>
          <p:cNvPr id="24" name="Oval Callout 23"/>
          <p:cNvSpPr/>
          <p:nvPr/>
        </p:nvSpPr>
        <p:spPr bwMode="auto">
          <a:xfrm>
            <a:off x="7315200" y="22860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6553200" y="35052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ACK!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5638800" y="47244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ACK!</a:t>
            </a:r>
          </a:p>
        </p:txBody>
      </p:sp>
      <p:sp>
        <p:nvSpPr>
          <p:cNvPr id="27" name="Oval Callout 26"/>
          <p:cNvSpPr/>
          <p:nvPr/>
        </p:nvSpPr>
        <p:spPr bwMode="auto">
          <a:xfrm>
            <a:off x="3505200" y="3409890"/>
            <a:ext cx="2286000" cy="838200"/>
          </a:xfrm>
          <a:prstGeom prst="wedgeEllipseCallout">
            <a:avLst>
              <a:gd name="adj1" fmla="val -62933"/>
              <a:gd name="adj2" fmla="val -1283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DONE!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2 Phase Commit: Sketch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7613E-9566-4090-AC71-E9DCD8AE9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19B477D-1CC2-40BF-9D66-7293E2A0052B}" type="slidenum">
              <a:rPr lang="en-CA" sz="1600" b="1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6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6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6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58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52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3657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7543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6781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5943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NO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3962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ABORT!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2 Phase Commit: Sketch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2003E-86F2-4147-BFA3-937DEA58B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19B477D-1CC2-40BF-9D66-7293E2A0052B}" type="slidenum">
              <a:rPr lang="en-CA" sz="1600" b="1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6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3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2PC: Assumptions and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2609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6419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Persistent storage and write-ahead log at every node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WAL is never permanently lost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5593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Limitations: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It’s blocking and slow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What if the coordinator dies?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D0669-EC85-42FD-BAAB-DF9959FB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19B477D-1CC2-40BF-9D66-7293E2A0052B}" type="slidenum">
              <a:rPr lang="en-CA" sz="1600" b="1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6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Distributed Consensus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0668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More general problem: addresses replication and partitioning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EF250-908C-6C48-9065-387B7FEFC248}"/>
              </a:ext>
            </a:extLst>
          </p:cNvPr>
          <p:cNvGrpSpPr/>
          <p:nvPr/>
        </p:nvGrpSpPr>
        <p:grpSpPr>
          <a:xfrm>
            <a:off x="3429000" y="2286001"/>
            <a:ext cx="5334000" cy="620375"/>
            <a:chOff x="1905000" y="2046625"/>
            <a:chExt cx="5334000" cy="62037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D67CE28-6A48-F84D-8EC1-2904DB485B9F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3C96EDC-A206-634B-8552-A8D5E7A317B6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F921A51-5026-4F41-B31C-341B38194E3C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E31F800-5757-CA47-9F81-9B39F907B96E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C024A44-E046-2B42-A0A1-FA7966428787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1BFEF2-FCA6-F246-89DC-D3A70A63BFA7}"/>
              </a:ext>
            </a:extLst>
          </p:cNvPr>
          <p:cNvCxnSpPr/>
          <p:nvPr/>
        </p:nvCxnSpPr>
        <p:spPr bwMode="auto">
          <a:xfrm>
            <a:off x="2819400" y="2046625"/>
            <a:ext cx="0" cy="4191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957628-07A6-6C46-A5F6-E6D7CADA85E6}"/>
              </a:ext>
            </a:extLst>
          </p:cNvPr>
          <p:cNvGrpSpPr/>
          <p:nvPr/>
        </p:nvGrpSpPr>
        <p:grpSpPr>
          <a:xfrm>
            <a:off x="3411166" y="3211176"/>
            <a:ext cx="5334000" cy="620375"/>
            <a:chOff x="1905000" y="2046625"/>
            <a:chExt cx="5334000" cy="620375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5E57B6C-6A98-F546-842F-6906431D143C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D6F4047-2F3E-834E-B8C4-5C35C3FB3A91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E730A62-94F0-2742-AFA3-D1B5F6848A70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7C2F2FE-D365-774B-9C1C-C6F36609408F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96CDAE1-2D85-3F40-BC9E-D17BBADF9265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44B58B-7F5B-C04B-8132-F8489A6D2857}"/>
              </a:ext>
            </a:extLst>
          </p:cNvPr>
          <p:cNvGrpSpPr/>
          <p:nvPr/>
        </p:nvGrpSpPr>
        <p:grpSpPr>
          <a:xfrm>
            <a:off x="3411166" y="5268576"/>
            <a:ext cx="5334000" cy="620375"/>
            <a:chOff x="1905000" y="2046625"/>
            <a:chExt cx="5334000" cy="620375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8010E98-E7B6-B74D-8F80-1DB261A49EEE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0693CC3-8830-624E-B2EC-E7150058CA31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A0E0A37-F396-B04E-B91C-54DBDA414AA3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ECA3873-A09E-4344-A842-C62184C42C92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76C2E53-083B-5349-A176-64ECB87E8FD3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CDE475C-E042-6445-85AD-9CB6FDED3F07}"/>
              </a:ext>
            </a:extLst>
          </p:cNvPr>
          <p:cNvSpPr txBox="1"/>
          <p:nvPr/>
        </p:nvSpPr>
        <p:spPr>
          <a:xfrm>
            <a:off x="1905001" y="6172201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4ACDD4-5D1B-7741-8A68-8433F7B21D7C}"/>
              </a:ext>
            </a:extLst>
          </p:cNvPr>
          <p:cNvSpPr txBox="1"/>
          <p:nvPr/>
        </p:nvSpPr>
        <p:spPr>
          <a:xfrm>
            <a:off x="5486401" y="4273038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BDCFC9-38C6-B847-B99A-82A9C8A17155}"/>
              </a:ext>
            </a:extLst>
          </p:cNvPr>
          <p:cNvSpPr txBox="1"/>
          <p:nvPr/>
        </p:nvSpPr>
        <p:spPr>
          <a:xfrm>
            <a:off x="6306766" y="4283813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Gill Sans"/>
                <a:cs typeface="Gill Sans"/>
              </a:rPr>
              <a:t>Paxos</a:t>
            </a:r>
            <a:endParaRPr lang="en-US" sz="240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29BB6A58-936B-0248-982F-D8A4669CFC3E}"/>
              </a:ext>
            </a:extLst>
          </p:cNvPr>
          <p:cNvSpPr/>
          <p:nvPr/>
        </p:nvSpPr>
        <p:spPr bwMode="auto">
          <a:xfrm>
            <a:off x="4699269" y="2258202"/>
            <a:ext cx="1813399" cy="838200"/>
          </a:xfrm>
          <a:prstGeom prst="wedgeEllipseCallout">
            <a:avLst>
              <a:gd name="adj1" fmla="val 63417"/>
              <a:gd name="adj2" fmla="val 653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Hi everyone, let’s change the value of </a:t>
            </a:r>
            <a:r>
              <a:rPr lang="en-US" sz="1400" i="1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41" name="Oval Callout 40">
            <a:extLst>
              <a:ext uri="{FF2B5EF4-FFF2-40B4-BE49-F238E27FC236}">
                <a16:creationId xmlns:a16="http://schemas.microsoft.com/office/drawing/2014/main" id="{F343E8A0-1852-DB4E-876F-F2BB8784952E}"/>
              </a:ext>
            </a:extLst>
          </p:cNvPr>
          <p:cNvSpPr/>
          <p:nvPr/>
        </p:nvSpPr>
        <p:spPr bwMode="auto">
          <a:xfrm>
            <a:off x="7602167" y="2476500"/>
            <a:ext cx="1813399" cy="838200"/>
          </a:xfrm>
          <a:prstGeom prst="wedgeEllipseCallout">
            <a:avLst>
              <a:gd name="adj1" fmla="val -44406"/>
              <a:gd name="adj2" fmla="val 687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Hi everyone, let’s execute a transaction </a:t>
            </a:r>
            <a:r>
              <a:rPr lang="en-US" sz="1400" i="1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8443-F704-4083-8DCB-A110DF889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211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Motivating Scenarios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2130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Money shouldn’t be created or destroyed: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Alice transfers $100 to Bob and $50 to Carol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The total amount of money after the transfer should be the same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7087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Phantom shopping cart: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408973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Bob removes an item from his shopping cart…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Item still remains in the shopping cart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Bob refreshes the page a couple of times… item finally gone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DF38A-B0E7-45B2-926E-EBAFBFABB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8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Consistency</a:t>
            </a:r>
          </a:p>
          <a:p>
            <a:pPr lvl="1"/>
            <a:r>
              <a:rPr lang="en-US" dirty="0"/>
              <a:t>After the update completes, </a:t>
            </a:r>
            <a:r>
              <a:rPr lang="en-US" b="1" dirty="0"/>
              <a:t>any subsequent access</a:t>
            </a:r>
            <a:r>
              <a:rPr lang="en-US" dirty="0"/>
              <a:t> will return the </a:t>
            </a:r>
            <a:r>
              <a:rPr lang="en-US" b="1" dirty="0"/>
              <a:t>same</a:t>
            </a:r>
            <a:r>
              <a:rPr lang="en-US" dirty="0"/>
              <a:t> updated value.</a:t>
            </a:r>
          </a:p>
          <a:p>
            <a:r>
              <a:rPr lang="en-US" dirty="0"/>
              <a:t>Weak Consistency</a:t>
            </a:r>
          </a:p>
          <a:p>
            <a:pPr lvl="1"/>
            <a:r>
              <a:rPr lang="en-US" dirty="0"/>
              <a:t>It is </a:t>
            </a:r>
            <a:r>
              <a:rPr lang="en-US" b="1" dirty="0"/>
              <a:t>not guaranteed </a:t>
            </a:r>
            <a:r>
              <a:rPr lang="en-US" dirty="0"/>
              <a:t>that subsequent accesses will return the updated value.</a:t>
            </a:r>
          </a:p>
          <a:p>
            <a:r>
              <a:rPr lang="en-US" b="1" dirty="0"/>
              <a:t>Eventual Consistency</a:t>
            </a:r>
          </a:p>
          <a:p>
            <a:pPr lvl="1"/>
            <a:r>
              <a:rPr lang="en-US" dirty="0"/>
              <a:t>Specific form of weak consistency</a:t>
            </a:r>
          </a:p>
          <a:p>
            <a:pPr lvl="1"/>
            <a:r>
              <a:rPr lang="en-US" dirty="0"/>
              <a:t>It is guaranteed that if </a:t>
            </a:r>
            <a:r>
              <a:rPr lang="en-US" b="1" dirty="0"/>
              <a:t>no new updates </a:t>
            </a:r>
            <a:r>
              <a:rPr lang="en-US" dirty="0"/>
              <a:t>are made to object, </a:t>
            </a:r>
            <a:r>
              <a:rPr lang="en-US" b="1" dirty="0"/>
              <a:t>eventually</a:t>
            </a:r>
            <a:r>
              <a:rPr lang="en-US" dirty="0"/>
              <a:t> all accesses will return the last updated value (e.g., </a:t>
            </a:r>
            <a:r>
              <a:rPr lang="en-US" i="1" dirty="0"/>
              <a:t>propagate updates to replicas in a lazy fashion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5B0C5-5E2B-4550-8197-7EBBCE74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0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Eventual Consistency</a:t>
            </a:r>
            <a:br>
              <a:rPr lang="en-US" dirty="0"/>
            </a:br>
            <a:r>
              <a:rPr lang="en-US" dirty="0"/>
              <a:t>- An ATM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design of automated teller machine (ATM):</a:t>
            </a:r>
          </a:p>
          <a:p>
            <a:pPr lvl="1"/>
            <a:r>
              <a:rPr lang="en-US" dirty="0"/>
              <a:t>Strong consistency appear to be a nature choice</a:t>
            </a:r>
          </a:p>
          <a:p>
            <a:pPr lvl="1"/>
            <a:r>
              <a:rPr lang="en-US" dirty="0"/>
              <a:t>However, in practice, </a:t>
            </a:r>
            <a:r>
              <a:rPr lang="en-US" b="1" dirty="0"/>
              <a:t>A beats C</a:t>
            </a:r>
          </a:p>
          <a:p>
            <a:pPr lvl="1"/>
            <a:r>
              <a:rPr lang="en-US" dirty="0"/>
              <a:t>Higher availability means </a:t>
            </a:r>
            <a:r>
              <a:rPr lang="en-US" b="1" dirty="0"/>
              <a:t>higher revenue</a:t>
            </a:r>
          </a:p>
          <a:p>
            <a:pPr lvl="1"/>
            <a:r>
              <a:rPr lang="en-US" dirty="0"/>
              <a:t>ATM will allow you to withdraw money </a:t>
            </a:r>
            <a:r>
              <a:rPr lang="en-US" i="1" dirty="0"/>
              <a:t>even if the machine is partitioned from the network</a:t>
            </a:r>
          </a:p>
          <a:p>
            <a:pPr lvl="1"/>
            <a:r>
              <a:rPr lang="en-US" dirty="0"/>
              <a:t>However, it puts </a:t>
            </a:r>
            <a:r>
              <a:rPr lang="en-US" b="1" dirty="0"/>
              <a:t>a limit </a:t>
            </a:r>
            <a:r>
              <a:rPr lang="en-US" dirty="0"/>
              <a:t>on the amount of withdraw (e.g., $200)</a:t>
            </a:r>
          </a:p>
          <a:p>
            <a:pPr lvl="1"/>
            <a:r>
              <a:rPr lang="en-US" dirty="0"/>
              <a:t>The bank might also charge you a fee when a overdraft happens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088" y="5379892"/>
            <a:ext cx="2625285" cy="13717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0A64C-019C-48DA-B260-8303A655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0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Eventual Consistency</a:t>
            </a:r>
            <a:br>
              <a:rPr lang="en-US" dirty="0"/>
            </a:br>
            <a:r>
              <a:rPr lang="en-US" dirty="0"/>
              <a:t>- A Facebook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Bob finds an interesting story and shares with Alice by posting on her Facebook wall</a:t>
            </a:r>
          </a:p>
          <a:p>
            <a:r>
              <a:rPr lang="en-US" dirty="0"/>
              <a:t>Bob asks Alice to check it out</a:t>
            </a:r>
          </a:p>
          <a:p>
            <a:r>
              <a:rPr lang="en-US" dirty="0"/>
              <a:t>Alice logs in her account, checks her Facebook wall but finds: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b="1" dirty="0"/>
              <a:t>Nothing is there!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26" y="5072142"/>
            <a:ext cx="2417519" cy="146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972" y="4684300"/>
            <a:ext cx="1952400" cy="19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502" y="4889075"/>
            <a:ext cx="1560652" cy="156065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664745" y="5775877"/>
            <a:ext cx="764703" cy="350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259270" y="5798454"/>
            <a:ext cx="764703" cy="350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13597" y="4852547"/>
            <a:ext cx="50555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515B41-439C-40FC-A3BF-72A39CDE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943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Eventual Consistency</a:t>
            </a:r>
            <a:br>
              <a:rPr lang="en-US" dirty="0"/>
            </a:br>
            <a:r>
              <a:rPr lang="en-US" dirty="0"/>
              <a:t>- A Facebook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Bob tells Alice to wait a bit and check out later</a:t>
            </a:r>
          </a:p>
          <a:p>
            <a:r>
              <a:rPr lang="en-US" dirty="0"/>
              <a:t>Alice waits for a minute or so and checks back: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b="1" dirty="0"/>
              <a:t>She finds the story Bob shared with her!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5072142"/>
            <a:ext cx="2417519" cy="146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400" y="4684300"/>
            <a:ext cx="1952400" cy="19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27" y="4884343"/>
            <a:ext cx="1560652" cy="156065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398720" y="5775877"/>
            <a:ext cx="764703" cy="350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259270" y="5798454"/>
            <a:ext cx="764703" cy="350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409" y="4566206"/>
            <a:ext cx="1105993" cy="10118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7ED6E-3E57-4275-BC7A-0BB2BAB1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774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Eventual Consistency</a:t>
            </a:r>
            <a:br>
              <a:rPr lang="en-US" dirty="0"/>
            </a:br>
            <a:r>
              <a:rPr lang="en-US" dirty="0"/>
              <a:t>- A Facebook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Reason: it is possible because Facebook uses an </a:t>
            </a:r>
            <a:r>
              <a:rPr lang="en-US" b="1" dirty="0"/>
              <a:t>eventual consistent model</a:t>
            </a:r>
          </a:p>
          <a:p>
            <a:r>
              <a:rPr lang="en-US" dirty="0"/>
              <a:t>Why Facebook chooses eventual consistent model over the strong consistent one?</a:t>
            </a:r>
          </a:p>
          <a:p>
            <a:pPr lvl="1"/>
            <a:r>
              <a:rPr lang="en-US" dirty="0"/>
              <a:t>Facebook has more than 1 billion active users</a:t>
            </a:r>
          </a:p>
          <a:p>
            <a:pPr lvl="1"/>
            <a:r>
              <a:rPr lang="en-US" dirty="0"/>
              <a:t>It is non-trivial to efficiently and reliably store the huge amount of data generated at any given time</a:t>
            </a:r>
          </a:p>
          <a:p>
            <a:pPr lvl="1"/>
            <a:r>
              <a:rPr lang="en-US" dirty="0"/>
              <a:t>Eventual consistent model offers the option to </a:t>
            </a:r>
            <a:r>
              <a:rPr lang="en-US" b="1" dirty="0"/>
              <a:t>reduce the load and improve availability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C1DD-5F6E-48D1-815F-FD8B04DD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5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6611939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</a:t>
            </a:r>
            <a:r>
              <a:rPr lang="en-US" sz="1000" dirty="0" err="1">
                <a:solidFill>
                  <a:schemeClr val="bg1"/>
                </a:solidFill>
              </a:rPr>
              <a:t>www.facebook.com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note.php?note_id</a:t>
            </a:r>
            <a:r>
              <a:rPr lang="en-US" sz="100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5105400" y="2438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105400" y="1676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613" y="4318338"/>
            <a:ext cx="269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Read path: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Look in </a:t>
            </a:r>
            <a:r>
              <a:rPr lang="en-US" sz="200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2613" y="4318338"/>
            <a:ext cx="259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Write path: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Write in MySQL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Remove in </a:t>
            </a:r>
            <a:r>
              <a:rPr lang="en-US" sz="200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2613" y="5461338"/>
            <a:ext cx="269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Subsequent read: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9658E-571F-40EC-A05B-75F4AF5EC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682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981200" y="4191000"/>
            <a:ext cx="86868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User updates first name from “Jason” to “Monkey”.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Write “Monkey” in master DB in CA, delete </a:t>
            </a:r>
            <a:r>
              <a:rPr lang="en-US" sz="2000" dirty="0" err="1"/>
              <a:t>memcached</a:t>
            </a:r>
            <a:r>
              <a:rPr lang="en-US" sz="2000" dirty="0"/>
              <a:t> entry in CA and VA.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Someone goes to profile in Virginia, read VA replica DB, get “Jason”.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Update VA </a:t>
            </a:r>
            <a:r>
              <a:rPr lang="en-US" sz="2000" dirty="0" err="1"/>
              <a:t>memcache</a:t>
            </a:r>
            <a:r>
              <a:rPr lang="en-US" sz="2000" dirty="0"/>
              <a:t> with first name as “Jason”.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Replication catches up. “Jason” stuck in </a:t>
            </a:r>
            <a:r>
              <a:rPr lang="en-US" sz="2000" dirty="0" err="1"/>
              <a:t>memcached</a:t>
            </a:r>
            <a:r>
              <a:rPr lang="en-US" sz="2000" dirty="0"/>
              <a:t> until another write!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6611939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</a:t>
            </a:r>
            <a:r>
              <a:rPr lang="en-US" sz="1000" dirty="0" err="1">
                <a:solidFill>
                  <a:schemeClr val="bg1"/>
                </a:solidFill>
              </a:rPr>
              <a:t>www.facebook.com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note.php?note_id</a:t>
            </a:r>
            <a:r>
              <a:rPr lang="en-US" sz="100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27432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7432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436" y="363253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74676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MySQL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676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8470" y="3632537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5105400" y="25146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971800"/>
            <a:ext cx="1704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Replication lag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Architecture: Multi-DC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A9E0A-8F17-4A59-8DCE-106367E80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384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3" grpId="0" animBg="1"/>
      <p:bldP spid="14" grpId="0"/>
      <p:bldP spid="3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6611939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</a:t>
            </a:r>
            <a:r>
              <a:rPr lang="en-US" sz="1000" dirty="0" err="1">
                <a:solidFill>
                  <a:schemeClr val="bg1"/>
                </a:solidFill>
              </a:rPr>
              <a:t>www.facebook.com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note.php?note_id</a:t>
            </a:r>
            <a:r>
              <a:rPr lang="en-US" sz="100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1" y="3257490"/>
            <a:ext cx="312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= stream of SQL statements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4495801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Solution: Piggyback on replication stream, tweak 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4992470"/>
            <a:ext cx="618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ndale Mono"/>
                <a:cs typeface="Andale Mono"/>
              </a:rPr>
              <a:t>REPLACE INTO profile (`</a:t>
            </a:r>
            <a:r>
              <a:rPr lang="en-US" dirty="0" err="1">
                <a:solidFill>
                  <a:srgbClr val="000000"/>
                </a:solidFill>
                <a:latin typeface="Andale Mono"/>
                <a:cs typeface="Andale Mono"/>
              </a:rPr>
              <a:t>first_name</a:t>
            </a:r>
            <a:r>
              <a:rPr lang="en-US" dirty="0">
                <a:solidFill>
                  <a:srgbClr val="000000"/>
                </a:solidFill>
                <a:latin typeface="Andale Mono"/>
                <a:cs typeface="Andale Mono"/>
              </a:rPr>
              <a:t>`) VALUES ('Monkey’)</a:t>
            </a:r>
            <a:br>
              <a:rPr lang="en-US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dirty="0">
                <a:solidFill>
                  <a:srgbClr val="000000"/>
                </a:solidFill>
                <a:latin typeface="Andale Mono"/>
                <a:cs typeface="Andale Mono"/>
              </a:rPr>
              <a:t>WHERE `</a:t>
            </a:r>
            <a:r>
              <a:rPr lang="en-US" dirty="0" err="1">
                <a:solidFill>
                  <a:srgbClr val="000000"/>
                </a:solidFill>
                <a:latin typeface="Andale Mono"/>
                <a:cs typeface="Andale Mono"/>
              </a:rPr>
              <a:t>user_id</a:t>
            </a:r>
            <a:r>
              <a:rPr lang="en-US" dirty="0">
                <a:solidFill>
                  <a:srgbClr val="000000"/>
                </a:solidFill>
                <a:latin typeface="Andale Mono"/>
                <a:cs typeface="Andale Mono"/>
              </a:rPr>
              <a:t>`='</a:t>
            </a:r>
            <a:r>
              <a:rPr lang="en-US" dirty="0" err="1">
                <a:solidFill>
                  <a:srgbClr val="000000"/>
                </a:solidFill>
                <a:latin typeface="Andale Mono"/>
                <a:cs typeface="Andale Mono"/>
              </a:rPr>
              <a:t>jsobel</a:t>
            </a:r>
            <a:r>
              <a:rPr lang="en-US" dirty="0">
                <a:solidFill>
                  <a:srgbClr val="000000"/>
                </a:solidFill>
                <a:latin typeface="Andale Mono"/>
                <a:cs typeface="Andale Mono"/>
              </a:rPr>
              <a:t>' MEMCACHE_DIRTY '</a:t>
            </a:r>
            <a:r>
              <a:rPr lang="en-US" dirty="0" err="1">
                <a:solidFill>
                  <a:srgbClr val="000000"/>
                </a:solidFill>
                <a:latin typeface="Andale Mono"/>
                <a:cs typeface="Andale Mono"/>
              </a:rPr>
              <a:t>jsobel:first_name</a:t>
            </a:r>
            <a:r>
              <a:rPr lang="en-US" dirty="0">
                <a:solidFill>
                  <a:srgbClr val="000000"/>
                </a:solidFill>
                <a:latin typeface="Andale Mono"/>
                <a:cs typeface="Andale Mono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Architecture: Multi-DC</a:t>
            </a:r>
          </a:p>
        </p:txBody>
      </p:sp>
      <p:sp>
        <p:nvSpPr>
          <p:cNvPr id="27" name="Can 26"/>
          <p:cNvSpPr/>
          <p:nvPr/>
        </p:nvSpPr>
        <p:spPr bwMode="auto">
          <a:xfrm>
            <a:off x="27432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MySQL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7432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9436" y="363253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</a:p>
        </p:txBody>
      </p:sp>
      <p:sp>
        <p:nvSpPr>
          <p:cNvPr id="30" name="Can 29"/>
          <p:cNvSpPr/>
          <p:nvPr/>
        </p:nvSpPr>
        <p:spPr bwMode="auto">
          <a:xfrm>
            <a:off x="74676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MySQL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74676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memcached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48470" y="3632537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5105400" y="25146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1" y="2971800"/>
            <a:ext cx="133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5DE298-35A1-402F-A6D5-EDC75F2A8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185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if there are no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 between </a:t>
            </a:r>
            <a:r>
              <a:rPr lang="en-US" b="1" dirty="0"/>
              <a:t>Consistency</a:t>
            </a:r>
            <a:r>
              <a:rPr lang="en-US" dirty="0"/>
              <a:t> and </a:t>
            </a:r>
            <a:r>
              <a:rPr lang="en-US" b="1" dirty="0"/>
              <a:t>Latency</a:t>
            </a:r>
            <a:r>
              <a:rPr lang="en-US" dirty="0"/>
              <a:t>:</a:t>
            </a:r>
          </a:p>
          <a:p>
            <a:r>
              <a:rPr lang="en-US" dirty="0"/>
              <a:t>Caused by the </a:t>
            </a:r>
            <a:r>
              <a:rPr lang="en-US" b="1" dirty="0"/>
              <a:t>possibility of failure </a:t>
            </a:r>
            <a:r>
              <a:rPr lang="en-US" dirty="0"/>
              <a:t>in distributed systems</a:t>
            </a:r>
          </a:p>
          <a:p>
            <a:pPr lvl="1"/>
            <a:r>
              <a:rPr lang="en-US" dirty="0"/>
              <a:t>High availability -&gt; replicate data -&gt; consistency problem</a:t>
            </a:r>
          </a:p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Availability and latency are arguably </a:t>
            </a:r>
            <a:r>
              <a:rPr lang="en-US" b="1" dirty="0"/>
              <a:t>the same thing</a:t>
            </a:r>
            <a:r>
              <a:rPr lang="en-US" dirty="0"/>
              <a:t>: unavailable -&gt; extreme high latency</a:t>
            </a:r>
          </a:p>
          <a:p>
            <a:pPr lvl="1"/>
            <a:r>
              <a:rPr lang="en-US" dirty="0"/>
              <a:t>Achieving different levels of consistency/availability takes different amount of time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95922-535B-4039-BA09-31104DC6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2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-&gt; PACELC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complete description of the space of potential tradeoffs for distributed system:</a:t>
            </a:r>
          </a:p>
          <a:p>
            <a:pPr lvl="1"/>
            <a:r>
              <a:rPr lang="en-US" dirty="0"/>
              <a:t>If there is a </a:t>
            </a:r>
            <a:r>
              <a:rPr lang="en-US" b="1" dirty="0"/>
              <a:t>partition (P)</a:t>
            </a:r>
            <a:r>
              <a:rPr lang="en-US" dirty="0"/>
              <a:t>, how does the system trade off </a:t>
            </a:r>
            <a:r>
              <a:rPr lang="en-US" b="1" dirty="0"/>
              <a:t>availability and consistency (A and C)</a:t>
            </a:r>
            <a:r>
              <a:rPr lang="en-US" dirty="0"/>
              <a:t>; </a:t>
            </a:r>
            <a:r>
              <a:rPr lang="en-US" b="1" dirty="0"/>
              <a:t>else (E)</a:t>
            </a:r>
            <a:r>
              <a:rPr lang="en-US" dirty="0"/>
              <a:t>, when the system is running normally in the absence of partitions, how does the system trade off </a:t>
            </a:r>
            <a:r>
              <a:rPr lang="en-US" b="1" dirty="0"/>
              <a:t>latency (L) and consistency (C)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0632" y="5323152"/>
            <a:ext cx="692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Calibri"/>
              </a:rPr>
              <a:t>Abadi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Daniel J. "Consistency tradeoffs in modern distributed database system design." Computer-IEEE Computer Magazine 45.2 (2012): 37.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56CC2-B059-4D01-996E-7EAC5ACB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kern="0" dirty="0">
                <a:solidFill>
                  <a:srgbClr val="000000"/>
                </a:solidFill>
                <a:latin typeface="Gill Sans"/>
                <a:cs typeface="Gill Sans"/>
              </a:rPr>
              <a:t>Motivating Scenarios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2130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People you don’t want seeing your pictures: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2511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Alice removes mom from list of people who can view photos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Alice posts embarrassing pictures from Spring Break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Can mom see Alice’s photo?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7087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cs typeface="Gill Sans"/>
              </a:rPr>
              <a:t>Why am I still getting messages?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408973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Bob unsubscribes from mailing list and receives confirmation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Message sent to mailing list right after unsubscribe</a:t>
            </a:r>
          </a:p>
          <a:p>
            <a:pPr lvl="0" algn="ctr">
              <a:defRPr/>
            </a:pP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Does Bob receive the message?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01830-033C-411E-979F-E83F1E709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1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833" y="274638"/>
            <a:ext cx="8229600" cy="1143000"/>
          </a:xfrm>
        </p:spPr>
        <p:txBody>
          <a:bodyPr/>
          <a:lstStyle/>
          <a:p>
            <a:r>
              <a:rPr lang="en-US" dirty="0"/>
              <a:t>PACELC</a:t>
            </a:r>
          </a:p>
        </p:txBody>
      </p:sp>
      <p:sp>
        <p:nvSpPr>
          <p:cNvPr id="5" name="Oval 4"/>
          <p:cNvSpPr/>
          <p:nvPr/>
        </p:nvSpPr>
        <p:spPr>
          <a:xfrm>
            <a:off x="2013805" y="2174612"/>
            <a:ext cx="2140664" cy="2052309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6000" b="1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3657107" y="2174612"/>
            <a:ext cx="2273657" cy="2052309"/>
          </a:xfrm>
          <a:prstGeom prst="ellipse">
            <a:avLst/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6000" b="1" dirty="0">
                <a:solidFill>
                  <a:prstClr val="white"/>
                </a:solidFill>
                <a:latin typeface="Calibri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6417362" y="2073012"/>
            <a:ext cx="2140664" cy="2052309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6000" b="1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8060664" y="2073012"/>
            <a:ext cx="2273657" cy="2052309"/>
          </a:xfrm>
          <a:prstGeom prst="ellipse">
            <a:avLst/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6000" b="1" dirty="0">
                <a:solidFill>
                  <a:prstClr val="white"/>
                </a:solidFill>
                <a:latin typeface="Calibri"/>
              </a:rPr>
              <a:t>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221445" y="1430419"/>
            <a:ext cx="0" cy="4117474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92183" y="4799262"/>
            <a:ext cx="200526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rgbClr val="000000"/>
                </a:solidFill>
                <a:latin typeface="Calibri"/>
              </a:rPr>
              <a:t>Partitioned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03214" y="4633493"/>
            <a:ext cx="200526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srgbClr val="000000"/>
                </a:solidFill>
                <a:latin typeface="Calibri"/>
              </a:rPr>
              <a:t>Normal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78788-801D-4DA4-91D2-0FABE70C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638"/>
            <a:ext cx="82296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541" y="1027669"/>
            <a:ext cx="8229600" cy="5279941"/>
          </a:xfrm>
        </p:spPr>
        <p:txBody>
          <a:bodyPr>
            <a:noAutofit/>
          </a:bodyPr>
          <a:lstStyle/>
          <a:p>
            <a:r>
              <a:rPr lang="en-US" sz="2600" b="1" dirty="0"/>
              <a:t>PA/EL Systems: </a:t>
            </a:r>
            <a:r>
              <a:rPr lang="en-US" sz="2600" dirty="0"/>
              <a:t>Give up both Cs for availability and lower latency</a:t>
            </a:r>
          </a:p>
          <a:p>
            <a:pPr lvl="1"/>
            <a:r>
              <a:rPr lang="en-US" sz="2600" dirty="0"/>
              <a:t>Dynamo, Cassandra, </a:t>
            </a:r>
            <a:r>
              <a:rPr lang="en-US" sz="2600" dirty="0" err="1"/>
              <a:t>Riak</a:t>
            </a:r>
            <a:endParaRPr lang="en-US" sz="2600" dirty="0"/>
          </a:p>
          <a:p>
            <a:r>
              <a:rPr lang="en-US" sz="2600" b="1" dirty="0"/>
              <a:t>PC/EC Systems: </a:t>
            </a:r>
            <a:r>
              <a:rPr lang="en-US" sz="2600" dirty="0"/>
              <a:t>Refuse to give up consistency and pay the cost of availability and latency</a:t>
            </a:r>
          </a:p>
          <a:p>
            <a:pPr lvl="1"/>
            <a:r>
              <a:rPr lang="en-US" sz="2600" dirty="0" err="1"/>
              <a:t>BigTable</a:t>
            </a:r>
            <a:r>
              <a:rPr lang="en-US" sz="2600" dirty="0"/>
              <a:t>, </a:t>
            </a:r>
            <a:r>
              <a:rPr lang="en-US" sz="2600" dirty="0" err="1"/>
              <a:t>Hbase</a:t>
            </a:r>
            <a:r>
              <a:rPr lang="en-US" sz="2600" dirty="0"/>
              <a:t>, </a:t>
            </a:r>
            <a:r>
              <a:rPr lang="en-US" sz="2600" dirty="0" err="1"/>
              <a:t>VoltDB</a:t>
            </a:r>
            <a:r>
              <a:rPr lang="en-US" sz="2600" dirty="0"/>
              <a:t>/H-Store</a:t>
            </a:r>
            <a:endParaRPr lang="en-US" sz="2600" b="1" dirty="0"/>
          </a:p>
          <a:p>
            <a:r>
              <a:rPr lang="en-US" sz="2600" b="1" dirty="0"/>
              <a:t>PA/EC Systems: </a:t>
            </a:r>
            <a:r>
              <a:rPr lang="en-US" sz="2600" dirty="0"/>
              <a:t>Give up consistency when a partition happens and keep consistency in normal operations</a:t>
            </a:r>
          </a:p>
          <a:p>
            <a:pPr lvl="1"/>
            <a:r>
              <a:rPr lang="en-US" sz="2600" dirty="0" err="1"/>
              <a:t>MongoDB</a:t>
            </a:r>
            <a:endParaRPr lang="en-US" sz="2600" dirty="0"/>
          </a:p>
          <a:p>
            <a:r>
              <a:rPr lang="en-US" sz="2600" b="1" dirty="0"/>
              <a:t>PC/EL System: </a:t>
            </a:r>
            <a:r>
              <a:rPr lang="en-US" sz="2600" dirty="0"/>
              <a:t>Keep consistency if a partition occurs but gives up consistency for latency in normal operations</a:t>
            </a:r>
          </a:p>
          <a:p>
            <a:pPr lvl="1"/>
            <a:r>
              <a:rPr lang="en-US" sz="2600" dirty="0"/>
              <a:t>Yahoo! PNUTS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DCB41-94CE-4FC9-A4E4-B7E2907F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456-E084-1F4B-8E06-1F2E610ED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5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08F6-3BD4-4BF3-B98E-47A4E77C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Consistency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D619C1C-028A-4E68-A421-70D5C6C3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6" y="1953491"/>
            <a:ext cx="7573818" cy="426027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B60CD-9B2F-43CB-BBD4-553DAE2C2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2798" y="5811982"/>
            <a:ext cx="553226" cy="68089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1243C1-14E6-45A4-9EBC-EF930824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66024" y="4889068"/>
            <a:ext cx="553226" cy="680893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2A7B2D7-08E8-4679-B811-B56A6A2F1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9235" y="4281055"/>
            <a:ext cx="553226" cy="68089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DA5C3C0-9FF7-4E3A-88EC-427341A7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9650" y="4548621"/>
            <a:ext cx="553226" cy="680893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21BA5D7-43FA-40C3-B901-9D30ABC61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7341" y="4894408"/>
            <a:ext cx="553226" cy="680893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8C91EEFC-8105-49C5-95EB-1EB72690E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84689" y="2883478"/>
            <a:ext cx="553226" cy="6808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F05BDA-36FD-4754-B5B5-04EFA82E9D47}"/>
              </a:ext>
            </a:extLst>
          </p:cNvPr>
          <p:cNvSpPr txBox="1"/>
          <p:nvPr/>
        </p:nvSpPr>
        <p:spPr>
          <a:xfrm>
            <a:off x="7749126" y="4647047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9F79A-FF9C-48FD-ACF6-1632EC46003C}"/>
              </a:ext>
            </a:extLst>
          </p:cNvPr>
          <p:cNvSpPr txBox="1"/>
          <p:nvPr/>
        </p:nvSpPr>
        <p:spPr>
          <a:xfrm>
            <a:off x="7206734" y="5569961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56B894-5387-4670-A8A1-6CD9DB26AE1E}"/>
              </a:ext>
            </a:extLst>
          </p:cNvPr>
          <p:cNvSpPr txBox="1"/>
          <p:nvPr/>
        </p:nvSpPr>
        <p:spPr>
          <a:xfrm>
            <a:off x="4891562" y="4647047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ED718-B7AF-4AA8-A627-CE0FB56F87D2}"/>
              </a:ext>
            </a:extLst>
          </p:cNvPr>
          <p:cNvSpPr txBox="1"/>
          <p:nvPr/>
        </p:nvSpPr>
        <p:spPr>
          <a:xfrm>
            <a:off x="3623871" y="4308493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44976-1F28-43A7-923D-7B4AED448387}"/>
              </a:ext>
            </a:extLst>
          </p:cNvPr>
          <p:cNvSpPr txBox="1"/>
          <p:nvPr/>
        </p:nvSpPr>
        <p:spPr>
          <a:xfrm>
            <a:off x="2633456" y="4001944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EEDDA-7171-43D9-9E50-E8AD6D51200E}"/>
              </a:ext>
            </a:extLst>
          </p:cNvPr>
          <p:cNvSpPr txBox="1"/>
          <p:nvPr/>
        </p:nvSpPr>
        <p:spPr>
          <a:xfrm>
            <a:off x="3968139" y="2617610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E7A4B8-61FD-45B0-9D50-F935C2D39F32}"/>
              </a:ext>
            </a:extLst>
          </p:cNvPr>
          <p:cNvSpPr txBox="1"/>
          <p:nvPr/>
        </p:nvSpPr>
        <p:spPr>
          <a:xfrm>
            <a:off x="2633456" y="5996066"/>
            <a:ext cx="252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read (“Ali”)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83FA84-BB49-4D79-9E8D-304CA6F58CCA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3222885" y="4985601"/>
            <a:ext cx="672514" cy="10104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857AEF-338D-4E49-9124-EC488A6A34AF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895399" y="5575301"/>
            <a:ext cx="1346375" cy="4207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119CB6D-9257-4BAC-85F7-8369F4B42D6D}"/>
              </a:ext>
            </a:extLst>
          </p:cNvPr>
          <p:cNvSpPr/>
          <p:nvPr/>
        </p:nvSpPr>
        <p:spPr>
          <a:xfrm>
            <a:off x="0" y="147064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All nodes should see the same data at the same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3191B-6DCC-4B23-8348-CBCDE643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9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08F6-3BD4-4BF3-B98E-47A4E77C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Availability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D619C1C-028A-4E68-A421-70D5C6C3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6" y="1953491"/>
            <a:ext cx="7573818" cy="426027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B60CD-9B2F-43CB-BBD4-553DAE2C2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2798" y="5811982"/>
            <a:ext cx="553226" cy="68089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1243C1-14E6-45A4-9EBC-EF930824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66024" y="4889068"/>
            <a:ext cx="553226" cy="680893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2A7B2D7-08E8-4679-B811-B56A6A2F1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9235" y="4281055"/>
            <a:ext cx="553226" cy="68089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DA5C3C0-9FF7-4E3A-88EC-427341A7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9650" y="4548621"/>
            <a:ext cx="553226" cy="680893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21BA5D7-43FA-40C3-B901-9D30ABC61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7341" y="4894408"/>
            <a:ext cx="553226" cy="680893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8C91EEFC-8105-49C5-95EB-1EB72690E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84689" y="2883478"/>
            <a:ext cx="553226" cy="6808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F05BDA-36FD-4754-B5B5-04EFA82E9D47}"/>
              </a:ext>
            </a:extLst>
          </p:cNvPr>
          <p:cNvSpPr txBox="1"/>
          <p:nvPr/>
        </p:nvSpPr>
        <p:spPr>
          <a:xfrm>
            <a:off x="7749126" y="4647047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9F79A-FF9C-48FD-ACF6-1632EC46003C}"/>
              </a:ext>
            </a:extLst>
          </p:cNvPr>
          <p:cNvSpPr txBox="1"/>
          <p:nvPr/>
        </p:nvSpPr>
        <p:spPr>
          <a:xfrm>
            <a:off x="7206734" y="5569961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56B894-5387-4670-A8A1-6CD9DB26AE1E}"/>
              </a:ext>
            </a:extLst>
          </p:cNvPr>
          <p:cNvSpPr txBox="1"/>
          <p:nvPr/>
        </p:nvSpPr>
        <p:spPr>
          <a:xfrm>
            <a:off x="4891562" y="4647047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ED718-B7AF-4AA8-A627-CE0FB56F87D2}"/>
              </a:ext>
            </a:extLst>
          </p:cNvPr>
          <p:cNvSpPr txBox="1"/>
          <p:nvPr/>
        </p:nvSpPr>
        <p:spPr>
          <a:xfrm>
            <a:off x="3623871" y="4308493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44976-1F28-43A7-923D-7B4AED448387}"/>
              </a:ext>
            </a:extLst>
          </p:cNvPr>
          <p:cNvSpPr txBox="1"/>
          <p:nvPr/>
        </p:nvSpPr>
        <p:spPr>
          <a:xfrm>
            <a:off x="2633456" y="4001944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EEDDA-7171-43D9-9E50-E8AD6D51200E}"/>
              </a:ext>
            </a:extLst>
          </p:cNvPr>
          <p:cNvSpPr txBox="1"/>
          <p:nvPr/>
        </p:nvSpPr>
        <p:spPr>
          <a:xfrm>
            <a:off x="3968139" y="2617610"/>
            <a:ext cx="108478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Ali, $1,200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FDE6B6-2F23-40FA-B651-59FE62717113}"/>
              </a:ext>
            </a:extLst>
          </p:cNvPr>
          <p:cNvSpPr/>
          <p:nvPr/>
        </p:nvSpPr>
        <p:spPr>
          <a:xfrm>
            <a:off x="449706" y="1470649"/>
            <a:ext cx="1174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Node failures do not prevent survivors from continuing to operate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43690-1325-41F2-9213-A1C854B8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5</a:t>
            </a:fld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3F24E5-F63E-41ED-9985-7D413E579658}"/>
              </a:ext>
            </a:extLst>
          </p:cNvPr>
          <p:cNvSpPr txBox="1"/>
          <p:nvPr/>
        </p:nvSpPr>
        <p:spPr>
          <a:xfrm>
            <a:off x="4166263" y="2538208"/>
            <a:ext cx="1334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744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08F6-3BD4-4BF3-B98E-47A4E77C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Partitioning-tolerance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D619C1C-028A-4E68-A421-70D5C6C3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6" y="1953491"/>
            <a:ext cx="7573818" cy="426027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B60CD-9B2F-43CB-BBD4-553DAE2C2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2798" y="5811982"/>
            <a:ext cx="553226" cy="68089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1243C1-14E6-45A4-9EBC-EF930824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66024" y="4889068"/>
            <a:ext cx="553226" cy="680893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2A7B2D7-08E8-4679-B811-B56A6A2F1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9235" y="4281055"/>
            <a:ext cx="553226" cy="68089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DA5C3C0-9FF7-4E3A-88EC-427341A74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9650" y="4548621"/>
            <a:ext cx="553226" cy="680893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21BA5D7-43FA-40C3-B901-9D30ABC61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7341" y="4894408"/>
            <a:ext cx="553226" cy="680893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8C91EEFC-8105-49C5-95EB-1EB72690E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84689" y="2883478"/>
            <a:ext cx="553226" cy="6808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FDE6B6-2F23-40FA-B651-59FE62717113}"/>
              </a:ext>
            </a:extLst>
          </p:cNvPr>
          <p:cNvSpPr/>
          <p:nvPr/>
        </p:nvSpPr>
        <p:spPr>
          <a:xfrm>
            <a:off x="449706" y="1470649"/>
            <a:ext cx="1174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The system continues to operate despite network partitions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976E4B-248D-4CE9-A2FE-D3E9D6C512BB}"/>
              </a:ext>
            </a:extLst>
          </p:cNvPr>
          <p:cNvCxnSpPr>
            <a:cxnSpLocks/>
          </p:cNvCxnSpPr>
          <p:nvPr/>
        </p:nvCxnSpPr>
        <p:spPr>
          <a:xfrm flipV="1">
            <a:off x="3230380" y="3500203"/>
            <a:ext cx="1054309" cy="78085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1A347C-E691-481F-B7CE-86E94AFBD917}"/>
              </a:ext>
            </a:extLst>
          </p:cNvPr>
          <p:cNvCxnSpPr>
            <a:cxnSpLocks/>
          </p:cNvCxnSpPr>
          <p:nvPr/>
        </p:nvCxnSpPr>
        <p:spPr>
          <a:xfrm flipV="1">
            <a:off x="4230157" y="3548329"/>
            <a:ext cx="212719" cy="94602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E4AD78-0AD9-4304-A301-C841378B16BB}"/>
              </a:ext>
            </a:extLst>
          </p:cNvPr>
          <p:cNvCxnSpPr>
            <a:cxnSpLocks/>
          </p:cNvCxnSpPr>
          <p:nvPr/>
        </p:nvCxnSpPr>
        <p:spPr>
          <a:xfrm flipH="1" flipV="1">
            <a:off x="3380758" y="4395147"/>
            <a:ext cx="644101" cy="14733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519183-BE8C-4242-8DE3-B193C84271D2}"/>
              </a:ext>
            </a:extLst>
          </p:cNvPr>
          <p:cNvCxnSpPr>
            <a:cxnSpLocks/>
          </p:cNvCxnSpPr>
          <p:nvPr/>
        </p:nvCxnSpPr>
        <p:spPr>
          <a:xfrm flipH="1" flipV="1">
            <a:off x="4353439" y="4633801"/>
            <a:ext cx="803902" cy="20159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2E4D82-49EB-474A-AB23-0D42D53D52D0}"/>
              </a:ext>
            </a:extLst>
          </p:cNvPr>
          <p:cNvCxnSpPr>
            <a:cxnSpLocks/>
          </p:cNvCxnSpPr>
          <p:nvPr/>
        </p:nvCxnSpPr>
        <p:spPr>
          <a:xfrm flipH="1" flipV="1">
            <a:off x="5710567" y="5128715"/>
            <a:ext cx="1672089" cy="78751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115E1F-1CD4-4367-AFAA-199000D176BE}"/>
              </a:ext>
            </a:extLst>
          </p:cNvPr>
          <p:cNvCxnSpPr>
            <a:cxnSpLocks/>
          </p:cNvCxnSpPr>
          <p:nvPr/>
        </p:nvCxnSpPr>
        <p:spPr>
          <a:xfrm flipH="1">
            <a:off x="7634378" y="5286826"/>
            <a:ext cx="301505" cy="50397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EBD157C-2803-474B-9A28-1C22F2646E55}"/>
              </a:ext>
            </a:extLst>
          </p:cNvPr>
          <p:cNvSpPr txBox="1"/>
          <p:nvPr/>
        </p:nvSpPr>
        <p:spPr>
          <a:xfrm>
            <a:off x="6178673" y="4834433"/>
            <a:ext cx="1334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93C60-E9EF-4A8B-80E0-21F28BD6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5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</a:t>
            </a:r>
            <a:r>
              <a:rPr lang="en-US" dirty="0"/>
              <a:t>onsistency:</a:t>
            </a:r>
          </a:p>
          <a:p>
            <a:pPr lvl="1"/>
            <a:r>
              <a:rPr lang="en-US" dirty="0"/>
              <a:t>All nodes should see the same data at the same time</a:t>
            </a:r>
          </a:p>
          <a:p>
            <a:r>
              <a:rPr lang="en-US" b="1" u="sng" dirty="0"/>
              <a:t>A</a:t>
            </a:r>
            <a:r>
              <a:rPr lang="en-US" dirty="0"/>
              <a:t>vailability:</a:t>
            </a:r>
          </a:p>
          <a:p>
            <a:pPr lvl="1"/>
            <a:r>
              <a:rPr lang="en-US" dirty="0"/>
              <a:t>Node failures do not prevent survivors from continuing to operate</a:t>
            </a:r>
          </a:p>
          <a:p>
            <a:r>
              <a:rPr lang="en-US" b="1" u="sng" dirty="0"/>
              <a:t>P</a:t>
            </a:r>
            <a:r>
              <a:rPr lang="en-US" dirty="0"/>
              <a:t>artition-tolerance:</a:t>
            </a:r>
          </a:p>
          <a:p>
            <a:pPr lvl="1"/>
            <a:r>
              <a:rPr lang="en-US" dirty="0"/>
              <a:t>The system continues to operate despite network partitions</a:t>
            </a:r>
          </a:p>
          <a:p>
            <a:r>
              <a:rPr lang="en-US" dirty="0"/>
              <a:t>A distributed system can satisfy any two of these guarantees at the same time </a:t>
            </a:r>
            <a:r>
              <a:rPr lang="en-US" b="1" dirty="0"/>
              <a:t>but not all three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A2D8A-1D56-4D52-9278-D56AD83B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6857-8326-476E-949A-7DB6B5C6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CAP Theorem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333F55-164A-485A-9707-CA27CE9E82B9}"/>
              </a:ext>
            </a:extLst>
          </p:cNvPr>
          <p:cNvSpPr/>
          <p:nvPr/>
        </p:nvSpPr>
        <p:spPr>
          <a:xfrm>
            <a:off x="3214295" y="1514820"/>
            <a:ext cx="3141579" cy="3154362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01937B-679F-43D2-974E-E58BA6853426}"/>
              </a:ext>
            </a:extLst>
          </p:cNvPr>
          <p:cNvSpPr/>
          <p:nvPr/>
        </p:nvSpPr>
        <p:spPr>
          <a:xfrm>
            <a:off x="5625959" y="1514820"/>
            <a:ext cx="3336756" cy="3154362"/>
          </a:xfrm>
          <a:prstGeom prst="ellipse">
            <a:avLst/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B6156F-FC53-4396-BD0F-12AA4419FF8F}"/>
              </a:ext>
            </a:extLst>
          </p:cNvPr>
          <p:cNvSpPr/>
          <p:nvPr/>
        </p:nvSpPr>
        <p:spPr>
          <a:xfrm>
            <a:off x="4404084" y="3185288"/>
            <a:ext cx="3395578" cy="334210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72C83-8428-46AB-AD7B-08492CBF5511}"/>
              </a:ext>
            </a:extLst>
          </p:cNvPr>
          <p:cNvSpPr txBox="1"/>
          <p:nvPr/>
        </p:nvSpPr>
        <p:spPr>
          <a:xfrm>
            <a:off x="5688812" y="2840383"/>
            <a:ext cx="1334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A691F-D151-47F7-A3BC-FA5FCAC5EF14}"/>
              </a:ext>
            </a:extLst>
          </p:cNvPr>
          <p:cNvSpPr txBox="1"/>
          <p:nvPr/>
        </p:nvSpPr>
        <p:spPr>
          <a:xfrm>
            <a:off x="8506918" y="4961745"/>
            <a:ext cx="245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>
                <a:latin typeface="Gill Sans"/>
                <a:cs typeface="Gill Sans"/>
              </a:rPr>
              <a:t>… pick two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6AF9A-AE29-4D89-B488-9EBC4C44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0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2AF9-6472-49B5-8914-D11AA1ED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CAP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B0F6-BA62-4B10-A3D0-CA6DA32D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suggests there are three kinds of distributed systems: </a:t>
            </a:r>
          </a:p>
          <a:p>
            <a:r>
              <a:rPr lang="en-US" dirty="0"/>
              <a:t>CP: Big Table and </a:t>
            </a:r>
            <a:r>
              <a:rPr lang="en-US" dirty="0" err="1"/>
              <a:t>Hbase</a:t>
            </a:r>
            <a:endParaRPr lang="en-US" dirty="0"/>
          </a:p>
          <a:p>
            <a:r>
              <a:rPr lang="en-US" dirty="0"/>
              <a:t>AP: DNS </a:t>
            </a:r>
          </a:p>
          <a:p>
            <a:r>
              <a:rPr lang="en-US" dirty="0"/>
              <a:t>CA </a:t>
            </a:r>
            <a:r>
              <a:rPr lang="en-US" dirty="0">
                <a:sym typeface="Wingdings" panose="05000000000000000000" pitchFamily="2" charset="2"/>
              </a:rPr>
              <a:t> Impossible in distributed systems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39BCC-AD58-482C-8835-E38CD61A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A12A-A1F2-416E-B585-5043EA48F50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7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1360</Words>
  <Application>Microsoft Office PowerPoint</Application>
  <PresentationFormat>Widescreen</PresentationFormat>
  <Paragraphs>259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Andale Mono</vt:lpstr>
      <vt:lpstr>Arial</vt:lpstr>
      <vt:lpstr>Arial Black</vt:lpstr>
      <vt:lpstr>Calibri</vt:lpstr>
      <vt:lpstr>Calibri Light</vt:lpstr>
      <vt:lpstr>Gill Sans</vt:lpstr>
      <vt:lpstr>Wingdings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Consistency</vt:lpstr>
      <vt:lpstr>Availability</vt:lpstr>
      <vt:lpstr>Partitioning-tolerance</vt:lpstr>
      <vt:lpstr>CAP Theorem</vt:lpstr>
      <vt:lpstr>CAP Theorem</vt:lpstr>
      <vt:lpstr>CAP Theorem</vt:lpstr>
      <vt:lpstr>PowerPoint Presentation</vt:lpstr>
      <vt:lpstr>CAP Theorem: Proof</vt:lpstr>
      <vt:lpstr>CAP Theorem: Proof</vt:lpstr>
      <vt:lpstr>CAP Theorem: Proof</vt:lpstr>
      <vt:lpstr>CAP Theorem: Proof</vt:lpstr>
      <vt:lpstr>Types of Consistency</vt:lpstr>
      <vt:lpstr>PowerPoint Presentation</vt:lpstr>
      <vt:lpstr>PowerPoint Presentation</vt:lpstr>
      <vt:lpstr>PowerPoint Presentation</vt:lpstr>
      <vt:lpstr>PowerPoint Presentation</vt:lpstr>
      <vt:lpstr>Types of Consistency</vt:lpstr>
      <vt:lpstr>Eventual Consistency - An ATM Example</vt:lpstr>
      <vt:lpstr>Eventual Consistency - A Facebook Example</vt:lpstr>
      <vt:lpstr>Eventual Consistency - A Facebook Example</vt:lpstr>
      <vt:lpstr>Eventual Consistency - A Facebook Example</vt:lpstr>
      <vt:lpstr>PowerPoint Presentation</vt:lpstr>
      <vt:lpstr>PowerPoint Presentation</vt:lpstr>
      <vt:lpstr>PowerPoint Presentation</vt:lpstr>
      <vt:lpstr>What if there are no partitions?</vt:lpstr>
      <vt:lpstr>CAP -&gt; PACELC</vt:lpstr>
      <vt:lpstr>PACELC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Abedi</dc:creator>
  <cp:lastModifiedBy>Ali Abedi</cp:lastModifiedBy>
  <cp:revision>31</cp:revision>
  <dcterms:created xsi:type="dcterms:W3CDTF">2019-11-17T15:53:11Z</dcterms:created>
  <dcterms:modified xsi:type="dcterms:W3CDTF">2019-11-19T13:21:24Z</dcterms:modified>
</cp:coreProperties>
</file>