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48" r:id="rId2"/>
    <p:sldMasterId id="2147483673" r:id="rId3"/>
  </p:sldMasterIdLst>
  <p:notesMasterIdLst>
    <p:notesMasterId r:id="rId40"/>
  </p:notesMasterIdLst>
  <p:handoutMasterIdLst>
    <p:handoutMasterId r:id="rId41"/>
  </p:handoutMasterIdLst>
  <p:sldIdLst>
    <p:sldId id="1622" r:id="rId4"/>
    <p:sldId id="1557" r:id="rId5"/>
    <p:sldId id="1530" r:id="rId6"/>
    <p:sldId id="1531" r:id="rId7"/>
    <p:sldId id="1535" r:id="rId8"/>
    <p:sldId id="1580" r:id="rId9"/>
    <p:sldId id="1537" r:id="rId10"/>
    <p:sldId id="1548" r:id="rId11"/>
    <p:sldId id="1542" r:id="rId12"/>
    <p:sldId id="1582" r:id="rId13"/>
    <p:sldId id="1545" r:id="rId14"/>
    <p:sldId id="1546" r:id="rId15"/>
    <p:sldId id="1584" r:id="rId16"/>
    <p:sldId id="1547" r:id="rId17"/>
    <p:sldId id="1419" r:id="rId18"/>
    <p:sldId id="1623" r:id="rId19"/>
    <p:sldId id="1451" r:id="rId20"/>
    <p:sldId id="1639" r:id="rId21"/>
    <p:sldId id="1640" r:id="rId22"/>
    <p:sldId id="1626" r:id="rId23"/>
    <p:sldId id="1624" r:id="rId24"/>
    <p:sldId id="1625" r:id="rId25"/>
    <p:sldId id="1627" r:id="rId26"/>
    <p:sldId id="1628" r:id="rId27"/>
    <p:sldId id="1643" r:id="rId28"/>
    <p:sldId id="1629" r:id="rId29"/>
    <p:sldId id="1630" r:id="rId30"/>
    <p:sldId id="308" r:id="rId31"/>
    <p:sldId id="1632" r:id="rId32"/>
    <p:sldId id="1633" r:id="rId33"/>
    <p:sldId id="1634" r:id="rId34"/>
    <p:sldId id="1635" r:id="rId35"/>
    <p:sldId id="1636" r:id="rId36"/>
    <p:sldId id="1637" r:id="rId37"/>
    <p:sldId id="1641" r:id="rId38"/>
    <p:sldId id="1642" r:id="rId3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9" autoAdjust="0"/>
    <p:restoredTop sz="95231" autoAdjust="0"/>
  </p:normalViewPr>
  <p:slideViewPr>
    <p:cSldViewPr>
      <p:cViewPr>
        <p:scale>
          <a:sx n="80" d="100"/>
          <a:sy n="80" d="100"/>
        </p:scale>
        <p:origin x="1011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648576F9-A16A-4627-AE79-438C1EBD8A5D}" type="slidenum">
              <a:rPr lang="en-GB" smtClean="0"/>
              <a:pPr defTabSz="963613"/>
              <a:t>2</a:t>
            </a:fld>
            <a:endParaRPr lang="en-GB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8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648576F9-A16A-4627-AE79-438C1EBD8A5D}" type="slidenum">
              <a:rPr lang="en-GB" smtClean="0"/>
              <a:pPr defTabSz="963613"/>
              <a:t>3</a:t>
            </a:fld>
            <a:endParaRPr lang="en-GB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89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648576F9-A16A-4627-AE79-438C1EBD8A5D}" type="slidenum">
              <a:rPr lang="en-GB" smtClean="0"/>
              <a:pPr defTabSz="963613"/>
              <a:t>10</a:t>
            </a:fld>
            <a:endParaRPr lang="en-GB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14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648576F9-A16A-4627-AE79-438C1EBD8A5D}" type="slidenum">
              <a:rPr lang="en-GB" smtClean="0"/>
              <a:pPr defTabSz="963613"/>
              <a:t>25</a:t>
            </a:fld>
            <a:endParaRPr lang="en-GB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6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D50B1-1431-411B-97A4-26BE56DC3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325BE-F91F-4240-B254-32975C12C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13FF3-AA24-4B56-A0D8-D56707FB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30E3-E2A0-490D-B6E1-57771C601CE2}" type="datetime1">
              <a:rPr lang="en-CA" smtClean="0"/>
              <a:t>2019-11-20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38BF1-C858-438D-9B90-1AB2BF96E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82F4A-38BB-43C5-9F4D-5400C69A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672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101B-923C-4816-8957-8DF5A3A7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0C5B1-C431-4617-930A-9A17DE40B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3F054-4AE2-474D-8096-46C627344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29F5-4FAE-45DE-A168-BC807CA6F67E}" type="datetime1">
              <a:rPr lang="en-CA" smtClean="0"/>
              <a:t>2019-11-20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BF0AF-2016-4152-99FC-E5F44E51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9B989-A53A-41C5-992B-4D500DE4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422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C8090C-EF51-4891-A78F-F91A7527DB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D992D6-5B43-4C24-9486-C8A5CD32D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04D3A-9531-4FA3-80C4-CA7F0D2C6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F849D-05AD-462E-A12C-AEDAE21D4E50}" type="datetime1">
              <a:rPr lang="en-CA" smtClean="0"/>
              <a:t>2019-11-20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D857B-526A-49B3-BE99-63F6E516A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431D5-F2C3-4C1A-ADA5-B1A6CC09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5645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208869" y="1121801"/>
            <a:ext cx="270000" cy="270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-51536" y="1121801"/>
            <a:ext cx="270000" cy="2700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730204" y="1121801"/>
            <a:ext cx="270000" cy="27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1785766" y="884837"/>
            <a:ext cx="270000" cy="27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514581" y="884837"/>
            <a:ext cx="270000" cy="27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1244655" y="884837"/>
            <a:ext cx="270000" cy="27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991663" y="884837"/>
            <a:ext cx="270000" cy="270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730204" y="884837"/>
            <a:ext cx="270000" cy="2700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208869" y="884837"/>
            <a:ext cx="270000" cy="27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-51536" y="884837"/>
            <a:ext cx="270000" cy="27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320594" y="621750"/>
            <a:ext cx="270000" cy="27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2053180" y="621750"/>
            <a:ext cx="270000" cy="270000"/>
          </a:xfrm>
          <a:prstGeom prst="rect">
            <a:avLst/>
          </a:prstGeom>
          <a:solidFill>
            <a:schemeClr val="accent3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785766" y="621750"/>
            <a:ext cx="270000" cy="27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1514581" y="621750"/>
            <a:ext cx="270000" cy="270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91698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71373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 b="1" spc="300">
                <a:solidFill>
                  <a:schemeClr val="accent2"/>
                </a:solidFill>
                <a:latin typeface="Economica" panose="0200050604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697077" y="18008"/>
            <a:ext cx="2307426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>
              <a:lnSpc>
                <a:spcPts val="18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vo" panose="02000000000000000000" pitchFamily="2" charset="0"/>
                <a:ea typeface="Calibri" panose="020F0502020204030204" pitchFamily="34" charset="0"/>
                <a:cs typeface="Mangal" panose="02040503050203030202" pitchFamily="18" charset="0"/>
              </a:rPr>
              <a:t>Indian Institute of Science</a:t>
            </a:r>
          </a:p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vo" panose="02000000000000000000" pitchFamily="2" charset="0"/>
                <a:ea typeface="Calibri" panose="020F0502020204030204" pitchFamily="34" charset="0"/>
                <a:cs typeface="Mangal" panose="02040503050203030202" pitchFamily="18" charset="0"/>
              </a:rPr>
              <a:t>Bangalore, India</a:t>
            </a:r>
            <a:endParaRPr lang="en-US" sz="1000" dirty="0">
              <a:solidFill>
                <a:schemeClr val="accent1">
                  <a:lumMod val="75000"/>
                </a:schemeClr>
              </a:solidFill>
              <a:latin typeface="Arvo" panose="02000000000000000000" pitchFamily="2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ts val="1200"/>
              </a:lnSpc>
              <a:spcAft>
                <a:spcPts val="200"/>
              </a:spcAft>
            </a:pPr>
            <a:r>
              <a:rPr lang="hi-IN" sz="1000" b="1" dirty="0">
                <a:solidFill>
                  <a:schemeClr val="accent1">
                    <a:lumMod val="75000"/>
                  </a:schemeClr>
                </a:solidFill>
                <a:latin typeface="Arvo" panose="02000000000000000000" pitchFamily="2" charset="0"/>
                <a:ea typeface="Calibri" panose="020F0502020204030204" pitchFamily="34" charset="0"/>
              </a:rPr>
              <a:t>भारतीय विज्ञान संस्थान</a:t>
            </a:r>
            <a:endParaRPr lang="en-US" sz="1100" dirty="0">
              <a:solidFill>
                <a:schemeClr val="accent1">
                  <a:lumMod val="75000"/>
                </a:schemeClr>
              </a:solidFill>
              <a:latin typeface="Arvo" panose="02000000000000000000" pitchFamily="2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ts val="1200"/>
              </a:lnSpc>
            </a:pPr>
            <a:r>
              <a:rPr lang="hi-IN" sz="1000" dirty="0" err="1">
                <a:solidFill>
                  <a:schemeClr val="accent1">
                    <a:lumMod val="75000"/>
                  </a:schemeClr>
                </a:solidFill>
                <a:latin typeface="Arvo" panose="02000000000000000000" pitchFamily="2" charset="0"/>
                <a:ea typeface="Calibri" panose="020F0502020204030204" pitchFamily="34" charset="0"/>
              </a:rPr>
              <a:t>बंगलौर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Arvo" panose="02000000000000000000" pitchFamily="2" charset="0"/>
                <a:ea typeface="Calibri" panose="020F0502020204030204" pitchFamily="34" charset="0"/>
                <a:cs typeface="Mangal" panose="02040503050203030202" pitchFamily="18" charset="0"/>
              </a:rPr>
              <a:t>,</a:t>
            </a:r>
            <a:r>
              <a:rPr lang="hi-IN" sz="1000" dirty="0">
                <a:solidFill>
                  <a:schemeClr val="accent1">
                    <a:lumMod val="75000"/>
                  </a:schemeClr>
                </a:solidFill>
                <a:latin typeface="Arvo" panose="02000000000000000000" pitchFamily="2" charset="0"/>
                <a:ea typeface="Calibri" panose="020F0502020204030204" pitchFamily="34" charset="0"/>
              </a:rPr>
              <a:t> भारत</a:t>
            </a:r>
            <a:endParaRPr lang="en-US" sz="1100" dirty="0">
              <a:solidFill>
                <a:schemeClr val="accent1">
                  <a:lumMod val="75000"/>
                </a:schemeClr>
              </a:solidFill>
              <a:latin typeface="Arvo" panose="02000000000000000000" pitchFamily="2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Arvo" panose="02000000000000000000" pitchFamily="2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  <a:endParaRPr lang="en-US" sz="1000" dirty="0">
              <a:solidFill>
                <a:schemeClr val="accent1">
                  <a:lumMod val="75000"/>
                </a:schemeClr>
              </a:solidFill>
              <a:latin typeface="Arvo" panose="02000000000000000000" pitchFamily="2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21" name="Picture 20" descr="http://www.iisc.ernet.in/fa/images/IIsc_logo.jpg"/>
          <p:cNvPicPr/>
          <p:nvPr/>
        </p:nvPicPr>
        <p:blipFill>
          <a:blip r:embed="rId2" cstate="print">
            <a:duotone>
              <a:srgbClr val="9C6A6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" y="79782"/>
            <a:ext cx="684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www.iisc.ernet.in/fa/images/IIsc_logo.jpg"/>
          <p:cNvPicPr/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" y="58266"/>
            <a:ext cx="684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 userDrawn="1"/>
        </p:nvSpPr>
        <p:spPr>
          <a:xfrm>
            <a:off x="3119717" y="0"/>
            <a:ext cx="6024281" cy="360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100" b="1" i="0" dirty="0">
              <a:solidFill>
                <a:schemeClr val="bg1"/>
              </a:solidFill>
              <a:effectLst/>
              <a:latin typeface="Economica" panose="02000506040000020004" pitchFamily="2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852836" y="354958"/>
            <a:ext cx="270000" cy="2700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587735" y="354958"/>
            <a:ext cx="270000" cy="270000"/>
          </a:xfrm>
          <a:prstGeom prst="rect">
            <a:avLst/>
          </a:prstGeom>
          <a:solidFill>
            <a:schemeClr val="accent3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320594" y="354958"/>
            <a:ext cx="270000" cy="27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053180" y="354958"/>
            <a:ext cx="270000" cy="270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469274" y="1121801"/>
            <a:ext cx="270000" cy="27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469274" y="884837"/>
            <a:ext cx="270000" cy="270000"/>
          </a:xfrm>
          <a:prstGeom prst="rect">
            <a:avLst/>
          </a:prstGeom>
          <a:solidFill>
            <a:schemeClr val="accent3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25201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037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7561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21/11/18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1"/>
            <a:ext cx="5588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AA85-8796-4B17-9CA3-4CB18724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6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  <a:latin typeface="Economica" panose="0200050604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21/11/18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1"/>
            <a:ext cx="5588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AA85-8796-4B17-9CA3-4CB18724EF60}" type="slidenum">
              <a:rPr lang="en-US" smtClean="0"/>
              <a:t>‹#›</a:t>
            </a:fld>
            <a:endParaRPr lang="en-US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-1" y="-3516"/>
            <a:ext cx="9144001" cy="360000"/>
            <a:chOff x="-1" y="-3516"/>
            <a:chExt cx="9144001" cy="360000"/>
          </a:xfrm>
        </p:grpSpPr>
        <p:sp>
          <p:nvSpPr>
            <p:cNvPr id="30" name="Rectangle 29"/>
            <p:cNvSpPr/>
            <p:nvPr userDrawn="1"/>
          </p:nvSpPr>
          <p:spPr>
            <a:xfrm>
              <a:off x="3203371" y="-3516"/>
              <a:ext cx="5940629" cy="36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onomica" panose="02000506040000020004" pitchFamily="2" charset="0"/>
                <a:ea typeface="Calibri" panose="020F0502020204030204" pitchFamily="34" charset="0"/>
                <a:cs typeface="Mangal" panose="02040503050203030202" pitchFamily="18" charset="0"/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1" y="-3516"/>
              <a:ext cx="3537377" cy="360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86000">
                  <a:schemeClr val="accent2">
                    <a:lumMod val="60000"/>
                    <a:lumOff val="40000"/>
                  </a:schemeClr>
                </a:gs>
                <a:gs pos="54000">
                  <a:schemeClr val="accent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2849718" y="-3516"/>
              <a:ext cx="360000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2496066" y="-3516"/>
              <a:ext cx="360000" cy="36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2142413" y="-3516"/>
              <a:ext cx="360000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788760" y="-3516"/>
              <a:ext cx="360000" cy="36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vo" panose="02000000000000000000" pitchFamily="2" charset="0"/>
                <a:ea typeface="Calibri" panose="020F0502020204030204" pitchFamily="34" charset="0"/>
                <a:cs typeface="Mangal" panose="02040503050203030202" pitchFamily="18" charset="0"/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435107" y="-3516"/>
              <a:ext cx="360000" cy="36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vo" panose="02000000000000000000" pitchFamily="2" charset="0"/>
                <a:ea typeface="Calibri" panose="020F0502020204030204" pitchFamily="34" charset="0"/>
                <a:cs typeface="Mangal" panose="02040503050203030202" pitchFamily="18" charset="0"/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1081454" y="-3516"/>
              <a:ext cx="360000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vo" panose="02000000000000000000" pitchFamily="2" charset="0"/>
                <a:ea typeface="Calibri" panose="020F0502020204030204" pitchFamily="34" charset="0"/>
                <a:cs typeface="Mangal" panose="02040503050203030202" pitchFamily="18" charset="0"/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727801" y="-3516"/>
              <a:ext cx="360000" cy="360000"/>
            </a:xfrm>
            <a:prstGeom prst="rect">
              <a:avLst/>
            </a:prstGeom>
            <a:solidFill>
              <a:schemeClr val="bg2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vo" panose="02000000000000000000" pitchFamily="2" charset="0"/>
                <a:ea typeface="Calibri" panose="020F0502020204030204" pitchFamily="34" charset="0"/>
                <a:cs typeface="Mangal" panose="02040503050203030202" pitchFamily="18" charset="0"/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374148" y="-3516"/>
              <a:ext cx="360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vo" panose="02000000000000000000" pitchFamily="2" charset="0"/>
                <a:ea typeface="Calibri" panose="020F0502020204030204" pitchFamily="34" charset="0"/>
                <a:cs typeface="Mangal" panose="02040503050203030202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095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21/11/18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356351"/>
            <a:ext cx="5588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AA85-8796-4B17-9CA3-4CB18724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7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  <a:latin typeface="Economica" panose="0200050604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-1" y="-3516"/>
            <a:ext cx="9144001" cy="360000"/>
            <a:chOff x="-1" y="-3516"/>
            <a:chExt cx="9144001" cy="360000"/>
          </a:xfrm>
        </p:grpSpPr>
        <p:sp>
          <p:nvSpPr>
            <p:cNvPr id="34" name="Rectangle 33"/>
            <p:cNvSpPr/>
            <p:nvPr userDrawn="1"/>
          </p:nvSpPr>
          <p:spPr>
            <a:xfrm>
              <a:off x="3203371" y="-3516"/>
              <a:ext cx="5940629" cy="360000"/>
            </a:xfrm>
            <a:prstGeom prst="rect">
              <a:avLst/>
            </a:prstGeom>
            <a:gradFill flip="none" rotWithShape="1">
              <a:gsLst>
                <a:gs pos="0">
                  <a:srgbClr val="5ECCF3"/>
                </a:gs>
                <a:gs pos="100000">
                  <a:srgbClr val="4E67C8"/>
                </a:gs>
              </a:gsLst>
              <a:lin ang="0" scaled="1"/>
              <a:tileRect/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onomica" panose="02000506040000020004" pitchFamily="2" charset="0"/>
                <a:ea typeface="Calibri" panose="020F0502020204030204" pitchFamily="34" charset="0"/>
                <a:cs typeface="Mangal" panose="02040503050203030202" pitchFamily="18" charset="0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-1" y="-3516"/>
              <a:ext cx="3537377" cy="360000"/>
            </a:xfrm>
            <a:prstGeom prst="rect">
              <a:avLst/>
            </a:prstGeom>
            <a:gradFill flip="none" rotWithShape="1">
              <a:gsLst>
                <a:gs pos="0">
                  <a:srgbClr val="5ECCF3">
                    <a:lumMod val="20000"/>
                    <a:lumOff val="80000"/>
                  </a:srgbClr>
                </a:gs>
                <a:gs pos="86000">
                  <a:srgbClr val="5ECCF3">
                    <a:lumMod val="60000"/>
                    <a:lumOff val="40000"/>
                  </a:srgbClr>
                </a:gs>
                <a:gs pos="54000">
                  <a:srgbClr val="5ECCF3">
                    <a:lumMod val="40000"/>
                    <a:lumOff val="60000"/>
                  </a:srgbClr>
                </a:gs>
                <a:gs pos="100000">
                  <a:srgbClr val="5ECCF3"/>
                </a:gs>
              </a:gsLst>
              <a:lin ang="0" scaled="1"/>
              <a:tileRect/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2849718" y="-3516"/>
              <a:ext cx="360000" cy="360000"/>
            </a:xfrm>
            <a:prstGeom prst="rect">
              <a:avLst/>
            </a:prstGeom>
            <a:solidFill>
              <a:srgbClr val="5ECCF3">
                <a:lumMod val="40000"/>
                <a:lumOff val="6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2496066" y="-3516"/>
              <a:ext cx="360000" cy="360000"/>
            </a:xfrm>
            <a:prstGeom prst="rect">
              <a:avLst/>
            </a:prstGeom>
            <a:solidFill>
              <a:srgbClr val="A7EA52">
                <a:lumMod val="40000"/>
                <a:lumOff val="6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2142413" y="-3516"/>
              <a:ext cx="360000" cy="360000"/>
            </a:xfrm>
            <a:prstGeom prst="rect">
              <a:avLst/>
            </a:prstGeom>
            <a:solidFill>
              <a:srgbClr val="5ECCF3">
                <a:lumMod val="40000"/>
                <a:lumOff val="6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1788760" y="-3516"/>
              <a:ext cx="360000" cy="360000"/>
            </a:xfrm>
            <a:prstGeom prst="rect">
              <a:avLst/>
            </a:prstGeom>
            <a:solidFill>
              <a:srgbClr val="5ECCF3">
                <a:lumMod val="60000"/>
                <a:lumOff val="4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Arvo" panose="02000000000000000000" pitchFamily="2" charset="0"/>
                <a:ea typeface="Calibri" panose="020F0502020204030204" pitchFamily="34" charset="0"/>
                <a:cs typeface="Mangal" panose="02040503050203030202" pitchFamily="18" charset="0"/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1435107" y="-3516"/>
              <a:ext cx="360000" cy="360000"/>
            </a:xfrm>
            <a:prstGeom prst="rect">
              <a:avLst/>
            </a:prstGeom>
            <a:solidFill>
              <a:srgbClr val="B4DCFA">
                <a:lumMod val="9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Arvo" panose="02000000000000000000" pitchFamily="2" charset="0"/>
                <a:ea typeface="Calibri" panose="020F0502020204030204" pitchFamily="34" charset="0"/>
                <a:cs typeface="Mangal" panose="02040503050203030202" pitchFamily="18" charset="0"/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1081454" y="-3516"/>
              <a:ext cx="360000" cy="360000"/>
            </a:xfrm>
            <a:prstGeom prst="rect">
              <a:avLst/>
            </a:prstGeom>
            <a:solidFill>
              <a:srgbClr val="5ECCF3">
                <a:lumMod val="40000"/>
                <a:lumOff val="6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Arvo" panose="02000000000000000000" pitchFamily="2" charset="0"/>
                <a:ea typeface="Calibri" panose="020F0502020204030204" pitchFamily="34" charset="0"/>
                <a:cs typeface="Mangal" panose="02040503050203030202" pitchFamily="18" charset="0"/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727801" y="-3516"/>
              <a:ext cx="360000" cy="360000"/>
            </a:xfrm>
            <a:prstGeom prst="rect">
              <a:avLst/>
            </a:prstGeom>
            <a:solidFill>
              <a:srgbClr val="B4DCFA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Arvo" panose="02000000000000000000" pitchFamily="2" charset="0"/>
                <a:ea typeface="Calibri" panose="020F0502020204030204" pitchFamily="34" charset="0"/>
                <a:cs typeface="Mangal" panose="02040503050203030202" pitchFamily="18" charset="0"/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374148" y="-3516"/>
              <a:ext cx="360000" cy="360000"/>
            </a:xfrm>
            <a:prstGeom prst="rect">
              <a:avLst/>
            </a:prstGeom>
            <a:solidFill>
              <a:srgbClr val="5DCEAF">
                <a:lumMod val="40000"/>
                <a:lumOff val="6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Arvo" panose="02000000000000000000" pitchFamily="2" charset="0"/>
                <a:ea typeface="Calibri" panose="020F0502020204030204" pitchFamily="34" charset="0"/>
                <a:cs typeface="Mangal" panose="02040503050203030202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694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5092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3D3B-E912-437D-B64F-4EC20FC5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39DFA-0F49-4024-AFEF-A5BD14A50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7D338-572A-4DD8-AAFD-1247262A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A476-8E41-47CF-A2A8-D6ACBCCBC797}" type="datetime1">
              <a:rPr lang="en-CA" smtClean="0"/>
              <a:t>2019-11-20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4D8AA-0D23-4C4E-98CB-04EBD44E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DDDA8-284D-48AF-A7FB-27C8AB46B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301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11BFA-BDC0-4412-A4F9-3342AADA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AB4F2-299B-4D8D-B539-3F6E2BFDB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301FE-7E9E-40DD-9292-78467530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5195-4901-457F-8DB0-7754A45AE5D4}" type="datetime1">
              <a:rPr lang="en-CA" smtClean="0"/>
              <a:t>2019-11-20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38826-693A-4A82-93E9-219BC60BC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2B0D8-E5EA-4DC8-8645-51E179EB5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6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17320-31BF-4C7B-9BE3-373FE0844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5B160-B9E6-486F-8A7D-F8B4938D4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949E-D247-4C81-B859-C6C0D70BD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6C29C-FA86-4295-A9B2-F9E0F0F6D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B0D0-0F7D-4138-9668-33522C7A0F79}" type="datetime1">
              <a:rPr lang="en-CA" smtClean="0"/>
              <a:t>2019-11-20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D60CE-A996-44F1-8815-655F919E7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BC4DC-9783-4F79-912E-6B4104F71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419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D1638-EEB8-4D52-862E-E36AA12C8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C37EF-54B6-40D7-AF0A-03FD8DB82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EC8D9-0A98-4543-8898-41B9FAA8E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B8327B-AD46-4884-813D-2E5545F7AF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ED3E25-ECB8-4D17-ACDF-596A18312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102894-E232-4E42-8A12-B07CD35F8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D77A-8ACB-422B-82D9-6E6016BC11FB}" type="datetime1">
              <a:rPr lang="en-CA" smtClean="0"/>
              <a:t>2019-11-20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AB53FF-1656-43FB-AC23-6F0BAAF1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9B234D-9501-4CCB-A9B8-B7C54C1A0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59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9220D-47C5-47FC-9B89-02C9454B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CC0AAD-6D4A-43C4-842F-25049557F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911D-2797-4884-A3D8-177C12AF5DEB}" type="datetime1">
              <a:rPr lang="en-CA" smtClean="0"/>
              <a:t>2019-11-20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1CD8F-0558-46A6-87CE-7D0B3B42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DA287-9563-4B91-9714-16B26B9F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138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80C18A-1965-40D0-A21A-55B9E179D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BB4A-0291-4340-974E-60E42FD00244}" type="datetime1">
              <a:rPr lang="en-CA" smtClean="0"/>
              <a:t>2019-11-20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E98DE-D4C2-4DDE-B85C-48C83ED71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EEC55-7562-4727-B511-F244E67F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165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24DAA-2AA6-4AF4-B996-34C1EE39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CA72B-4B4A-41DD-9A57-A2E46180F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1816D-93B2-4DB2-8C41-DB0361BEA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7EB47-CF8B-491A-868E-C8A1A5F8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E75C-F575-4283-9776-8F0328D8E047}" type="datetime1">
              <a:rPr lang="en-CA" smtClean="0"/>
              <a:t>2019-11-20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B1515-6C8C-4466-97ED-4F6097AE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F12BB-2F2D-4269-92DD-4D0395CDA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14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D7614-8D1C-4138-A433-11BB2BD54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E3059F-F648-4D64-BF9D-4742676E1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93C81-071F-4AD6-BE77-20B8817F1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5B3F0-B236-42C9-A2E8-8414249F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8536-C8FA-45A4-9FA7-E96DF913CAFE}" type="datetime1">
              <a:rPr lang="en-CA" smtClean="0"/>
              <a:t>2019-11-20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DEF7A-66D6-4788-9E55-278FB191F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3BB33-1EE5-4DD9-8FF4-84531434A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298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643002-63F9-4591-8953-0BEFD3F2D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940EF-3094-4858-B5C9-A77045997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07A9B-BD1B-49F9-8A52-E31EF897D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45904-2B34-4FF6-85DA-E8AF0D9F9C2F}" type="datetime1">
              <a:rPr lang="en-CA" smtClean="0"/>
              <a:t>2019-11-20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E353D-AFD5-47A3-8733-229EDCB0B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FD0D3-E5B3-4DCB-B245-D7B7382ED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EA12A-A1F2-416E-B585-5043EA48F5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386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53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308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Economica" panose="02000506040000020004" pitchFamily="2" charset="0"/>
              </a:defRPr>
            </a:lvl1pPr>
          </a:lstStyle>
          <a:p>
            <a:r>
              <a:rPr lang="en-US" dirty="0"/>
              <a:t>21/11/18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11532" y="6356351"/>
            <a:ext cx="9038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Economica" panose="02000506040000020004" pitchFamily="2" charset="0"/>
              </a:defRPr>
            </a:lvl1pPr>
          </a:lstStyle>
          <a:p>
            <a:fld id="{9EFCAA85-8796-4B17-9CA3-4CB18724EF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6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Arvo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Char char="‣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>
                <a:solidFill>
                  <a:schemeClr val="bg2"/>
                </a:solidFill>
                <a:latin typeface="Gill Sans"/>
                <a:cs typeface="Gill Sans"/>
              </a:rPr>
              <a:t>Data-Intensive Distributed Computing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600" b="0" dirty="0">
                <a:solidFill>
                  <a:schemeClr val="bg2"/>
                </a:solidFill>
                <a:latin typeface="Gill Sans"/>
                <a:cs typeface="Gill Sans"/>
              </a:rPr>
              <a:t>Part 8: Analyzing Graphs, Redux (1/2)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431/631 451/651 </a:t>
            </a:r>
            <a:r>
              <a:rPr lang="en-US" sz="2400" b="0">
                <a:solidFill>
                  <a:schemeClr val="bg2"/>
                </a:solidFill>
                <a:latin typeface="Gill Sans"/>
                <a:cs typeface="Gill Sans"/>
              </a:rPr>
              <a:t>(Fall </a:t>
            </a:r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2019)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Ali Abedi</a:t>
            </a:r>
            <a:endParaRPr lang="en-US" sz="20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November 19, 2019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7182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These slides are available at https://www.student.cs.uwaterloo.ca/~cs451</a:t>
            </a: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673BBF-D92C-4BA6-B030-1DACA8563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533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13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259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39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519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649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780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908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039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19B477D-1CC2-40BF-9D66-7293E2A0052B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12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Big Data Processing in a Nutshell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891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500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Reduce cross-partition communication</a:t>
            </a:r>
          </a:p>
        </p:txBody>
      </p:sp>
      <p:sp>
        <p:nvSpPr>
          <p:cNvPr id="16" name="Left Arrow 15"/>
          <p:cNvSpPr/>
          <p:nvPr/>
        </p:nvSpPr>
        <p:spPr bwMode="auto">
          <a:xfrm rot="1891550">
            <a:off x="7034768" y="3767435"/>
            <a:ext cx="1066800" cy="6858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297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3276600" y="2590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1148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/>
          <p:cNvCxnSpPr>
            <a:stCxn id="4" idx="5"/>
            <a:endCxn id="5" idx="1"/>
          </p:cNvCxnSpPr>
          <p:nvPr/>
        </p:nvCxnSpPr>
        <p:spPr bwMode="auto">
          <a:xfrm>
            <a:off x="3601804" y="2916004"/>
            <a:ext cx="5687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7"/>
            <a:endCxn id="19" idx="3"/>
          </p:cNvCxnSpPr>
          <p:nvPr/>
        </p:nvCxnSpPr>
        <p:spPr bwMode="auto">
          <a:xfrm flipV="1">
            <a:off x="4440004" y="3068404"/>
            <a:ext cx="644992" cy="4163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 bwMode="auto">
          <a:xfrm>
            <a:off x="5029200" y="2743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9530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Connector 21"/>
          <p:cNvCxnSpPr>
            <a:stCxn id="5" idx="5"/>
            <a:endCxn id="20" idx="1"/>
          </p:cNvCxnSpPr>
          <p:nvPr/>
        </p:nvCxnSpPr>
        <p:spPr bwMode="auto">
          <a:xfrm>
            <a:off x="4440004" y="3754204"/>
            <a:ext cx="5687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 bwMode="auto">
          <a:xfrm>
            <a:off x="3429000" y="4038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Connector 28"/>
          <p:cNvCxnSpPr>
            <a:stCxn id="5" idx="3"/>
            <a:endCxn id="28" idx="7"/>
          </p:cNvCxnSpPr>
          <p:nvPr/>
        </p:nvCxnSpPr>
        <p:spPr bwMode="auto">
          <a:xfrm flipH="1">
            <a:off x="3754204" y="3754204"/>
            <a:ext cx="416392" cy="3401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 bwMode="auto">
          <a:xfrm>
            <a:off x="4495800" y="2133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791200" y="2209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8674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Connector 34"/>
          <p:cNvCxnSpPr>
            <a:stCxn id="32" idx="5"/>
            <a:endCxn id="19" idx="1"/>
          </p:cNvCxnSpPr>
          <p:nvPr/>
        </p:nvCxnSpPr>
        <p:spPr bwMode="auto">
          <a:xfrm>
            <a:off x="4821004" y="2458804"/>
            <a:ext cx="263992" cy="3401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3" idx="3"/>
            <a:endCxn id="19" idx="7"/>
          </p:cNvCxnSpPr>
          <p:nvPr/>
        </p:nvCxnSpPr>
        <p:spPr bwMode="auto">
          <a:xfrm flipH="1">
            <a:off x="5354404" y="2535004"/>
            <a:ext cx="492592" cy="2639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4" idx="3"/>
            <a:endCxn id="20" idx="7"/>
          </p:cNvCxnSpPr>
          <p:nvPr/>
        </p:nvCxnSpPr>
        <p:spPr bwMode="auto">
          <a:xfrm flipH="1">
            <a:off x="5278204" y="3754204"/>
            <a:ext cx="6449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4" idx="1"/>
            <a:endCxn id="19" idx="5"/>
          </p:cNvCxnSpPr>
          <p:nvPr/>
        </p:nvCxnSpPr>
        <p:spPr bwMode="auto">
          <a:xfrm flipH="1" flipV="1">
            <a:off x="5354404" y="3068404"/>
            <a:ext cx="568792" cy="4163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9" idx="4"/>
            <a:endCxn id="20" idx="0"/>
          </p:cNvCxnSpPr>
          <p:nvPr/>
        </p:nvCxnSpPr>
        <p:spPr bwMode="auto">
          <a:xfrm flipH="1">
            <a:off x="5143500" y="3124200"/>
            <a:ext cx="76200" cy="1143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 flipH="1">
            <a:off x="4572000" y="2667000"/>
            <a:ext cx="76200" cy="236220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Partition</a:t>
            </a:r>
          </a:p>
        </p:txBody>
      </p:sp>
    </p:spTree>
    <p:extLst>
      <p:ext uri="{BB962C8B-B14F-4D97-AF65-F5344CB8AC3E}">
        <p14:creationId xmlns:p14="http://schemas.microsoft.com/office/powerpoint/2010/main" val="129633126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 bwMode="auto">
          <a:xfrm>
            <a:off x="2438400" y="1828800"/>
            <a:ext cx="2133600" cy="3352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4724400" y="1828800"/>
            <a:ext cx="2133600" cy="3352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200400" y="2590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40386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6" name="Straight Connector 55"/>
          <p:cNvCxnSpPr>
            <a:stCxn id="54" idx="5"/>
            <a:endCxn id="55" idx="1"/>
          </p:cNvCxnSpPr>
          <p:nvPr/>
        </p:nvCxnSpPr>
        <p:spPr bwMode="auto">
          <a:xfrm>
            <a:off x="3525604" y="2916004"/>
            <a:ext cx="5687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5" idx="7"/>
            <a:endCxn id="58" idx="3"/>
          </p:cNvCxnSpPr>
          <p:nvPr/>
        </p:nvCxnSpPr>
        <p:spPr bwMode="auto">
          <a:xfrm flipV="1">
            <a:off x="4363804" y="3068404"/>
            <a:ext cx="1102192" cy="416392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 bwMode="auto">
          <a:xfrm>
            <a:off x="5410200" y="2743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53340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Straight Connector 59"/>
          <p:cNvCxnSpPr>
            <a:stCxn id="55" idx="5"/>
            <a:endCxn id="59" idx="1"/>
          </p:cNvCxnSpPr>
          <p:nvPr/>
        </p:nvCxnSpPr>
        <p:spPr bwMode="auto">
          <a:xfrm>
            <a:off x="4363804" y="3754204"/>
            <a:ext cx="1025992" cy="568792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 bwMode="auto">
          <a:xfrm>
            <a:off x="3352800" y="4038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2" name="Straight Connector 61"/>
          <p:cNvCxnSpPr>
            <a:stCxn id="55" idx="3"/>
            <a:endCxn id="61" idx="7"/>
          </p:cNvCxnSpPr>
          <p:nvPr/>
        </p:nvCxnSpPr>
        <p:spPr bwMode="auto">
          <a:xfrm flipH="1">
            <a:off x="3678004" y="3754204"/>
            <a:ext cx="416392" cy="3401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 bwMode="auto">
          <a:xfrm>
            <a:off x="4876800" y="2133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6172200" y="2209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62484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6" name="Straight Connector 65"/>
          <p:cNvCxnSpPr>
            <a:stCxn id="63" idx="5"/>
            <a:endCxn id="58" idx="1"/>
          </p:cNvCxnSpPr>
          <p:nvPr/>
        </p:nvCxnSpPr>
        <p:spPr bwMode="auto">
          <a:xfrm>
            <a:off x="5202004" y="2458804"/>
            <a:ext cx="263992" cy="3401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4" idx="3"/>
            <a:endCxn id="58" idx="7"/>
          </p:cNvCxnSpPr>
          <p:nvPr/>
        </p:nvCxnSpPr>
        <p:spPr bwMode="auto">
          <a:xfrm flipH="1">
            <a:off x="5735404" y="2535004"/>
            <a:ext cx="492592" cy="2639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5" idx="3"/>
            <a:endCxn id="59" idx="7"/>
          </p:cNvCxnSpPr>
          <p:nvPr/>
        </p:nvCxnSpPr>
        <p:spPr bwMode="auto">
          <a:xfrm flipH="1">
            <a:off x="5659204" y="3754204"/>
            <a:ext cx="6449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5" idx="1"/>
            <a:endCxn id="58" idx="5"/>
          </p:cNvCxnSpPr>
          <p:nvPr/>
        </p:nvCxnSpPr>
        <p:spPr bwMode="auto">
          <a:xfrm flipH="1" flipV="1">
            <a:off x="5735404" y="3068404"/>
            <a:ext cx="568792" cy="4163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8" idx="4"/>
            <a:endCxn id="59" idx="0"/>
          </p:cNvCxnSpPr>
          <p:nvPr/>
        </p:nvCxnSpPr>
        <p:spPr bwMode="auto">
          <a:xfrm flipH="1">
            <a:off x="5524500" y="3124200"/>
            <a:ext cx="76200" cy="1143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Partition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648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What’s the fundamental issue?</a:t>
            </a:r>
          </a:p>
        </p:txBody>
      </p:sp>
    </p:spTree>
    <p:extLst>
      <p:ext uri="{BB962C8B-B14F-4D97-AF65-F5344CB8AC3E}">
        <p14:creationId xmlns:p14="http://schemas.microsoft.com/office/powerpoint/2010/main" val="953845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 bwMode="auto">
          <a:xfrm>
            <a:off x="2438400" y="1828800"/>
            <a:ext cx="2133600" cy="3352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4724400" y="1828800"/>
            <a:ext cx="2133600" cy="3352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200400" y="2590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40386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6" name="Straight Connector 55"/>
          <p:cNvCxnSpPr>
            <a:stCxn id="54" idx="5"/>
            <a:endCxn id="55" idx="1"/>
          </p:cNvCxnSpPr>
          <p:nvPr/>
        </p:nvCxnSpPr>
        <p:spPr bwMode="auto">
          <a:xfrm>
            <a:off x="3525604" y="2916004"/>
            <a:ext cx="5687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5" idx="7"/>
            <a:endCxn id="58" idx="3"/>
          </p:cNvCxnSpPr>
          <p:nvPr/>
        </p:nvCxnSpPr>
        <p:spPr bwMode="auto">
          <a:xfrm flipV="1">
            <a:off x="4363804" y="3068404"/>
            <a:ext cx="1102192" cy="416392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 bwMode="auto">
          <a:xfrm>
            <a:off x="5410200" y="2743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53340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Straight Connector 59"/>
          <p:cNvCxnSpPr>
            <a:stCxn id="55" idx="5"/>
            <a:endCxn id="59" idx="1"/>
          </p:cNvCxnSpPr>
          <p:nvPr/>
        </p:nvCxnSpPr>
        <p:spPr bwMode="auto">
          <a:xfrm>
            <a:off x="4363804" y="3754204"/>
            <a:ext cx="1025992" cy="568792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 bwMode="auto">
          <a:xfrm>
            <a:off x="3352800" y="4038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2" name="Straight Connector 61"/>
          <p:cNvCxnSpPr>
            <a:stCxn id="55" idx="3"/>
            <a:endCxn id="61" idx="7"/>
          </p:cNvCxnSpPr>
          <p:nvPr/>
        </p:nvCxnSpPr>
        <p:spPr bwMode="auto">
          <a:xfrm flipH="1">
            <a:off x="3678004" y="3754204"/>
            <a:ext cx="416392" cy="3401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 bwMode="auto">
          <a:xfrm>
            <a:off x="4876800" y="2133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6172200" y="2209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62484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6" name="Straight Connector 65"/>
          <p:cNvCxnSpPr>
            <a:stCxn id="63" idx="5"/>
            <a:endCxn id="58" idx="1"/>
          </p:cNvCxnSpPr>
          <p:nvPr/>
        </p:nvCxnSpPr>
        <p:spPr bwMode="auto">
          <a:xfrm>
            <a:off x="5202004" y="2458804"/>
            <a:ext cx="263992" cy="3401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4" idx="3"/>
            <a:endCxn id="58" idx="7"/>
          </p:cNvCxnSpPr>
          <p:nvPr/>
        </p:nvCxnSpPr>
        <p:spPr bwMode="auto">
          <a:xfrm flipH="1">
            <a:off x="5735404" y="2535004"/>
            <a:ext cx="492592" cy="2639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5" idx="3"/>
            <a:endCxn id="59" idx="7"/>
          </p:cNvCxnSpPr>
          <p:nvPr/>
        </p:nvCxnSpPr>
        <p:spPr bwMode="auto">
          <a:xfrm flipH="1">
            <a:off x="5659204" y="3754204"/>
            <a:ext cx="6449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5" idx="1"/>
            <a:endCxn id="58" idx="5"/>
          </p:cNvCxnSpPr>
          <p:nvPr/>
        </p:nvCxnSpPr>
        <p:spPr bwMode="auto">
          <a:xfrm flipH="1" flipV="1">
            <a:off x="5735404" y="3068404"/>
            <a:ext cx="568792" cy="4163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8" idx="4"/>
            <a:endCxn id="59" idx="0"/>
          </p:cNvCxnSpPr>
          <p:nvPr/>
        </p:nvCxnSpPr>
        <p:spPr bwMode="auto">
          <a:xfrm flipH="1">
            <a:off x="5524500" y="3124200"/>
            <a:ext cx="76200" cy="1143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Partition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62600" y="458727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>
                <a:solidFill>
                  <a:srgbClr val="FF0000"/>
                </a:solidFill>
                <a:latin typeface="Gill Sans"/>
                <a:cs typeface="Gill Sans"/>
              </a:rPr>
              <a:t>Fast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97290" y="4572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>
                <a:solidFill>
                  <a:srgbClr val="FF0000"/>
                </a:solidFill>
                <a:latin typeface="Gill Sans"/>
                <a:cs typeface="Gill Sans"/>
              </a:rPr>
              <a:t>Fast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86200" y="4092026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Slow</a:t>
            </a:r>
          </a:p>
        </p:txBody>
      </p:sp>
    </p:spTree>
    <p:extLst>
      <p:ext uri="{BB962C8B-B14F-4D97-AF65-F5344CB8AC3E}">
        <p14:creationId xmlns:p14="http://schemas.microsoft.com/office/powerpoint/2010/main" val="1696524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 bwMode="auto">
          <a:xfrm>
            <a:off x="2438400" y="1828800"/>
            <a:ext cx="2133600" cy="3352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4724400" y="1828800"/>
            <a:ext cx="2133600" cy="3352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200400" y="2590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40386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6" name="Straight Connector 55"/>
          <p:cNvCxnSpPr>
            <a:stCxn id="54" idx="5"/>
            <a:endCxn id="55" idx="1"/>
          </p:cNvCxnSpPr>
          <p:nvPr/>
        </p:nvCxnSpPr>
        <p:spPr bwMode="auto">
          <a:xfrm>
            <a:off x="3525604" y="2916004"/>
            <a:ext cx="5687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2" idx="7"/>
            <a:endCxn id="58" idx="3"/>
          </p:cNvCxnSpPr>
          <p:nvPr/>
        </p:nvCxnSpPr>
        <p:spPr bwMode="auto">
          <a:xfrm flipV="1">
            <a:off x="5125804" y="3068404"/>
            <a:ext cx="340192" cy="416392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 bwMode="auto">
          <a:xfrm>
            <a:off x="5410200" y="2743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53340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Straight Connector 59"/>
          <p:cNvCxnSpPr>
            <a:stCxn id="22" idx="5"/>
            <a:endCxn id="59" idx="1"/>
          </p:cNvCxnSpPr>
          <p:nvPr/>
        </p:nvCxnSpPr>
        <p:spPr bwMode="auto">
          <a:xfrm>
            <a:off x="5125804" y="3754204"/>
            <a:ext cx="263992" cy="568792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 bwMode="auto">
          <a:xfrm>
            <a:off x="3352800" y="4038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2" name="Straight Connector 61"/>
          <p:cNvCxnSpPr>
            <a:stCxn id="55" idx="3"/>
            <a:endCxn id="61" idx="7"/>
          </p:cNvCxnSpPr>
          <p:nvPr/>
        </p:nvCxnSpPr>
        <p:spPr bwMode="auto">
          <a:xfrm flipH="1">
            <a:off x="3678004" y="3754204"/>
            <a:ext cx="416392" cy="3401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 bwMode="auto">
          <a:xfrm>
            <a:off x="4876800" y="2133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6172200" y="2209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62484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6" name="Straight Connector 65"/>
          <p:cNvCxnSpPr>
            <a:stCxn id="63" idx="5"/>
            <a:endCxn id="58" idx="1"/>
          </p:cNvCxnSpPr>
          <p:nvPr/>
        </p:nvCxnSpPr>
        <p:spPr bwMode="auto">
          <a:xfrm>
            <a:off x="5202004" y="2458804"/>
            <a:ext cx="263992" cy="3401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4" idx="3"/>
            <a:endCxn id="58" idx="7"/>
          </p:cNvCxnSpPr>
          <p:nvPr/>
        </p:nvCxnSpPr>
        <p:spPr bwMode="auto">
          <a:xfrm flipH="1">
            <a:off x="5735404" y="2535004"/>
            <a:ext cx="492592" cy="2639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5" idx="3"/>
            <a:endCxn id="59" idx="7"/>
          </p:cNvCxnSpPr>
          <p:nvPr/>
        </p:nvCxnSpPr>
        <p:spPr bwMode="auto">
          <a:xfrm flipH="1">
            <a:off x="5659204" y="3754204"/>
            <a:ext cx="6449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5" idx="1"/>
            <a:endCxn id="58" idx="5"/>
          </p:cNvCxnSpPr>
          <p:nvPr/>
        </p:nvCxnSpPr>
        <p:spPr bwMode="auto">
          <a:xfrm flipH="1" flipV="1">
            <a:off x="5735404" y="3068404"/>
            <a:ext cx="568792" cy="4163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8" idx="4"/>
            <a:endCxn id="59" idx="0"/>
          </p:cNvCxnSpPr>
          <p:nvPr/>
        </p:nvCxnSpPr>
        <p:spPr bwMode="auto">
          <a:xfrm flipH="1">
            <a:off x="5524500" y="3124200"/>
            <a:ext cx="76200" cy="1143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 bwMode="auto">
          <a:xfrm>
            <a:off x="48006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State-of-the-Art Distributed Graph Algorithms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01587" y="4710752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>
                <a:solidFill>
                  <a:srgbClr val="FF0000"/>
                </a:solidFill>
                <a:latin typeface="Gill Sans"/>
                <a:cs typeface="Gill Sans"/>
              </a:rPr>
              <a:t>Fast asynchronous iterations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8213" y="46482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>
                <a:solidFill>
                  <a:srgbClr val="FF0000"/>
                </a:solidFill>
                <a:latin typeface="Gill Sans"/>
                <a:cs typeface="Gill Sans"/>
              </a:rPr>
              <a:t>Fast asynchronous iterations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0" y="23622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>
                <a:solidFill>
                  <a:srgbClr val="FF0000"/>
                </a:solidFill>
                <a:latin typeface="Gill Sans"/>
                <a:cs typeface="Gill Sans"/>
              </a:rPr>
              <a:t>Periodic synchronization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18087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chemeClr val="bg1"/>
                </a:solidFill>
                <a:latin typeface="Gill Sans"/>
                <a:cs typeface="Gill Sans"/>
              </a:rPr>
              <a:t>Graph Processing Frameworks</a:t>
            </a:r>
          </a:p>
        </p:txBody>
      </p:sp>
      <p:pic>
        <p:nvPicPr>
          <p:cNvPr id="8" name="Picture 7" descr="A close up of a tree&#10;&#10;Description automatically generated">
            <a:extLst>
              <a:ext uri="{FF2B5EF4-FFF2-40B4-BE49-F238E27FC236}">
                <a16:creationId xmlns:a16="http://schemas.microsoft.com/office/drawing/2014/main" id="{C260D36B-DB7E-4B75-B805-7AB158BE5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76200"/>
            <a:ext cx="5175249" cy="51752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4B9394-429D-41D9-8AAF-1A38EB83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57958"/>
            <a:ext cx="7886700" cy="2852737"/>
          </a:xfrm>
        </p:spPr>
        <p:txBody>
          <a:bodyPr/>
          <a:lstStyle/>
          <a:p>
            <a:pPr algn="ctr"/>
            <a:r>
              <a:rPr lang="en-CA" dirty="0"/>
              <a:t>Graph Processing Frameworks</a:t>
            </a:r>
          </a:p>
        </p:txBody>
      </p:sp>
    </p:spTree>
    <p:extLst>
      <p:ext uri="{BB962C8B-B14F-4D97-AF65-F5344CB8AC3E}">
        <p14:creationId xmlns:p14="http://schemas.microsoft.com/office/powerpoint/2010/main" val="3064665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5783B-9CCA-4F4C-8197-EBC7537A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600" kern="0" dirty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Graph Processing Frameworks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241CF8-5704-48EE-95CA-6ECA2B4C1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Pregel </a:t>
            </a:r>
          </a:p>
          <a:p>
            <a:pPr lvl="1"/>
            <a:r>
              <a:rPr lang="en-CA" sz="2800" dirty="0"/>
              <a:t>Google</a:t>
            </a:r>
          </a:p>
          <a:p>
            <a:pPr lvl="1"/>
            <a:endParaRPr lang="en-CA" sz="2800" dirty="0"/>
          </a:p>
          <a:p>
            <a:r>
              <a:rPr lang="en-CA" sz="3200" dirty="0"/>
              <a:t>Apache </a:t>
            </a:r>
            <a:r>
              <a:rPr lang="en-CA" sz="3200" dirty="0" err="1"/>
              <a:t>Giraph</a:t>
            </a:r>
            <a:endParaRPr lang="en-CA" sz="3200" dirty="0"/>
          </a:p>
          <a:p>
            <a:pPr lvl="1"/>
            <a:r>
              <a:rPr lang="en-CA" sz="2800" dirty="0"/>
              <a:t>Based on Pregel</a:t>
            </a:r>
          </a:p>
          <a:p>
            <a:pPr lvl="1"/>
            <a:r>
              <a:rPr lang="en-CA" sz="2800" dirty="0"/>
              <a:t>On Hadoop</a:t>
            </a:r>
          </a:p>
          <a:p>
            <a:endParaRPr lang="en-CA" sz="3200" dirty="0"/>
          </a:p>
          <a:p>
            <a:r>
              <a:rPr lang="en-CA" sz="3200" dirty="0"/>
              <a:t>Spark </a:t>
            </a:r>
            <a:r>
              <a:rPr lang="en-CA" sz="3200" dirty="0" err="1"/>
              <a:t>GraphX</a:t>
            </a:r>
            <a:endParaRPr lang="en-CA" sz="3200" dirty="0"/>
          </a:p>
          <a:p>
            <a:pPr lvl="1"/>
            <a:endParaRPr lang="en-CA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846A5-61C1-406F-85BE-26E25E1B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16</a:t>
            </a:fld>
            <a:endParaRPr lang="en-CA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7A9ACA4-24D7-4FF9-A73D-A8933A450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0" y="2895600"/>
            <a:ext cx="1744453" cy="210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7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raph_vecto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85800"/>
            <a:ext cx="47879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4514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kern="0" dirty="0">
                <a:solidFill>
                  <a:srgbClr val="000000"/>
                </a:solidFill>
                <a:latin typeface="Gill Sans"/>
                <a:ea typeface="+mn-ea"/>
              </a:rPr>
              <a:t>What is Apache </a:t>
            </a:r>
            <a:r>
              <a:rPr lang="en-US" sz="3600" kern="0" dirty="0" err="1">
                <a:solidFill>
                  <a:srgbClr val="000000"/>
                </a:solidFill>
                <a:latin typeface="Gill Sans"/>
                <a:ea typeface="+mn-ea"/>
              </a:rPr>
              <a:t>Giraph</a:t>
            </a:r>
            <a:endParaRPr lang="en-US" sz="3600" kern="0" dirty="0">
              <a:solidFill>
                <a:srgbClr val="000000"/>
              </a:solidFill>
              <a:latin typeface="Gill Sans"/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18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Giraph</a:t>
            </a:r>
            <a:r>
              <a:rPr lang="en-US" dirty="0"/>
              <a:t> performs iterative calculation on top of an existing </a:t>
            </a:r>
            <a:r>
              <a:rPr lang="en-US" dirty="0" err="1"/>
              <a:t>Hadoop</a:t>
            </a:r>
            <a:r>
              <a:rPr lang="en-US" dirty="0"/>
              <a:t> cluster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974" y="4605670"/>
            <a:ext cx="1550865" cy="1566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811" y="4641113"/>
            <a:ext cx="1495645" cy="1495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521" y="4641113"/>
            <a:ext cx="1495645" cy="1495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357" y="4641113"/>
            <a:ext cx="1495645" cy="14956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4641113"/>
            <a:ext cx="1495645" cy="14956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07" y="2815783"/>
            <a:ext cx="1665652" cy="151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29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kern="0" dirty="0">
                <a:solidFill>
                  <a:srgbClr val="000000"/>
                </a:solidFill>
                <a:latin typeface="Gill Sans"/>
                <a:ea typeface="+mn-ea"/>
              </a:rPr>
              <a:t>Bulk-Synchronous Parallel (BSP) Programming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701800"/>
            <a:ext cx="8648700" cy="66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Vertex-centric model</a:t>
            </a:r>
          </a:p>
        </p:txBody>
      </p:sp>
      <p:pic>
        <p:nvPicPr>
          <p:cNvPr id="4" name="Picture 3" descr="Screen Shot 2015-04-15 at 6.34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2163233"/>
            <a:ext cx="40767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7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Characteristics of Graph Algorithms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Parallel graph traversals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667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Local computations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Message passing along graph edges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784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Iterations</a:t>
            </a:r>
          </a:p>
        </p:txBody>
      </p:sp>
      <p:sp>
        <p:nvSpPr>
          <p:cNvPr id="8" name="Left Arrow 7"/>
          <p:cNvSpPr/>
          <p:nvPr/>
        </p:nvSpPr>
        <p:spPr bwMode="auto">
          <a:xfrm rot="946523">
            <a:off x="6473932" y="3103898"/>
            <a:ext cx="1066800" cy="6858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86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Even faster?</a:t>
            </a:r>
            <a:endParaRPr lang="en-GB" sz="20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2402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6710"/>
            <a:ext cx="7886700" cy="1325563"/>
          </a:xfrm>
        </p:spPr>
        <p:txBody>
          <a:bodyPr>
            <a:normAutofit/>
          </a:bodyPr>
          <a:lstStyle/>
          <a:p>
            <a:pPr algn="ctr" defTabSz="685800"/>
            <a:r>
              <a:rPr lang="en-US" sz="3600" kern="0" dirty="0">
                <a:solidFill>
                  <a:srgbClr val="000000"/>
                </a:solidFill>
                <a:latin typeface="Gill Sans"/>
                <a:ea typeface="+mn-ea"/>
              </a:rPr>
              <a:t>Vertex Centric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9193"/>
            <a:ext cx="7886700" cy="4317158"/>
          </a:xfrm>
        </p:spPr>
        <p:txBody>
          <a:bodyPr/>
          <a:lstStyle/>
          <a:p>
            <a:r>
              <a:rPr lang="en-US" dirty="0">
                <a:latin typeface="Economica" charset="0"/>
                <a:ea typeface="Economica" charset="0"/>
                <a:cs typeface="Economica" charset="0"/>
              </a:rPr>
              <a:t>Vertex Centric Programming Model</a:t>
            </a:r>
          </a:p>
          <a:p>
            <a:pPr marL="457200" lvl="1" indent="0">
              <a:buNone/>
            </a:pPr>
            <a:r>
              <a:rPr lang="en-US" dirty="0">
                <a:latin typeface="Economica" charset="0"/>
                <a:ea typeface="Economica" charset="0"/>
                <a:cs typeface="Economica" charset="0"/>
              </a:rPr>
              <a:t>‣ Logic written from perspective on a single vertex. </a:t>
            </a:r>
          </a:p>
          <a:p>
            <a:pPr lvl="1"/>
            <a:r>
              <a:rPr lang="en-US" dirty="0">
                <a:latin typeface="Economica" charset="0"/>
                <a:ea typeface="Economica" charset="0"/>
                <a:cs typeface="Economica" charset="0"/>
              </a:rPr>
              <a:t>Executed on all vertices. </a:t>
            </a:r>
            <a:br>
              <a:rPr lang="en-US" dirty="0">
                <a:latin typeface="Economica" charset="0"/>
                <a:ea typeface="Economica" charset="0"/>
                <a:cs typeface="Economica" charset="0"/>
              </a:rPr>
            </a:br>
            <a:endParaRPr lang="en-US" dirty="0">
              <a:latin typeface="Economica" charset="0"/>
              <a:ea typeface="Economica" charset="0"/>
              <a:cs typeface="Economica" charset="0"/>
            </a:endParaRPr>
          </a:p>
          <a:p>
            <a:r>
              <a:rPr lang="en-US" dirty="0">
                <a:latin typeface="Economica" charset="0"/>
                <a:ea typeface="Economica" charset="0"/>
                <a:cs typeface="Economica" charset="0"/>
              </a:rPr>
              <a:t>Vertices know about </a:t>
            </a:r>
          </a:p>
          <a:p>
            <a:pPr marL="457200" lvl="1" indent="0">
              <a:buNone/>
            </a:pPr>
            <a:r>
              <a:rPr lang="en-US" dirty="0">
                <a:latin typeface="Economica" charset="0"/>
                <a:ea typeface="Economica" charset="0"/>
                <a:cs typeface="Economica" charset="0"/>
              </a:rPr>
              <a:t>‣ Their own value(s)</a:t>
            </a:r>
            <a:br>
              <a:rPr lang="en-US" dirty="0">
                <a:latin typeface="Economica" charset="0"/>
                <a:ea typeface="Economica" charset="0"/>
                <a:cs typeface="Economica" charset="0"/>
              </a:rPr>
            </a:br>
            <a:r>
              <a:rPr lang="en-US" dirty="0">
                <a:latin typeface="Economica" charset="0"/>
                <a:ea typeface="Economica" charset="0"/>
                <a:cs typeface="Economica" charset="0"/>
              </a:rPr>
              <a:t>‣ Their outgoing edges </a:t>
            </a:r>
          </a:p>
          <a:p>
            <a:endParaRPr lang="en-US" dirty="0">
              <a:latin typeface="Economica" charset="0"/>
              <a:ea typeface="Economica" charset="0"/>
              <a:cs typeface="Economic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AA85-8796-4B17-9CA3-4CB18724EF6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conomica" panose="0200050604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conomica" panose="02000506040000020004" pitchFamily="2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01" y="3042140"/>
            <a:ext cx="2516848" cy="231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6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AA85-8796-4B17-9CA3-4CB18724EF6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conomica" charset="0"/>
              <a:ea typeface="Economica" charset="0"/>
              <a:cs typeface="Economica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3276600" y="3112064"/>
            <a:ext cx="914400" cy="609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onomica" charset="0"/>
              <a:ea typeface="Economica" charset="0"/>
              <a:cs typeface="Econom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953000" y="3112064"/>
            <a:ext cx="914400" cy="914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onomica" charset="0"/>
              <a:ea typeface="Economica" charset="0"/>
              <a:cs typeface="Economica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6629400" y="3569264"/>
            <a:ext cx="990600" cy="457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onomica" charset="0"/>
              <a:ea typeface="Economica" charset="0"/>
              <a:cs typeface="Economica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2057400" y="3721664"/>
            <a:ext cx="4572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onomica" charset="0"/>
              <a:ea typeface="Economica" charset="0"/>
              <a:cs typeface="Economica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8382000" y="3569264"/>
            <a:ext cx="4572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onomica" charset="0"/>
              <a:ea typeface="Economica" charset="0"/>
              <a:cs typeface="Economica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057400" y="4967836"/>
            <a:ext cx="6705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onomica" charset="0"/>
              <a:ea typeface="Economica" charset="0"/>
              <a:cs typeface="Economica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514600" y="5000204"/>
            <a:ext cx="762000" cy="914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5DCEAF"/>
              </a:solidFill>
              <a:effectLst/>
              <a:uLnTx/>
              <a:uFillTx/>
              <a:latin typeface="Economica" charset="0"/>
              <a:ea typeface="Economica" charset="0"/>
              <a:cs typeface="Economica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191000" y="4992112"/>
            <a:ext cx="762000" cy="12192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DCEAF"/>
              </a:solidFill>
              <a:effectLst/>
              <a:uLnTx/>
              <a:uFillTx/>
              <a:latin typeface="Economica" charset="0"/>
              <a:ea typeface="Economica" charset="0"/>
              <a:cs typeface="Economica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5867400" y="5000204"/>
            <a:ext cx="7620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DCEAF"/>
              </a:solidFill>
              <a:effectLst/>
              <a:uLnTx/>
              <a:uFillTx/>
              <a:latin typeface="Economica" charset="0"/>
              <a:ea typeface="Economica" charset="0"/>
              <a:cs typeface="Economica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7620000" y="4992112"/>
            <a:ext cx="762000" cy="1143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DCEAF"/>
              </a:solidFill>
              <a:effectLst/>
              <a:uLnTx/>
              <a:uFillTx/>
              <a:latin typeface="Economica" charset="0"/>
              <a:ea typeface="Economica" charset="0"/>
              <a:cs typeface="Economica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2057400" y="1892864"/>
            <a:ext cx="6705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onomica" charset="0"/>
              <a:ea typeface="Economica" charset="0"/>
              <a:cs typeface="Economica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28600" y="1664264"/>
            <a:ext cx="11015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Superstep 1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40842" y="4783170"/>
            <a:ext cx="11015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Superstep 2</a:t>
            </a: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2819400" y="3694263"/>
            <a:ext cx="3429000" cy="86560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onomica" charset="0"/>
              <a:ea typeface="Economica" charset="0"/>
              <a:cs typeface="Economica" charset="0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H="1">
            <a:off x="2895600" y="3112064"/>
            <a:ext cx="1676400" cy="144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onomica" charset="0"/>
              <a:ea typeface="Economica" charset="0"/>
              <a:cs typeface="Economica" charset="0"/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6248400" y="3956098"/>
            <a:ext cx="1752600" cy="60376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onomica" charset="0"/>
              <a:ea typeface="Economica" charset="0"/>
              <a:cs typeface="Economica" charset="0"/>
            </a:endParaRP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H="1">
            <a:off x="6248400" y="3495759"/>
            <a:ext cx="1752600" cy="106410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onomica" charset="0"/>
              <a:ea typeface="Economica" charset="0"/>
              <a:cs typeface="Economica" charset="0"/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2601913" y="1435664"/>
            <a:ext cx="3866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P1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278313" y="1435664"/>
            <a:ext cx="3866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P2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5943600" y="1435664"/>
            <a:ext cx="3866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P3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7696200" y="1435664"/>
            <a:ext cx="3866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P4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665163" y="2578664"/>
            <a:ext cx="10807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Computation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617468" y="3956098"/>
            <a:ext cx="12875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Communication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057400" y="4591087"/>
            <a:ext cx="6705600" cy="2931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Barrier Synchronization</a:t>
            </a: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628650" y="5428150"/>
            <a:ext cx="10807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Computation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228600" y="6285972"/>
            <a:ext cx="8534400" cy="73119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>
                <a:latin typeface="Economica" charset="0"/>
                <a:ea typeface="Economica" charset="0"/>
                <a:cs typeface="Economica" charset="0"/>
              </a:rPr>
              <a:t>“Often </a:t>
            </a:r>
            <a:r>
              <a:rPr lang="en-US" i="1" dirty="0">
                <a:solidFill>
                  <a:schemeClr val="accent5"/>
                </a:solidFill>
                <a:latin typeface="Economica" charset="0"/>
                <a:ea typeface="Economica" charset="0"/>
                <a:cs typeface="Economica" charset="0"/>
              </a:rPr>
              <a:t>expensive</a:t>
            </a:r>
            <a:r>
              <a:rPr lang="en-US" dirty="0">
                <a:solidFill>
                  <a:schemeClr val="accent5"/>
                </a:solidFill>
                <a:latin typeface="Economica" charset="0"/>
                <a:ea typeface="Economica" charset="0"/>
                <a:cs typeface="Economica" charset="0"/>
              </a:rPr>
              <a:t> </a:t>
            </a:r>
            <a:r>
              <a:rPr lang="en-US" dirty="0">
                <a:latin typeface="Economica" charset="0"/>
                <a:ea typeface="Economica" charset="0"/>
                <a:cs typeface="Economica" charset="0"/>
              </a:rPr>
              <a:t>and should be </a:t>
            </a:r>
            <a:r>
              <a:rPr lang="en-US" i="1" dirty="0">
                <a:solidFill>
                  <a:schemeClr val="tx1"/>
                </a:solidFill>
                <a:latin typeface="Economica" charset="0"/>
                <a:ea typeface="Economica" charset="0"/>
                <a:cs typeface="Economica" charset="0"/>
              </a:rPr>
              <a:t>used as sparingly </a:t>
            </a:r>
            <a:r>
              <a:rPr lang="en-US" dirty="0">
                <a:latin typeface="Economica" charset="0"/>
                <a:ea typeface="Economica" charset="0"/>
                <a:cs typeface="Economica" charset="0"/>
              </a:rPr>
              <a:t>as possible” 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4600" y="1892864"/>
            <a:ext cx="762000" cy="1828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onomica" charset="0"/>
              <a:ea typeface="Economica" charset="0"/>
              <a:cs typeface="Economica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191000" y="1892864"/>
            <a:ext cx="7620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onomica" charset="0"/>
              <a:ea typeface="Economica" charset="0"/>
              <a:cs typeface="Economica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867400" y="1892864"/>
            <a:ext cx="762000" cy="2133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onomica" charset="0"/>
              <a:ea typeface="Economica" charset="0"/>
              <a:cs typeface="Economica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620000" y="1892864"/>
            <a:ext cx="762000" cy="1676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onomica" charset="0"/>
              <a:ea typeface="Economica" charset="0"/>
              <a:cs typeface="Economica" charset="0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146DFE7-BAFD-4A2D-A1FB-25CE74361587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vo" panose="02000000000000000000" pitchFamily="2" charset="0"/>
                <a:ea typeface="+mj-ea"/>
                <a:cs typeface="+mj-cs"/>
              </a:defRPr>
            </a:lvl1pPr>
          </a:lstStyle>
          <a:p>
            <a:pPr algn="ctr" defTabSz="685800" fontAlgn="auto">
              <a:spcAft>
                <a:spcPts val="0"/>
              </a:spcAft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ea typeface="+mn-ea"/>
              </a:rPr>
              <a:t>Bulk-Synchronous Parallel (BSP) Programming Model</a:t>
            </a:r>
          </a:p>
        </p:txBody>
      </p:sp>
    </p:spTree>
    <p:extLst>
      <p:ext uri="{BB962C8B-B14F-4D97-AF65-F5344CB8AC3E}">
        <p14:creationId xmlns:p14="http://schemas.microsoft.com/office/powerpoint/2010/main" val="376540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kern="0" dirty="0">
                <a:solidFill>
                  <a:srgbClr val="000000"/>
                </a:solidFill>
                <a:latin typeface="Gill Sans"/>
                <a:ea typeface="+mn-ea"/>
              </a:rPr>
              <a:t>Vertex State Machine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AA85-8796-4B17-9CA3-4CB18724EF6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conomica" panose="0200050604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conomica" panose="02000506040000020004" pitchFamily="2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07" y="1514476"/>
            <a:ext cx="6612033" cy="237681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3746612"/>
            <a:ext cx="7886700" cy="2581359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Economica" charset="0"/>
                <a:ea typeface="Economica" charset="0"/>
                <a:cs typeface="Economica" charset="0"/>
              </a:rPr>
              <a:t>In superstep 0, every vertex is in the </a:t>
            </a:r>
            <a:r>
              <a:rPr lang="en-US" dirty="0">
                <a:solidFill>
                  <a:schemeClr val="accent1"/>
                </a:solidFill>
                <a:latin typeface="Economica" charset="0"/>
                <a:ea typeface="Economica" charset="0"/>
                <a:cs typeface="Economica" charset="0"/>
              </a:rPr>
              <a:t>active state</a:t>
            </a:r>
            <a:r>
              <a:rPr lang="en-US" dirty="0">
                <a:latin typeface="Economica" charset="0"/>
                <a:ea typeface="Economica" charset="0"/>
                <a:cs typeface="Economica" charset="0"/>
              </a:rPr>
              <a:t>. </a:t>
            </a:r>
          </a:p>
          <a:p>
            <a:r>
              <a:rPr lang="en-US" dirty="0">
                <a:latin typeface="Economica" charset="0"/>
                <a:ea typeface="Economica" charset="0"/>
                <a:cs typeface="Economica" charset="0"/>
              </a:rPr>
              <a:t>A </a:t>
            </a:r>
            <a:r>
              <a:rPr lang="en-US" dirty="0">
                <a:solidFill>
                  <a:schemeClr val="accent5"/>
                </a:solidFill>
                <a:latin typeface="Economica" charset="0"/>
                <a:ea typeface="Economica" charset="0"/>
                <a:cs typeface="Economica" charset="0"/>
              </a:rPr>
              <a:t>vertex deactivates itself</a:t>
            </a:r>
            <a:r>
              <a:rPr lang="en-US" dirty="0">
                <a:latin typeface="Economica" charset="0"/>
                <a:ea typeface="Economica" charset="0"/>
                <a:cs typeface="Economica" charset="0"/>
              </a:rPr>
              <a:t> by voting to halt. </a:t>
            </a:r>
          </a:p>
          <a:p>
            <a:r>
              <a:rPr lang="en-US" dirty="0">
                <a:latin typeface="Economica" charset="0"/>
                <a:ea typeface="Economica" charset="0"/>
                <a:cs typeface="Economica" charset="0"/>
              </a:rPr>
              <a:t>It can be reactivated by receiving an (external) message.</a:t>
            </a:r>
          </a:p>
          <a:p>
            <a:r>
              <a:rPr lang="en-US" dirty="0">
                <a:latin typeface="Economica" charset="0"/>
                <a:ea typeface="Economica" charset="0"/>
                <a:cs typeface="Economica" charset="0"/>
              </a:rPr>
              <a:t>Algorithm termination is based on </a:t>
            </a:r>
            <a:r>
              <a:rPr lang="en-US" dirty="0">
                <a:solidFill>
                  <a:schemeClr val="accent2"/>
                </a:solidFill>
                <a:latin typeface="Economica" charset="0"/>
                <a:ea typeface="Economica" charset="0"/>
                <a:cs typeface="Economica" charset="0"/>
              </a:rPr>
              <a:t>every vertex voting to halt.  </a:t>
            </a:r>
          </a:p>
        </p:txBody>
      </p:sp>
    </p:spTree>
    <p:extLst>
      <p:ext uri="{BB962C8B-B14F-4D97-AF65-F5344CB8AC3E}">
        <p14:creationId xmlns:p14="http://schemas.microsoft.com/office/powerpoint/2010/main" val="1663088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ounded Rectangle 194"/>
          <p:cNvSpPr/>
          <p:nvPr/>
        </p:nvSpPr>
        <p:spPr>
          <a:xfrm>
            <a:off x="7196052" y="3955656"/>
            <a:ext cx="1862371" cy="24775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Rounded Rectangle 184"/>
          <p:cNvSpPr/>
          <p:nvPr/>
        </p:nvSpPr>
        <p:spPr>
          <a:xfrm>
            <a:off x="4545911" y="2618306"/>
            <a:ext cx="2411426" cy="9710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Rounded Rectangle 185"/>
          <p:cNvSpPr/>
          <p:nvPr/>
        </p:nvSpPr>
        <p:spPr>
          <a:xfrm>
            <a:off x="4545911" y="4283063"/>
            <a:ext cx="2411426" cy="9710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Rounded Rectangle 186"/>
          <p:cNvSpPr/>
          <p:nvPr/>
        </p:nvSpPr>
        <p:spPr>
          <a:xfrm>
            <a:off x="4545911" y="5843974"/>
            <a:ext cx="2411426" cy="9710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Rounded Rectangle 181"/>
          <p:cNvSpPr/>
          <p:nvPr/>
        </p:nvSpPr>
        <p:spPr>
          <a:xfrm>
            <a:off x="1965689" y="2624975"/>
            <a:ext cx="2411426" cy="9710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Rounded Rectangle 182"/>
          <p:cNvSpPr/>
          <p:nvPr/>
        </p:nvSpPr>
        <p:spPr>
          <a:xfrm>
            <a:off x="1965689" y="4277244"/>
            <a:ext cx="2411426" cy="9710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Rounded Rectangle 183"/>
          <p:cNvSpPr/>
          <p:nvPr/>
        </p:nvSpPr>
        <p:spPr>
          <a:xfrm>
            <a:off x="1965689" y="5843996"/>
            <a:ext cx="2411426" cy="9710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Rounded Rectangle 178"/>
          <p:cNvSpPr/>
          <p:nvPr/>
        </p:nvSpPr>
        <p:spPr>
          <a:xfrm>
            <a:off x="4546589" y="1171726"/>
            <a:ext cx="2411426" cy="9710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Rounded Rectangle 177"/>
          <p:cNvSpPr/>
          <p:nvPr/>
        </p:nvSpPr>
        <p:spPr>
          <a:xfrm>
            <a:off x="1966365" y="1173523"/>
            <a:ext cx="2411426" cy="9710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AA85-8796-4B17-9CA3-4CB18724EF6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conomica" panose="0200050604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conomica" panose="02000506040000020004" pitchFamily="2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76756" y="2921402"/>
            <a:ext cx="477430" cy="47743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" name="Oval 5"/>
          <p:cNvSpPr/>
          <p:nvPr/>
        </p:nvSpPr>
        <p:spPr>
          <a:xfrm>
            <a:off x="3688618" y="2921402"/>
            <a:ext cx="477430" cy="4774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4860616" y="2921402"/>
            <a:ext cx="477430" cy="4774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6372478" y="2921402"/>
            <a:ext cx="477430" cy="47743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30" name="Oval 29"/>
          <p:cNvSpPr/>
          <p:nvPr/>
        </p:nvSpPr>
        <p:spPr>
          <a:xfrm>
            <a:off x="2176756" y="4506092"/>
            <a:ext cx="477430" cy="4774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31" name="Oval 30"/>
          <p:cNvSpPr/>
          <p:nvPr/>
        </p:nvSpPr>
        <p:spPr>
          <a:xfrm>
            <a:off x="3688618" y="4506092"/>
            <a:ext cx="477430" cy="4774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32" name="Oval 31"/>
          <p:cNvSpPr/>
          <p:nvPr/>
        </p:nvSpPr>
        <p:spPr>
          <a:xfrm>
            <a:off x="4860616" y="4506092"/>
            <a:ext cx="477430" cy="47743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33" name="Oval 32"/>
          <p:cNvSpPr/>
          <p:nvPr/>
        </p:nvSpPr>
        <p:spPr>
          <a:xfrm>
            <a:off x="6372478" y="4506092"/>
            <a:ext cx="477430" cy="4774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2176756" y="6084432"/>
            <a:ext cx="477430" cy="4774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39" name="Oval 38"/>
          <p:cNvSpPr/>
          <p:nvPr/>
        </p:nvSpPr>
        <p:spPr>
          <a:xfrm>
            <a:off x="3688618" y="6084432"/>
            <a:ext cx="477430" cy="4774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40" name="Oval 39"/>
          <p:cNvSpPr/>
          <p:nvPr/>
        </p:nvSpPr>
        <p:spPr>
          <a:xfrm>
            <a:off x="4860616" y="6084432"/>
            <a:ext cx="477430" cy="4774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41" name="Oval 40"/>
          <p:cNvSpPr/>
          <p:nvPr/>
        </p:nvSpPr>
        <p:spPr>
          <a:xfrm>
            <a:off x="6372478" y="6084432"/>
            <a:ext cx="477430" cy="4774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47" name="Oval 46"/>
          <p:cNvSpPr/>
          <p:nvPr/>
        </p:nvSpPr>
        <p:spPr>
          <a:xfrm>
            <a:off x="2176756" y="1418532"/>
            <a:ext cx="477430" cy="47743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8" name="Oval 47"/>
          <p:cNvSpPr/>
          <p:nvPr/>
        </p:nvSpPr>
        <p:spPr>
          <a:xfrm>
            <a:off x="3688618" y="1418532"/>
            <a:ext cx="477430" cy="47743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49" name="Oval 48"/>
          <p:cNvSpPr/>
          <p:nvPr/>
        </p:nvSpPr>
        <p:spPr>
          <a:xfrm>
            <a:off x="4860616" y="1418532"/>
            <a:ext cx="477430" cy="47743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50" name="Oval 49"/>
          <p:cNvSpPr/>
          <p:nvPr/>
        </p:nvSpPr>
        <p:spPr>
          <a:xfrm>
            <a:off x="6372478" y="1418532"/>
            <a:ext cx="477430" cy="47743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654186" y="1657247"/>
            <a:ext cx="1034432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338046" y="1657247"/>
            <a:ext cx="1034432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8" idx="3"/>
            <a:endCxn id="5" idx="7"/>
          </p:cNvCxnSpPr>
          <p:nvPr/>
        </p:nvCxnSpPr>
        <p:spPr>
          <a:xfrm flipH="1">
            <a:off x="2584268" y="1826044"/>
            <a:ext cx="1174268" cy="1165276"/>
          </a:xfrm>
          <a:prstGeom prst="straightConnector1">
            <a:avLst/>
          </a:prstGeom>
          <a:ln w="63500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7" idx="5"/>
            <a:endCxn id="6" idx="1"/>
          </p:cNvCxnSpPr>
          <p:nvPr/>
        </p:nvCxnSpPr>
        <p:spPr>
          <a:xfrm>
            <a:off x="2584268" y="1826044"/>
            <a:ext cx="1174268" cy="1165276"/>
          </a:xfrm>
          <a:prstGeom prst="straightConnector1">
            <a:avLst/>
          </a:prstGeom>
          <a:ln w="63500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5"/>
            <a:endCxn id="8" idx="1"/>
          </p:cNvCxnSpPr>
          <p:nvPr/>
        </p:nvCxnSpPr>
        <p:spPr>
          <a:xfrm>
            <a:off x="4096130" y="1826044"/>
            <a:ext cx="2346266" cy="1165276"/>
          </a:xfrm>
          <a:prstGeom prst="straightConnector1">
            <a:avLst/>
          </a:prstGeom>
          <a:ln w="63500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0" idx="3"/>
            <a:endCxn id="7" idx="7"/>
          </p:cNvCxnSpPr>
          <p:nvPr/>
        </p:nvCxnSpPr>
        <p:spPr>
          <a:xfrm flipH="1">
            <a:off x="5268128" y="1826044"/>
            <a:ext cx="1174268" cy="1165276"/>
          </a:xfrm>
          <a:prstGeom prst="straightConnector1">
            <a:avLst/>
          </a:prstGeom>
          <a:ln w="63500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9" idx="5"/>
            <a:endCxn id="8" idx="0"/>
          </p:cNvCxnSpPr>
          <p:nvPr/>
        </p:nvCxnSpPr>
        <p:spPr>
          <a:xfrm>
            <a:off x="5268128" y="1826044"/>
            <a:ext cx="1343065" cy="1095358"/>
          </a:xfrm>
          <a:prstGeom prst="straightConnector1">
            <a:avLst/>
          </a:prstGeom>
          <a:ln w="63500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9" idx="3"/>
            <a:endCxn id="6" idx="7"/>
          </p:cNvCxnSpPr>
          <p:nvPr/>
        </p:nvCxnSpPr>
        <p:spPr>
          <a:xfrm flipH="1">
            <a:off x="4096130" y="1826044"/>
            <a:ext cx="834404" cy="1165276"/>
          </a:xfrm>
          <a:prstGeom prst="straightConnector1">
            <a:avLst/>
          </a:prstGeom>
          <a:ln w="63500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" idx="5"/>
            <a:endCxn id="31" idx="0"/>
          </p:cNvCxnSpPr>
          <p:nvPr/>
        </p:nvCxnSpPr>
        <p:spPr>
          <a:xfrm>
            <a:off x="2584268" y="3328914"/>
            <a:ext cx="1343065" cy="1177178"/>
          </a:xfrm>
          <a:prstGeom prst="straightConnector1">
            <a:avLst/>
          </a:prstGeom>
          <a:ln w="63500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" idx="3"/>
            <a:endCxn id="32" idx="0"/>
          </p:cNvCxnSpPr>
          <p:nvPr/>
        </p:nvCxnSpPr>
        <p:spPr>
          <a:xfrm flipH="1">
            <a:off x="5099331" y="3328914"/>
            <a:ext cx="1343065" cy="1177178"/>
          </a:xfrm>
          <a:prstGeom prst="straightConnector1">
            <a:avLst/>
          </a:prstGeom>
          <a:ln w="63500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32" idx="3"/>
            <a:endCxn id="39" idx="7"/>
          </p:cNvCxnSpPr>
          <p:nvPr/>
        </p:nvCxnSpPr>
        <p:spPr>
          <a:xfrm flipH="1">
            <a:off x="4096130" y="4913604"/>
            <a:ext cx="834404" cy="1240746"/>
          </a:xfrm>
          <a:prstGeom prst="straightConnector1">
            <a:avLst/>
          </a:prstGeom>
          <a:ln w="63500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32" idx="5"/>
            <a:endCxn id="41" idx="0"/>
          </p:cNvCxnSpPr>
          <p:nvPr/>
        </p:nvCxnSpPr>
        <p:spPr>
          <a:xfrm>
            <a:off x="5268128" y="4913604"/>
            <a:ext cx="1343065" cy="1170828"/>
          </a:xfrm>
          <a:prstGeom prst="straightConnector1">
            <a:avLst/>
          </a:prstGeom>
          <a:ln w="63500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 Box 18"/>
          <p:cNvSpPr txBox="1">
            <a:spLocks noChangeArrowheads="1"/>
          </p:cNvSpPr>
          <p:nvPr/>
        </p:nvSpPr>
        <p:spPr bwMode="auto">
          <a:xfrm>
            <a:off x="325705" y="1472581"/>
            <a:ext cx="10326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Superstep 0</a:t>
            </a:r>
          </a:p>
        </p:txBody>
      </p:sp>
      <p:sp>
        <p:nvSpPr>
          <p:cNvPr id="85" name="Text Box 18"/>
          <p:cNvSpPr txBox="1">
            <a:spLocks noChangeArrowheads="1"/>
          </p:cNvSpPr>
          <p:nvPr/>
        </p:nvSpPr>
        <p:spPr bwMode="auto">
          <a:xfrm>
            <a:off x="336380" y="2921402"/>
            <a:ext cx="10326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Superstep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1</a:t>
            </a:r>
          </a:p>
        </p:txBody>
      </p:sp>
      <p:sp>
        <p:nvSpPr>
          <p:cNvPr id="86" name="Text Box 18"/>
          <p:cNvSpPr txBox="1">
            <a:spLocks noChangeArrowheads="1"/>
          </p:cNvSpPr>
          <p:nvPr/>
        </p:nvSpPr>
        <p:spPr bwMode="auto">
          <a:xfrm>
            <a:off x="356749" y="4560141"/>
            <a:ext cx="10326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Superstep 2</a:t>
            </a:r>
          </a:p>
        </p:txBody>
      </p:sp>
      <p:sp>
        <p:nvSpPr>
          <p:cNvPr id="87" name="Text Box 18"/>
          <p:cNvSpPr txBox="1">
            <a:spLocks noChangeArrowheads="1"/>
          </p:cNvSpPr>
          <p:nvPr/>
        </p:nvSpPr>
        <p:spPr bwMode="auto">
          <a:xfrm>
            <a:off x="356749" y="6138481"/>
            <a:ext cx="10326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Superstep 3</a:t>
            </a:r>
          </a:p>
        </p:txBody>
      </p:sp>
      <p:sp>
        <p:nvSpPr>
          <p:cNvPr id="91" name="Oval 90"/>
          <p:cNvSpPr/>
          <p:nvPr/>
        </p:nvSpPr>
        <p:spPr>
          <a:xfrm>
            <a:off x="7452750" y="5022848"/>
            <a:ext cx="477430" cy="47743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7456523" y="5763465"/>
            <a:ext cx="477430" cy="4774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Text Box 18"/>
          <p:cNvSpPr txBox="1">
            <a:spLocks noChangeArrowheads="1"/>
          </p:cNvSpPr>
          <p:nvPr/>
        </p:nvSpPr>
        <p:spPr bwMode="auto">
          <a:xfrm>
            <a:off x="8121286" y="5022848"/>
            <a:ext cx="6142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Active</a:t>
            </a:r>
          </a:p>
        </p:txBody>
      </p:sp>
      <p:sp>
        <p:nvSpPr>
          <p:cNvPr id="94" name="Text Box 18"/>
          <p:cNvSpPr txBox="1">
            <a:spLocks noChangeArrowheads="1"/>
          </p:cNvSpPr>
          <p:nvPr/>
        </p:nvSpPr>
        <p:spPr bwMode="auto">
          <a:xfrm>
            <a:off x="8121286" y="5649513"/>
            <a:ext cx="6463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Voted</a:t>
            </a:r>
            <a:b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</a:b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to Halt</a:t>
            </a:r>
          </a:p>
        </p:txBody>
      </p:sp>
      <p:cxnSp>
        <p:nvCxnSpPr>
          <p:cNvPr id="102" name="Curved Connector 101"/>
          <p:cNvCxnSpPr>
            <a:stCxn id="48" idx="0"/>
            <a:endCxn id="50" idx="0"/>
          </p:cNvCxnSpPr>
          <p:nvPr/>
        </p:nvCxnSpPr>
        <p:spPr>
          <a:xfrm rot="5400000" flipH="1" flipV="1">
            <a:off x="5269263" y="76602"/>
            <a:ext cx="12700" cy="2683860"/>
          </a:xfrm>
          <a:prstGeom prst="curvedConnector3">
            <a:avLst>
              <a:gd name="adj1" fmla="val 1800000"/>
            </a:avLst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49" idx="2"/>
            <a:endCxn id="48" idx="6"/>
          </p:cNvCxnSpPr>
          <p:nvPr/>
        </p:nvCxnSpPr>
        <p:spPr>
          <a:xfrm flipH="1">
            <a:off x="4166048" y="1657247"/>
            <a:ext cx="694568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7" idx="2"/>
            <a:endCxn id="6" idx="6"/>
          </p:cNvCxnSpPr>
          <p:nvPr/>
        </p:nvCxnSpPr>
        <p:spPr>
          <a:xfrm flipH="1">
            <a:off x="4166048" y="3160117"/>
            <a:ext cx="694568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5" idx="6"/>
            <a:endCxn id="6" idx="2"/>
          </p:cNvCxnSpPr>
          <p:nvPr/>
        </p:nvCxnSpPr>
        <p:spPr>
          <a:xfrm>
            <a:off x="2654186" y="3160117"/>
            <a:ext cx="1034432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32" idx="2"/>
            <a:endCxn id="31" idx="6"/>
          </p:cNvCxnSpPr>
          <p:nvPr/>
        </p:nvCxnSpPr>
        <p:spPr>
          <a:xfrm flipH="1">
            <a:off x="4166048" y="4744807"/>
            <a:ext cx="694568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urved Connector 115"/>
          <p:cNvCxnSpPr>
            <a:stCxn id="6" idx="0"/>
            <a:endCxn id="8" idx="1"/>
          </p:cNvCxnSpPr>
          <p:nvPr/>
        </p:nvCxnSpPr>
        <p:spPr>
          <a:xfrm rot="16200000" flipH="1">
            <a:off x="5149905" y="1698830"/>
            <a:ext cx="69918" cy="2515063"/>
          </a:xfrm>
          <a:prstGeom prst="curvedConnector3">
            <a:avLst>
              <a:gd name="adj1" fmla="val -326954"/>
            </a:avLst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" idx="6"/>
            <a:endCxn id="8" idx="2"/>
          </p:cNvCxnSpPr>
          <p:nvPr/>
        </p:nvCxnSpPr>
        <p:spPr>
          <a:xfrm>
            <a:off x="5338046" y="3160117"/>
            <a:ext cx="1034432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32" idx="6"/>
            <a:endCxn id="33" idx="2"/>
          </p:cNvCxnSpPr>
          <p:nvPr/>
        </p:nvCxnSpPr>
        <p:spPr>
          <a:xfrm>
            <a:off x="5338046" y="4744807"/>
            <a:ext cx="1034432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30" idx="6"/>
            <a:endCxn id="31" idx="2"/>
          </p:cNvCxnSpPr>
          <p:nvPr/>
        </p:nvCxnSpPr>
        <p:spPr>
          <a:xfrm>
            <a:off x="2654186" y="4744807"/>
            <a:ext cx="1034432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38" idx="6"/>
            <a:endCxn id="39" idx="2"/>
          </p:cNvCxnSpPr>
          <p:nvPr/>
        </p:nvCxnSpPr>
        <p:spPr>
          <a:xfrm>
            <a:off x="2654186" y="6323147"/>
            <a:ext cx="1034432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40" idx="6"/>
            <a:endCxn id="41" idx="2"/>
          </p:cNvCxnSpPr>
          <p:nvPr/>
        </p:nvCxnSpPr>
        <p:spPr>
          <a:xfrm>
            <a:off x="5338046" y="6323147"/>
            <a:ext cx="1034432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40" idx="2"/>
            <a:endCxn id="39" idx="6"/>
          </p:cNvCxnSpPr>
          <p:nvPr/>
        </p:nvCxnSpPr>
        <p:spPr>
          <a:xfrm flipH="1">
            <a:off x="4166048" y="6323147"/>
            <a:ext cx="694568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urved Connector 136"/>
          <p:cNvCxnSpPr>
            <a:stCxn id="31" idx="0"/>
            <a:endCxn id="33" idx="1"/>
          </p:cNvCxnSpPr>
          <p:nvPr/>
        </p:nvCxnSpPr>
        <p:spPr>
          <a:xfrm rot="16200000" flipH="1">
            <a:off x="5149905" y="3283520"/>
            <a:ext cx="69918" cy="2515063"/>
          </a:xfrm>
          <a:prstGeom prst="curvedConnector3">
            <a:avLst>
              <a:gd name="adj1" fmla="val -326954"/>
            </a:avLst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urved Connector 140"/>
          <p:cNvCxnSpPr>
            <a:stCxn id="39" idx="0"/>
            <a:endCxn id="41" idx="1"/>
          </p:cNvCxnSpPr>
          <p:nvPr/>
        </p:nvCxnSpPr>
        <p:spPr>
          <a:xfrm rot="16200000" flipH="1">
            <a:off x="5149905" y="4861860"/>
            <a:ext cx="69918" cy="2515063"/>
          </a:xfrm>
          <a:prstGeom prst="curvedConnector3">
            <a:avLst>
              <a:gd name="adj1" fmla="val -326954"/>
            </a:avLst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7420655" y="4662556"/>
            <a:ext cx="523549" cy="1"/>
          </a:xfrm>
          <a:prstGeom prst="straightConnector1">
            <a:avLst/>
          </a:prstGeom>
          <a:ln w="63500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 Box 18"/>
          <p:cNvSpPr txBox="1">
            <a:spLocks noChangeArrowheads="1"/>
          </p:cNvSpPr>
          <p:nvPr/>
        </p:nvSpPr>
        <p:spPr bwMode="auto">
          <a:xfrm>
            <a:off x="8025105" y="4454243"/>
            <a:ext cx="806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Message</a:t>
            </a:r>
          </a:p>
        </p:txBody>
      </p:sp>
      <p:sp>
        <p:nvSpPr>
          <p:cNvPr id="180" name="Text Box 18"/>
          <p:cNvSpPr txBox="1">
            <a:spLocks noChangeArrowheads="1"/>
          </p:cNvSpPr>
          <p:nvPr/>
        </p:nvSpPr>
        <p:spPr bwMode="auto">
          <a:xfrm>
            <a:off x="6957337" y="1424882"/>
            <a:ext cx="7008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Worker</a:t>
            </a:r>
          </a:p>
        </p:txBody>
      </p:sp>
      <p:cxnSp>
        <p:nvCxnSpPr>
          <p:cNvPr id="188" name="Straight Arrow Connector 187"/>
          <p:cNvCxnSpPr/>
          <p:nvPr/>
        </p:nvCxnSpPr>
        <p:spPr>
          <a:xfrm>
            <a:off x="7375706" y="4219784"/>
            <a:ext cx="554474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 Box 18"/>
          <p:cNvSpPr txBox="1">
            <a:spLocks noChangeArrowheads="1"/>
          </p:cNvSpPr>
          <p:nvPr/>
        </p:nvSpPr>
        <p:spPr bwMode="auto">
          <a:xfrm>
            <a:off x="8121286" y="3997262"/>
            <a:ext cx="6094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Edges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A91B43AF-2E54-4362-94FC-0320DC66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76200"/>
            <a:ext cx="7886700" cy="1325563"/>
          </a:xfrm>
        </p:spPr>
        <p:txBody>
          <a:bodyPr>
            <a:normAutofit/>
          </a:bodyPr>
          <a:lstStyle/>
          <a:p>
            <a:pPr lvl="0" algn="ctr" fontAlgn="base">
              <a:spcBef>
                <a:spcPts val="1000"/>
              </a:spcBef>
              <a:defRPr/>
            </a:pPr>
            <a:r>
              <a:rPr lang="en-US" sz="2800" dirty="0">
                <a:solidFill>
                  <a:srgbClr val="212745"/>
                </a:solidFill>
                <a:latin typeface="Economica" charset="0"/>
                <a:ea typeface="Economica" charset="0"/>
                <a:cs typeface="Economica" charset="0"/>
              </a:rPr>
              <a:t>Finding Largest Value in a Graph</a:t>
            </a:r>
          </a:p>
        </p:txBody>
      </p:sp>
    </p:spTree>
    <p:extLst>
      <p:ext uri="{BB962C8B-B14F-4D97-AF65-F5344CB8AC3E}">
        <p14:creationId xmlns:p14="http://schemas.microsoft.com/office/powerpoint/2010/main" val="57080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86" grpId="0" animBg="1"/>
      <p:bldP spid="187" grpId="0" animBg="1"/>
      <p:bldP spid="182" grpId="0" animBg="1"/>
      <p:bldP spid="183" grpId="0" animBg="1"/>
      <p:bldP spid="184" grpId="0" animBg="1"/>
      <p:bldP spid="5" grpId="0" animBg="1"/>
      <p:bldP spid="6" grpId="0" animBg="1"/>
      <p:bldP spid="7" grpId="0" animBg="1"/>
      <p:bldP spid="8" grpId="0" animBg="1"/>
      <p:bldP spid="30" grpId="0" animBg="1"/>
      <p:bldP spid="31" grpId="0" animBg="1"/>
      <p:bldP spid="32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85" grpId="0"/>
      <p:bldP spid="86" grpId="0"/>
      <p:bldP spid="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kern="0" dirty="0">
                <a:solidFill>
                  <a:srgbClr val="000000"/>
                </a:solidFill>
                <a:latin typeface="Gill Sans"/>
                <a:ea typeface="+mn-ea"/>
              </a:rPr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Economica" charset="0"/>
                <a:ea typeface="Economica" charset="0"/>
                <a:cs typeface="Economica" charset="0"/>
              </a:rPr>
              <a:t>Makes distributed programming easy</a:t>
            </a:r>
            <a:br>
              <a:rPr lang="en-US" dirty="0">
                <a:latin typeface="Economica" charset="0"/>
                <a:ea typeface="Economica" charset="0"/>
                <a:cs typeface="Economica" charset="0"/>
              </a:rPr>
            </a:br>
            <a:r>
              <a:rPr lang="en-US" dirty="0">
                <a:latin typeface="Economica" charset="0"/>
                <a:ea typeface="Economica" charset="0"/>
                <a:cs typeface="Economica" charset="0"/>
              </a:rPr>
              <a:t>‣ No locks, semaphores, race conditions</a:t>
            </a:r>
            <a:br>
              <a:rPr lang="en-US" dirty="0">
                <a:latin typeface="Economica" charset="0"/>
                <a:ea typeface="Economica" charset="0"/>
                <a:cs typeface="Economica" charset="0"/>
              </a:rPr>
            </a:br>
            <a:r>
              <a:rPr lang="en-US" dirty="0">
                <a:latin typeface="Economica" charset="0"/>
                <a:ea typeface="Economica" charset="0"/>
                <a:cs typeface="Economica" charset="0"/>
              </a:rPr>
              <a:t>‣ Separates computing from communication phase </a:t>
            </a:r>
            <a:br>
              <a:rPr lang="en-US" dirty="0">
                <a:latin typeface="Economica" charset="0"/>
                <a:ea typeface="Economica" charset="0"/>
                <a:cs typeface="Economica" charset="0"/>
              </a:rPr>
            </a:br>
            <a:endParaRPr lang="en-US" dirty="0">
              <a:latin typeface="Economica" charset="0"/>
              <a:ea typeface="Economica" charset="0"/>
              <a:cs typeface="Economica" charset="0"/>
            </a:endParaRPr>
          </a:p>
          <a:p>
            <a:r>
              <a:rPr lang="en-US" dirty="0">
                <a:latin typeface="Economica" charset="0"/>
                <a:ea typeface="Economica" charset="0"/>
                <a:cs typeface="Economica" charset="0"/>
              </a:rPr>
              <a:t>Vertex-level parallelization</a:t>
            </a:r>
            <a:br>
              <a:rPr lang="en-US" dirty="0">
                <a:latin typeface="Economica" charset="0"/>
                <a:ea typeface="Economica" charset="0"/>
                <a:cs typeface="Economica" charset="0"/>
              </a:rPr>
            </a:br>
            <a:r>
              <a:rPr lang="en-US" dirty="0">
                <a:latin typeface="Economica" charset="0"/>
                <a:ea typeface="Economica" charset="0"/>
                <a:cs typeface="Economica" charset="0"/>
              </a:rPr>
              <a:t>‣ Bulk message passing for efficiency </a:t>
            </a:r>
            <a:br>
              <a:rPr lang="en-US" dirty="0">
                <a:latin typeface="Economica" charset="0"/>
                <a:ea typeface="Economica" charset="0"/>
                <a:cs typeface="Economica" charset="0"/>
              </a:rPr>
            </a:br>
            <a:endParaRPr lang="en-US" dirty="0">
              <a:latin typeface="Economica" charset="0"/>
              <a:ea typeface="Economica" charset="0"/>
              <a:cs typeface="Economica" charset="0"/>
            </a:endParaRPr>
          </a:p>
          <a:p>
            <a:r>
              <a:rPr lang="en-US" dirty="0">
                <a:latin typeface="Economica" charset="0"/>
                <a:ea typeface="Economica" charset="0"/>
                <a:cs typeface="Economica" charset="0"/>
              </a:rPr>
              <a:t>Stateful (in-memory)</a:t>
            </a:r>
            <a:br>
              <a:rPr lang="en-US" dirty="0">
                <a:latin typeface="Economica" charset="0"/>
                <a:ea typeface="Economica" charset="0"/>
                <a:cs typeface="Economica" charset="0"/>
              </a:rPr>
            </a:br>
            <a:r>
              <a:rPr lang="en-US" dirty="0">
                <a:latin typeface="Economica" charset="0"/>
                <a:ea typeface="Economica" charset="0"/>
                <a:cs typeface="Economica" charset="0"/>
              </a:rPr>
              <a:t>‣ Only messages &amp; checkpoints hit disk </a:t>
            </a:r>
          </a:p>
          <a:p>
            <a:endParaRPr lang="en-US" dirty="0">
              <a:latin typeface="Economica" charset="0"/>
              <a:ea typeface="Economica" charset="0"/>
              <a:cs typeface="Economic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AA85-8796-4B17-9CA3-4CB18724EF6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conomica" panose="0200050604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conomica" panose="0200050604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272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Giraph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Architecture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81266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Master – Application coordinator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9366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Synchronizes </a:t>
            </a:r>
            <a:r>
              <a:rPr lang="en-GB" sz="2000" b="0" dirty="0" err="1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supersteps</a:t>
            </a:r>
            <a:endParaRPr lang="en-GB" sz="2000" b="0" dirty="0">
              <a:solidFill>
                <a:srgbClr val="0070C0"/>
              </a:solidFill>
              <a:latin typeface="Gill Sans" charset="0"/>
              <a:ea typeface="Gill Sans" charset="0"/>
              <a:cs typeface="Gill Sans" charset="0"/>
              <a:sym typeface="Symbol" pitchFamily="18" charset="2"/>
            </a:endParaRPr>
          </a:p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Assigns partitions to workers before </a:t>
            </a:r>
            <a:r>
              <a:rPr lang="en-GB" sz="2000" b="0" dirty="0" err="1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superstep</a:t>
            </a:r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 begins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1050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Workers – Computation &amp; messaging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860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Handle I/O – reading and writing the graph</a:t>
            </a:r>
          </a:p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Computation/messaging of assigned partitions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324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ZooKeeper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05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Maintains global application state</a:t>
            </a:r>
          </a:p>
        </p:txBody>
      </p:sp>
    </p:spTree>
    <p:extLst>
      <p:ext uri="{BB962C8B-B14F-4D97-AF65-F5344CB8AC3E}">
        <p14:creationId xmlns:p14="http://schemas.microsoft.com/office/powerpoint/2010/main" val="57241225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953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kern="0" dirty="0">
                <a:solidFill>
                  <a:srgbClr val="000000"/>
                </a:solidFill>
                <a:latin typeface="Gill Sans"/>
                <a:ea typeface="+mn-ea"/>
              </a:rPr>
              <a:t>Lifecycle of a Pregel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AA85-8796-4B17-9CA3-4CB18724EF6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conomica" panose="0200050604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conomica" panose="02000506040000020004" pitchFamily="2" charset="0"/>
              <a:ea typeface="+mn-ea"/>
              <a:cs typeface="+mn-cs"/>
            </a:endParaRPr>
          </a:p>
        </p:txBody>
      </p:sp>
      <p:pic>
        <p:nvPicPr>
          <p:cNvPr id="8193" name="Picture 1" descr="age25image17494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43" y="2054660"/>
            <a:ext cx="6128014" cy="379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Subtitle 2"/>
          <p:cNvSpPr txBox="1">
            <a:spLocks/>
          </p:cNvSpPr>
          <p:nvPr/>
        </p:nvSpPr>
        <p:spPr>
          <a:xfrm>
            <a:off x="1942470" y="6566548"/>
            <a:ext cx="5669062" cy="30985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Apache Giraph, Claudio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Martella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, Hadoop Summit, Amsterdam, April 2014 </a:t>
            </a:r>
          </a:p>
        </p:txBody>
      </p:sp>
    </p:spTree>
    <p:extLst>
      <p:ext uri="{BB962C8B-B14F-4D97-AF65-F5344CB8AC3E}">
        <p14:creationId xmlns:p14="http://schemas.microsoft.com/office/powerpoint/2010/main" val="2930837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55DFC3-EE91-4448-841A-4B40277E0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AA85-8796-4B17-9CA3-4CB18724EF6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conomica" panose="0200050604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conomica" panose="0200050604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014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1761861"/>
            <a:ext cx="8648700" cy="6582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 compute() method</a:t>
            </a:r>
          </a:p>
        </p:txBody>
      </p:sp>
      <p:pic>
        <p:nvPicPr>
          <p:cNvPr id="4" name="Picture 3" descr="Screen Shot 2015-04-15 at 6.32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2491317"/>
            <a:ext cx="81026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78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 rot="1736799">
            <a:off x="2883358" y="2582063"/>
            <a:ext cx="2629911" cy="10193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ounded Rectangle 68"/>
          <p:cNvSpPr/>
          <p:nvPr/>
        </p:nvSpPr>
        <p:spPr>
          <a:xfrm rot="1736799">
            <a:off x="4349923" y="1723268"/>
            <a:ext cx="2629911" cy="10193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ounded Rectangle 69"/>
          <p:cNvSpPr/>
          <p:nvPr/>
        </p:nvSpPr>
        <p:spPr>
          <a:xfrm rot="19775763">
            <a:off x="4460060" y="4285507"/>
            <a:ext cx="2629911" cy="10193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ounded Rectangle 66"/>
          <p:cNvSpPr/>
          <p:nvPr/>
        </p:nvSpPr>
        <p:spPr>
          <a:xfrm rot="1736799">
            <a:off x="1450859" y="3554449"/>
            <a:ext cx="2629911" cy="10193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kern="0" dirty="0">
                <a:solidFill>
                  <a:srgbClr val="000000"/>
                </a:solidFill>
                <a:latin typeface="Gill Sans"/>
                <a:ea typeface="+mn-ea"/>
              </a:rPr>
              <a:t>SSSP (1/6)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AA85-8796-4B17-9CA3-4CB18724EF6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conomica" panose="0200050604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conomica" panose="02000506040000020004" pitchFamily="2" charset="0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53077" y="3309645"/>
            <a:ext cx="453154" cy="461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3251651" y="2563829"/>
            <a:ext cx="453154" cy="461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3251651" y="4235507"/>
            <a:ext cx="453154" cy="461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4723053" y="1727877"/>
            <a:ext cx="453154" cy="461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4723053" y="3168932"/>
            <a:ext cx="453154" cy="461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6373828" y="4072432"/>
            <a:ext cx="453154" cy="461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</a:p>
        </p:txBody>
      </p:sp>
      <p:sp>
        <p:nvSpPr>
          <p:cNvPr id="12" name="Oval 11"/>
          <p:cNvSpPr/>
          <p:nvPr/>
        </p:nvSpPr>
        <p:spPr>
          <a:xfrm>
            <a:off x="4723053" y="4906470"/>
            <a:ext cx="453154" cy="461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</a:p>
        </p:txBody>
      </p:sp>
      <p:sp>
        <p:nvSpPr>
          <p:cNvPr id="13" name="Oval 12"/>
          <p:cNvSpPr/>
          <p:nvPr/>
        </p:nvSpPr>
        <p:spPr>
          <a:xfrm>
            <a:off x="6373828" y="2333206"/>
            <a:ext cx="453154" cy="461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</a:p>
        </p:txBody>
      </p:sp>
      <p:cxnSp>
        <p:nvCxnSpPr>
          <p:cNvPr id="15" name="Straight Arrow Connector 14"/>
          <p:cNvCxnSpPr>
            <a:stCxn id="6" idx="7"/>
            <a:endCxn id="7" idx="2"/>
          </p:cNvCxnSpPr>
          <p:nvPr/>
        </p:nvCxnSpPr>
        <p:spPr>
          <a:xfrm flipV="1">
            <a:off x="2239868" y="2794452"/>
            <a:ext cx="1011783" cy="58274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5"/>
            <a:endCxn id="8" idx="1"/>
          </p:cNvCxnSpPr>
          <p:nvPr/>
        </p:nvCxnSpPr>
        <p:spPr>
          <a:xfrm>
            <a:off x="2239868" y="3703343"/>
            <a:ext cx="1078146" cy="59971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5"/>
            <a:endCxn id="12" idx="2"/>
          </p:cNvCxnSpPr>
          <p:nvPr/>
        </p:nvCxnSpPr>
        <p:spPr>
          <a:xfrm>
            <a:off x="3638442" y="4629205"/>
            <a:ext cx="1084611" cy="507888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7"/>
            <a:endCxn id="9" idx="2"/>
          </p:cNvCxnSpPr>
          <p:nvPr/>
        </p:nvCxnSpPr>
        <p:spPr>
          <a:xfrm flipV="1">
            <a:off x="3638442" y="1958500"/>
            <a:ext cx="1084611" cy="67287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5"/>
            <a:endCxn id="10" idx="2"/>
          </p:cNvCxnSpPr>
          <p:nvPr/>
        </p:nvCxnSpPr>
        <p:spPr>
          <a:xfrm>
            <a:off x="3638442" y="2957527"/>
            <a:ext cx="1084611" cy="442028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6"/>
            <a:endCxn id="11" idx="3"/>
          </p:cNvCxnSpPr>
          <p:nvPr/>
        </p:nvCxnSpPr>
        <p:spPr>
          <a:xfrm flipV="1">
            <a:off x="5176207" y="4466130"/>
            <a:ext cx="1263984" cy="670963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6"/>
            <a:endCxn id="13" idx="2"/>
          </p:cNvCxnSpPr>
          <p:nvPr/>
        </p:nvCxnSpPr>
        <p:spPr>
          <a:xfrm>
            <a:off x="5176207" y="1958500"/>
            <a:ext cx="1197621" cy="605329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6"/>
            <a:endCxn id="13" idx="2"/>
          </p:cNvCxnSpPr>
          <p:nvPr/>
        </p:nvCxnSpPr>
        <p:spPr>
          <a:xfrm flipV="1">
            <a:off x="5176207" y="2563829"/>
            <a:ext cx="1197621" cy="83572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ubtitle 2"/>
          <p:cNvSpPr txBox="1">
            <a:spLocks/>
          </p:cNvSpPr>
          <p:nvPr/>
        </p:nvSpPr>
        <p:spPr>
          <a:xfrm>
            <a:off x="2481543" y="2859076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Economica" charset="0"/>
              <a:ea typeface="Economica" charset="0"/>
              <a:cs typeface="Economica" charset="0"/>
            </a:endParaRPr>
          </a:p>
        </p:txBody>
      </p:sp>
      <p:sp>
        <p:nvSpPr>
          <p:cNvPr id="47" name="Subtitle 2"/>
          <p:cNvSpPr txBox="1">
            <a:spLocks/>
          </p:cNvSpPr>
          <p:nvPr/>
        </p:nvSpPr>
        <p:spPr>
          <a:xfrm>
            <a:off x="2481543" y="4035120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2</a:t>
            </a:r>
          </a:p>
        </p:txBody>
      </p:sp>
      <p:cxnSp>
        <p:nvCxnSpPr>
          <p:cNvPr id="48" name="Straight Arrow Connector 47"/>
          <p:cNvCxnSpPr>
            <a:stCxn id="8" idx="7"/>
            <a:endCxn id="11" idx="2"/>
          </p:cNvCxnSpPr>
          <p:nvPr/>
        </p:nvCxnSpPr>
        <p:spPr>
          <a:xfrm>
            <a:off x="3638442" y="4303055"/>
            <a:ext cx="2735386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ubtitle 2"/>
          <p:cNvSpPr txBox="1">
            <a:spLocks/>
          </p:cNvSpPr>
          <p:nvPr/>
        </p:nvSpPr>
        <p:spPr>
          <a:xfrm>
            <a:off x="4800931" y="4035120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4</a:t>
            </a: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3883349" y="4896700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1</a:t>
            </a:r>
          </a:p>
        </p:txBody>
      </p:sp>
      <p:sp>
        <p:nvSpPr>
          <p:cNvPr id="54" name="Subtitle 2"/>
          <p:cNvSpPr txBox="1">
            <a:spLocks/>
          </p:cNvSpPr>
          <p:nvPr/>
        </p:nvSpPr>
        <p:spPr>
          <a:xfrm>
            <a:off x="5808199" y="4896700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1</a:t>
            </a:r>
          </a:p>
        </p:txBody>
      </p:sp>
      <p:sp>
        <p:nvSpPr>
          <p:cNvPr id="55" name="Subtitle 2"/>
          <p:cNvSpPr txBox="1">
            <a:spLocks/>
          </p:cNvSpPr>
          <p:nvPr/>
        </p:nvSpPr>
        <p:spPr>
          <a:xfrm>
            <a:off x="3883349" y="3244627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3</a:t>
            </a: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5516197" y="2725220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2</a:t>
            </a:r>
          </a:p>
        </p:txBody>
      </p:sp>
      <p:sp>
        <p:nvSpPr>
          <p:cNvPr id="57" name="Subtitle 2"/>
          <p:cNvSpPr txBox="1">
            <a:spLocks/>
          </p:cNvSpPr>
          <p:nvPr/>
        </p:nvSpPr>
        <p:spPr>
          <a:xfrm>
            <a:off x="5658965" y="1951308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5</a:t>
            </a:r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3889024" y="2096742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2</a:t>
            </a:r>
          </a:p>
        </p:txBody>
      </p:sp>
      <p:cxnSp>
        <p:nvCxnSpPr>
          <p:cNvPr id="59" name="Straight Arrow Connector 58"/>
          <p:cNvCxnSpPr>
            <a:stCxn id="10" idx="5"/>
            <a:endCxn id="11" idx="1"/>
          </p:cNvCxnSpPr>
          <p:nvPr/>
        </p:nvCxnSpPr>
        <p:spPr>
          <a:xfrm>
            <a:off x="5109844" y="3562630"/>
            <a:ext cx="1330347" cy="57735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ubtitle 2"/>
          <p:cNvSpPr txBox="1">
            <a:spLocks/>
          </p:cNvSpPr>
          <p:nvPr/>
        </p:nvSpPr>
        <p:spPr>
          <a:xfrm>
            <a:off x="5626318" y="3561732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2</a:t>
            </a:r>
          </a:p>
        </p:txBody>
      </p:sp>
      <p:sp>
        <p:nvSpPr>
          <p:cNvPr id="71" name="Subtitle 2"/>
          <p:cNvSpPr txBox="1">
            <a:spLocks/>
          </p:cNvSpPr>
          <p:nvPr/>
        </p:nvSpPr>
        <p:spPr>
          <a:xfrm>
            <a:off x="4070720" y="5973715"/>
            <a:ext cx="1304666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Input Graph</a:t>
            </a:r>
          </a:p>
        </p:txBody>
      </p:sp>
      <p:sp>
        <p:nvSpPr>
          <p:cNvPr id="72" name="Subtitle 2"/>
          <p:cNvSpPr txBox="1">
            <a:spLocks/>
          </p:cNvSpPr>
          <p:nvPr/>
        </p:nvSpPr>
        <p:spPr>
          <a:xfrm>
            <a:off x="476826" y="4139980"/>
            <a:ext cx="1304666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Worker 1</a:t>
            </a:r>
          </a:p>
        </p:txBody>
      </p:sp>
      <p:sp>
        <p:nvSpPr>
          <p:cNvPr id="73" name="Subtitle 2"/>
          <p:cNvSpPr txBox="1">
            <a:spLocks/>
          </p:cNvSpPr>
          <p:nvPr/>
        </p:nvSpPr>
        <p:spPr>
          <a:xfrm>
            <a:off x="2173562" y="2009919"/>
            <a:ext cx="1304666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Worker 2</a:t>
            </a:r>
          </a:p>
        </p:txBody>
      </p:sp>
      <p:sp>
        <p:nvSpPr>
          <p:cNvPr id="74" name="Subtitle 2"/>
          <p:cNvSpPr txBox="1">
            <a:spLocks/>
          </p:cNvSpPr>
          <p:nvPr/>
        </p:nvSpPr>
        <p:spPr>
          <a:xfrm>
            <a:off x="6514755" y="4839599"/>
            <a:ext cx="1304666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Worker 3</a:t>
            </a:r>
          </a:p>
        </p:txBody>
      </p:sp>
      <p:sp>
        <p:nvSpPr>
          <p:cNvPr id="75" name="Subtitle 2"/>
          <p:cNvSpPr txBox="1">
            <a:spLocks/>
          </p:cNvSpPr>
          <p:nvPr/>
        </p:nvSpPr>
        <p:spPr>
          <a:xfrm>
            <a:off x="6514755" y="1931052"/>
            <a:ext cx="1304666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Worker 4</a:t>
            </a:r>
          </a:p>
        </p:txBody>
      </p:sp>
    </p:spTree>
    <p:extLst>
      <p:ext uri="{BB962C8B-B14F-4D97-AF65-F5344CB8AC3E}">
        <p14:creationId xmlns:p14="http://schemas.microsoft.com/office/powerpoint/2010/main" val="420709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Big Data Processing in a Nutshell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891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500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Reduce cross-partition communication</a:t>
            </a:r>
          </a:p>
        </p:txBody>
      </p:sp>
      <p:sp>
        <p:nvSpPr>
          <p:cNvPr id="16" name="Left Arrow 15"/>
          <p:cNvSpPr/>
          <p:nvPr/>
        </p:nvSpPr>
        <p:spPr bwMode="auto">
          <a:xfrm rot="20156972">
            <a:off x="5105163" y="1793585"/>
            <a:ext cx="1066800" cy="6858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876959">
            <a:off x="4869036" y="1514507"/>
            <a:ext cx="3599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Let’s be smarter about this!</a:t>
            </a:r>
            <a:endParaRPr lang="en-GB" sz="20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8663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 rot="1736799">
            <a:off x="2883358" y="2582063"/>
            <a:ext cx="2629911" cy="10193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 rot="1736799">
            <a:off x="4349923" y="1723268"/>
            <a:ext cx="2629911" cy="10193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 rot="19775763">
            <a:off x="4460060" y="4285507"/>
            <a:ext cx="2629911" cy="10193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 rot="1736799">
            <a:off x="1450859" y="3554449"/>
            <a:ext cx="2629911" cy="10193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kern="0" dirty="0">
                <a:solidFill>
                  <a:srgbClr val="000000"/>
                </a:solidFill>
                <a:latin typeface="Gill Sans"/>
                <a:ea typeface="+mn-ea"/>
              </a:rPr>
              <a:t>SSSP (2/6)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AA85-8796-4B17-9CA3-4CB18724EF6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conomica" panose="0200050604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conomica" panose="02000506040000020004" pitchFamily="2" charset="0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53077" y="3309645"/>
            <a:ext cx="453154" cy="46124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" name="Oval 6"/>
          <p:cNvSpPr/>
          <p:nvPr/>
        </p:nvSpPr>
        <p:spPr>
          <a:xfrm>
            <a:off x="3251651" y="2563829"/>
            <a:ext cx="453154" cy="461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∞</a:t>
            </a:r>
          </a:p>
        </p:txBody>
      </p:sp>
      <p:sp>
        <p:nvSpPr>
          <p:cNvPr id="8" name="Oval 7"/>
          <p:cNvSpPr/>
          <p:nvPr/>
        </p:nvSpPr>
        <p:spPr>
          <a:xfrm>
            <a:off x="3251651" y="4235507"/>
            <a:ext cx="453154" cy="461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∞</a:t>
            </a:r>
          </a:p>
        </p:txBody>
      </p:sp>
      <p:sp>
        <p:nvSpPr>
          <p:cNvPr id="9" name="Oval 8"/>
          <p:cNvSpPr/>
          <p:nvPr/>
        </p:nvSpPr>
        <p:spPr>
          <a:xfrm>
            <a:off x="4723053" y="1727877"/>
            <a:ext cx="453154" cy="461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∞</a:t>
            </a:r>
          </a:p>
        </p:txBody>
      </p:sp>
      <p:sp>
        <p:nvSpPr>
          <p:cNvPr id="10" name="Oval 9"/>
          <p:cNvSpPr/>
          <p:nvPr/>
        </p:nvSpPr>
        <p:spPr>
          <a:xfrm>
            <a:off x="4723053" y="3168932"/>
            <a:ext cx="453154" cy="461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∞</a:t>
            </a:r>
          </a:p>
        </p:txBody>
      </p:sp>
      <p:sp>
        <p:nvSpPr>
          <p:cNvPr id="11" name="Oval 10"/>
          <p:cNvSpPr/>
          <p:nvPr/>
        </p:nvSpPr>
        <p:spPr>
          <a:xfrm>
            <a:off x="6373828" y="4072432"/>
            <a:ext cx="453154" cy="461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∞</a:t>
            </a:r>
          </a:p>
        </p:txBody>
      </p:sp>
      <p:sp>
        <p:nvSpPr>
          <p:cNvPr id="12" name="Oval 11"/>
          <p:cNvSpPr/>
          <p:nvPr/>
        </p:nvSpPr>
        <p:spPr>
          <a:xfrm>
            <a:off x="4723053" y="4906470"/>
            <a:ext cx="453154" cy="461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∞</a:t>
            </a:r>
          </a:p>
        </p:txBody>
      </p:sp>
      <p:sp>
        <p:nvSpPr>
          <p:cNvPr id="13" name="Oval 12"/>
          <p:cNvSpPr/>
          <p:nvPr/>
        </p:nvSpPr>
        <p:spPr>
          <a:xfrm>
            <a:off x="6373828" y="2333206"/>
            <a:ext cx="453154" cy="461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∞</a:t>
            </a:r>
          </a:p>
        </p:txBody>
      </p:sp>
      <p:cxnSp>
        <p:nvCxnSpPr>
          <p:cNvPr id="15" name="Straight Arrow Connector 14"/>
          <p:cNvCxnSpPr>
            <a:stCxn id="6" idx="7"/>
            <a:endCxn id="7" idx="2"/>
          </p:cNvCxnSpPr>
          <p:nvPr/>
        </p:nvCxnSpPr>
        <p:spPr>
          <a:xfrm flipV="1">
            <a:off x="2239868" y="2794452"/>
            <a:ext cx="1011783" cy="582741"/>
          </a:xfrm>
          <a:prstGeom prst="straightConnector1">
            <a:avLst/>
          </a:prstGeom>
          <a:ln w="44450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5"/>
            <a:endCxn id="8" idx="1"/>
          </p:cNvCxnSpPr>
          <p:nvPr/>
        </p:nvCxnSpPr>
        <p:spPr>
          <a:xfrm>
            <a:off x="2239868" y="3703343"/>
            <a:ext cx="1078146" cy="599712"/>
          </a:xfrm>
          <a:prstGeom prst="straightConnector1">
            <a:avLst/>
          </a:prstGeom>
          <a:ln w="44450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5"/>
            <a:endCxn id="12" idx="2"/>
          </p:cNvCxnSpPr>
          <p:nvPr/>
        </p:nvCxnSpPr>
        <p:spPr>
          <a:xfrm>
            <a:off x="3638442" y="4629205"/>
            <a:ext cx="1084611" cy="507888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7"/>
            <a:endCxn id="9" idx="2"/>
          </p:cNvCxnSpPr>
          <p:nvPr/>
        </p:nvCxnSpPr>
        <p:spPr>
          <a:xfrm flipV="1">
            <a:off x="3638442" y="1958500"/>
            <a:ext cx="1084611" cy="67287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5"/>
            <a:endCxn id="10" idx="2"/>
          </p:cNvCxnSpPr>
          <p:nvPr/>
        </p:nvCxnSpPr>
        <p:spPr>
          <a:xfrm>
            <a:off x="3638442" y="2957527"/>
            <a:ext cx="1084611" cy="442028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6"/>
            <a:endCxn id="11" idx="3"/>
          </p:cNvCxnSpPr>
          <p:nvPr/>
        </p:nvCxnSpPr>
        <p:spPr>
          <a:xfrm flipV="1">
            <a:off x="5176207" y="4466130"/>
            <a:ext cx="1263984" cy="670963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6"/>
            <a:endCxn id="13" idx="2"/>
          </p:cNvCxnSpPr>
          <p:nvPr/>
        </p:nvCxnSpPr>
        <p:spPr>
          <a:xfrm>
            <a:off x="5176207" y="1958500"/>
            <a:ext cx="1197621" cy="605329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6"/>
            <a:endCxn id="13" idx="2"/>
          </p:cNvCxnSpPr>
          <p:nvPr/>
        </p:nvCxnSpPr>
        <p:spPr>
          <a:xfrm flipV="1">
            <a:off x="5176207" y="2563829"/>
            <a:ext cx="1197621" cy="83572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ubtitle 2"/>
          <p:cNvSpPr txBox="1">
            <a:spLocks/>
          </p:cNvSpPr>
          <p:nvPr/>
        </p:nvSpPr>
        <p:spPr>
          <a:xfrm>
            <a:off x="2481543" y="2859076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Economica" charset="0"/>
              <a:ea typeface="Economica" charset="0"/>
              <a:cs typeface="Economica" charset="0"/>
            </a:endParaRPr>
          </a:p>
        </p:txBody>
      </p:sp>
      <p:sp>
        <p:nvSpPr>
          <p:cNvPr id="47" name="Subtitle 2"/>
          <p:cNvSpPr txBox="1">
            <a:spLocks/>
          </p:cNvSpPr>
          <p:nvPr/>
        </p:nvSpPr>
        <p:spPr>
          <a:xfrm>
            <a:off x="2481543" y="4035120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2</a:t>
            </a:r>
          </a:p>
        </p:txBody>
      </p:sp>
      <p:cxnSp>
        <p:nvCxnSpPr>
          <p:cNvPr id="48" name="Straight Arrow Connector 47"/>
          <p:cNvCxnSpPr>
            <a:stCxn id="8" idx="7"/>
            <a:endCxn id="11" idx="2"/>
          </p:cNvCxnSpPr>
          <p:nvPr/>
        </p:nvCxnSpPr>
        <p:spPr>
          <a:xfrm>
            <a:off x="3638442" y="4303055"/>
            <a:ext cx="2735386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ubtitle 2"/>
          <p:cNvSpPr txBox="1">
            <a:spLocks/>
          </p:cNvSpPr>
          <p:nvPr/>
        </p:nvSpPr>
        <p:spPr>
          <a:xfrm>
            <a:off x="4800931" y="4035120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4</a:t>
            </a: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3883349" y="4896700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1</a:t>
            </a:r>
          </a:p>
        </p:txBody>
      </p:sp>
      <p:sp>
        <p:nvSpPr>
          <p:cNvPr id="54" name="Subtitle 2"/>
          <p:cNvSpPr txBox="1">
            <a:spLocks/>
          </p:cNvSpPr>
          <p:nvPr/>
        </p:nvSpPr>
        <p:spPr>
          <a:xfrm>
            <a:off x="5808199" y="4896700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1</a:t>
            </a:r>
          </a:p>
        </p:txBody>
      </p:sp>
      <p:sp>
        <p:nvSpPr>
          <p:cNvPr id="55" name="Subtitle 2"/>
          <p:cNvSpPr txBox="1">
            <a:spLocks/>
          </p:cNvSpPr>
          <p:nvPr/>
        </p:nvSpPr>
        <p:spPr>
          <a:xfrm>
            <a:off x="3883349" y="3244627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3</a:t>
            </a: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5516197" y="2725220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2</a:t>
            </a:r>
          </a:p>
        </p:txBody>
      </p:sp>
      <p:sp>
        <p:nvSpPr>
          <p:cNvPr id="57" name="Subtitle 2"/>
          <p:cNvSpPr txBox="1">
            <a:spLocks/>
          </p:cNvSpPr>
          <p:nvPr/>
        </p:nvSpPr>
        <p:spPr>
          <a:xfrm>
            <a:off x="5658965" y="1951308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5</a:t>
            </a:r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3889024" y="2096742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2</a:t>
            </a:r>
          </a:p>
        </p:txBody>
      </p:sp>
      <p:cxnSp>
        <p:nvCxnSpPr>
          <p:cNvPr id="59" name="Straight Arrow Connector 58"/>
          <p:cNvCxnSpPr>
            <a:stCxn id="10" idx="5"/>
            <a:endCxn id="11" idx="1"/>
          </p:cNvCxnSpPr>
          <p:nvPr/>
        </p:nvCxnSpPr>
        <p:spPr>
          <a:xfrm>
            <a:off x="5109844" y="3562630"/>
            <a:ext cx="1330347" cy="57735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ubtitle 2"/>
          <p:cNvSpPr txBox="1">
            <a:spLocks/>
          </p:cNvSpPr>
          <p:nvPr/>
        </p:nvSpPr>
        <p:spPr>
          <a:xfrm>
            <a:off x="5626318" y="3561732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2</a:t>
            </a:r>
          </a:p>
        </p:txBody>
      </p:sp>
      <p:sp>
        <p:nvSpPr>
          <p:cNvPr id="45" name="Subtitle 2"/>
          <p:cNvSpPr txBox="1">
            <a:spLocks/>
          </p:cNvSpPr>
          <p:nvPr/>
        </p:nvSpPr>
        <p:spPr>
          <a:xfrm>
            <a:off x="4070720" y="5973715"/>
            <a:ext cx="1304666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Superstep 0</a:t>
            </a:r>
          </a:p>
        </p:txBody>
      </p:sp>
      <p:sp>
        <p:nvSpPr>
          <p:cNvPr id="49" name="Subtitle 2"/>
          <p:cNvSpPr txBox="1">
            <a:spLocks/>
          </p:cNvSpPr>
          <p:nvPr/>
        </p:nvSpPr>
        <p:spPr>
          <a:xfrm>
            <a:off x="476826" y="4139980"/>
            <a:ext cx="1304666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Worker 1</a:t>
            </a:r>
          </a:p>
        </p:txBody>
      </p:sp>
      <p:sp>
        <p:nvSpPr>
          <p:cNvPr id="50" name="Subtitle 2"/>
          <p:cNvSpPr txBox="1">
            <a:spLocks/>
          </p:cNvSpPr>
          <p:nvPr/>
        </p:nvSpPr>
        <p:spPr>
          <a:xfrm>
            <a:off x="2173562" y="2009919"/>
            <a:ext cx="1304666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Worker 2</a:t>
            </a:r>
          </a:p>
        </p:txBody>
      </p:sp>
      <p:sp>
        <p:nvSpPr>
          <p:cNvPr id="51" name="Subtitle 2"/>
          <p:cNvSpPr txBox="1">
            <a:spLocks/>
          </p:cNvSpPr>
          <p:nvPr/>
        </p:nvSpPr>
        <p:spPr>
          <a:xfrm>
            <a:off x="6514755" y="4839599"/>
            <a:ext cx="1304666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Worker 3</a:t>
            </a:r>
          </a:p>
        </p:txBody>
      </p:sp>
      <p:sp>
        <p:nvSpPr>
          <p:cNvPr id="60" name="Subtitle 2"/>
          <p:cNvSpPr txBox="1">
            <a:spLocks/>
          </p:cNvSpPr>
          <p:nvPr/>
        </p:nvSpPr>
        <p:spPr>
          <a:xfrm>
            <a:off x="6514755" y="1931052"/>
            <a:ext cx="1304666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Worker 4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6001" t="6746" r="50000"/>
          <a:stretch/>
        </p:blipFill>
        <p:spPr>
          <a:xfrm>
            <a:off x="3468613" y="5672518"/>
            <a:ext cx="694568" cy="7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27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 rot="1736799">
            <a:off x="2883358" y="2582063"/>
            <a:ext cx="2629911" cy="10193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 rot="1736799">
            <a:off x="4349923" y="1723268"/>
            <a:ext cx="2629911" cy="10193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 rot="19775763">
            <a:off x="4460060" y="4285507"/>
            <a:ext cx="2629911" cy="10193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 rot="1736799">
            <a:off x="1450859" y="3554449"/>
            <a:ext cx="2629911" cy="10193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kern="0" dirty="0">
                <a:solidFill>
                  <a:srgbClr val="000000"/>
                </a:solidFill>
                <a:latin typeface="Gill Sans"/>
                <a:ea typeface="+mn-ea"/>
              </a:rPr>
              <a:t>SSSP (3/6)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AA85-8796-4B17-9CA3-4CB18724EF6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conomica" panose="0200050604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conomica" panose="02000506040000020004" pitchFamily="2" charset="0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53077" y="3309645"/>
            <a:ext cx="453154" cy="461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" name="Oval 6"/>
          <p:cNvSpPr/>
          <p:nvPr/>
        </p:nvSpPr>
        <p:spPr>
          <a:xfrm>
            <a:off x="3251651" y="2563829"/>
            <a:ext cx="453154" cy="46124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3251651" y="4235507"/>
            <a:ext cx="453154" cy="46124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4723053" y="1727877"/>
            <a:ext cx="453154" cy="461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∞</a:t>
            </a:r>
          </a:p>
        </p:txBody>
      </p:sp>
      <p:sp>
        <p:nvSpPr>
          <p:cNvPr id="10" name="Oval 9"/>
          <p:cNvSpPr/>
          <p:nvPr/>
        </p:nvSpPr>
        <p:spPr>
          <a:xfrm>
            <a:off x="4723053" y="3168932"/>
            <a:ext cx="453154" cy="461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∞</a:t>
            </a:r>
          </a:p>
        </p:txBody>
      </p:sp>
      <p:sp>
        <p:nvSpPr>
          <p:cNvPr id="11" name="Oval 10"/>
          <p:cNvSpPr/>
          <p:nvPr/>
        </p:nvSpPr>
        <p:spPr>
          <a:xfrm>
            <a:off x="6373828" y="4072432"/>
            <a:ext cx="453154" cy="461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∞</a:t>
            </a:r>
          </a:p>
        </p:txBody>
      </p:sp>
      <p:sp>
        <p:nvSpPr>
          <p:cNvPr id="12" name="Oval 11"/>
          <p:cNvSpPr/>
          <p:nvPr/>
        </p:nvSpPr>
        <p:spPr>
          <a:xfrm>
            <a:off x="4723053" y="4906470"/>
            <a:ext cx="453154" cy="461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∞</a:t>
            </a:r>
          </a:p>
        </p:txBody>
      </p:sp>
      <p:sp>
        <p:nvSpPr>
          <p:cNvPr id="13" name="Oval 12"/>
          <p:cNvSpPr/>
          <p:nvPr/>
        </p:nvSpPr>
        <p:spPr>
          <a:xfrm>
            <a:off x="6373828" y="2333206"/>
            <a:ext cx="453154" cy="461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∞</a:t>
            </a:r>
          </a:p>
        </p:txBody>
      </p:sp>
      <p:cxnSp>
        <p:nvCxnSpPr>
          <p:cNvPr id="15" name="Straight Arrow Connector 14"/>
          <p:cNvCxnSpPr>
            <a:stCxn id="6" idx="7"/>
            <a:endCxn id="7" idx="2"/>
          </p:cNvCxnSpPr>
          <p:nvPr/>
        </p:nvCxnSpPr>
        <p:spPr>
          <a:xfrm flipV="1">
            <a:off x="2239868" y="2794452"/>
            <a:ext cx="1011783" cy="58274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5"/>
            <a:endCxn id="8" idx="1"/>
          </p:cNvCxnSpPr>
          <p:nvPr/>
        </p:nvCxnSpPr>
        <p:spPr>
          <a:xfrm>
            <a:off x="2239868" y="3703343"/>
            <a:ext cx="1078146" cy="59971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5"/>
            <a:endCxn id="12" idx="2"/>
          </p:cNvCxnSpPr>
          <p:nvPr/>
        </p:nvCxnSpPr>
        <p:spPr>
          <a:xfrm>
            <a:off x="3638442" y="4629205"/>
            <a:ext cx="1084611" cy="507888"/>
          </a:xfrm>
          <a:prstGeom prst="straightConnector1">
            <a:avLst/>
          </a:prstGeom>
          <a:ln w="44450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7"/>
            <a:endCxn id="9" idx="2"/>
          </p:cNvCxnSpPr>
          <p:nvPr/>
        </p:nvCxnSpPr>
        <p:spPr>
          <a:xfrm flipV="1">
            <a:off x="3638442" y="1958500"/>
            <a:ext cx="1084611" cy="672877"/>
          </a:xfrm>
          <a:prstGeom prst="straightConnector1">
            <a:avLst/>
          </a:prstGeom>
          <a:ln w="44450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5"/>
            <a:endCxn id="10" idx="2"/>
          </p:cNvCxnSpPr>
          <p:nvPr/>
        </p:nvCxnSpPr>
        <p:spPr>
          <a:xfrm>
            <a:off x="3638442" y="2957527"/>
            <a:ext cx="1084611" cy="442028"/>
          </a:xfrm>
          <a:prstGeom prst="straightConnector1">
            <a:avLst/>
          </a:prstGeom>
          <a:ln w="44450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6"/>
            <a:endCxn id="11" idx="3"/>
          </p:cNvCxnSpPr>
          <p:nvPr/>
        </p:nvCxnSpPr>
        <p:spPr>
          <a:xfrm flipV="1">
            <a:off x="5176207" y="4466130"/>
            <a:ext cx="1263984" cy="670963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6"/>
            <a:endCxn id="13" idx="2"/>
          </p:cNvCxnSpPr>
          <p:nvPr/>
        </p:nvCxnSpPr>
        <p:spPr>
          <a:xfrm>
            <a:off x="5176207" y="1958500"/>
            <a:ext cx="1197621" cy="605329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6"/>
            <a:endCxn id="13" idx="2"/>
          </p:cNvCxnSpPr>
          <p:nvPr/>
        </p:nvCxnSpPr>
        <p:spPr>
          <a:xfrm flipV="1">
            <a:off x="5176207" y="2563829"/>
            <a:ext cx="1197621" cy="83572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ubtitle 2"/>
          <p:cNvSpPr txBox="1">
            <a:spLocks/>
          </p:cNvSpPr>
          <p:nvPr/>
        </p:nvSpPr>
        <p:spPr>
          <a:xfrm>
            <a:off x="2481543" y="2859076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Economica" charset="0"/>
              <a:ea typeface="Economica" charset="0"/>
              <a:cs typeface="Economica" charset="0"/>
            </a:endParaRPr>
          </a:p>
        </p:txBody>
      </p:sp>
      <p:sp>
        <p:nvSpPr>
          <p:cNvPr id="47" name="Subtitle 2"/>
          <p:cNvSpPr txBox="1">
            <a:spLocks/>
          </p:cNvSpPr>
          <p:nvPr/>
        </p:nvSpPr>
        <p:spPr>
          <a:xfrm>
            <a:off x="2481543" y="4035120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2</a:t>
            </a:r>
          </a:p>
        </p:txBody>
      </p:sp>
      <p:cxnSp>
        <p:nvCxnSpPr>
          <p:cNvPr id="48" name="Straight Arrow Connector 47"/>
          <p:cNvCxnSpPr>
            <a:stCxn id="8" idx="7"/>
            <a:endCxn id="11" idx="2"/>
          </p:cNvCxnSpPr>
          <p:nvPr/>
        </p:nvCxnSpPr>
        <p:spPr>
          <a:xfrm>
            <a:off x="3638442" y="4303055"/>
            <a:ext cx="2735386" cy="0"/>
          </a:xfrm>
          <a:prstGeom prst="straightConnector1">
            <a:avLst/>
          </a:prstGeom>
          <a:ln w="44450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ubtitle 2"/>
          <p:cNvSpPr txBox="1">
            <a:spLocks/>
          </p:cNvSpPr>
          <p:nvPr/>
        </p:nvSpPr>
        <p:spPr>
          <a:xfrm>
            <a:off x="4800931" y="4035120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4</a:t>
            </a: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3883349" y="4896700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1</a:t>
            </a:r>
          </a:p>
        </p:txBody>
      </p:sp>
      <p:sp>
        <p:nvSpPr>
          <p:cNvPr id="54" name="Subtitle 2"/>
          <p:cNvSpPr txBox="1">
            <a:spLocks/>
          </p:cNvSpPr>
          <p:nvPr/>
        </p:nvSpPr>
        <p:spPr>
          <a:xfrm>
            <a:off x="5808199" y="4896700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1</a:t>
            </a:r>
          </a:p>
        </p:txBody>
      </p:sp>
      <p:sp>
        <p:nvSpPr>
          <p:cNvPr id="55" name="Subtitle 2"/>
          <p:cNvSpPr txBox="1">
            <a:spLocks/>
          </p:cNvSpPr>
          <p:nvPr/>
        </p:nvSpPr>
        <p:spPr>
          <a:xfrm>
            <a:off x="3883349" y="3244627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3</a:t>
            </a: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5516197" y="2725220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2</a:t>
            </a:r>
          </a:p>
        </p:txBody>
      </p:sp>
      <p:sp>
        <p:nvSpPr>
          <p:cNvPr id="57" name="Subtitle 2"/>
          <p:cNvSpPr txBox="1">
            <a:spLocks/>
          </p:cNvSpPr>
          <p:nvPr/>
        </p:nvSpPr>
        <p:spPr>
          <a:xfrm>
            <a:off x="5658965" y="1951308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5</a:t>
            </a:r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3889024" y="2096742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2</a:t>
            </a:r>
          </a:p>
        </p:txBody>
      </p:sp>
      <p:cxnSp>
        <p:nvCxnSpPr>
          <p:cNvPr id="59" name="Straight Arrow Connector 58"/>
          <p:cNvCxnSpPr>
            <a:stCxn id="10" idx="5"/>
            <a:endCxn id="11" idx="1"/>
          </p:cNvCxnSpPr>
          <p:nvPr/>
        </p:nvCxnSpPr>
        <p:spPr>
          <a:xfrm>
            <a:off x="5109844" y="3562630"/>
            <a:ext cx="1330347" cy="57735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ubtitle 2"/>
          <p:cNvSpPr txBox="1">
            <a:spLocks/>
          </p:cNvSpPr>
          <p:nvPr/>
        </p:nvSpPr>
        <p:spPr>
          <a:xfrm>
            <a:off x="5626318" y="3561732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2</a:t>
            </a: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4070720" y="5973715"/>
            <a:ext cx="1304666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Superstep 1</a:t>
            </a:r>
          </a:p>
        </p:txBody>
      </p:sp>
      <p:sp>
        <p:nvSpPr>
          <p:cNvPr id="45" name="Subtitle 2"/>
          <p:cNvSpPr txBox="1">
            <a:spLocks/>
          </p:cNvSpPr>
          <p:nvPr/>
        </p:nvSpPr>
        <p:spPr>
          <a:xfrm>
            <a:off x="476826" y="4139980"/>
            <a:ext cx="1304666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Worker 1</a:t>
            </a:r>
          </a:p>
        </p:txBody>
      </p:sp>
      <p:sp>
        <p:nvSpPr>
          <p:cNvPr id="49" name="Subtitle 2"/>
          <p:cNvSpPr txBox="1">
            <a:spLocks/>
          </p:cNvSpPr>
          <p:nvPr/>
        </p:nvSpPr>
        <p:spPr>
          <a:xfrm>
            <a:off x="2173562" y="2009919"/>
            <a:ext cx="1304666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Worker 2</a:t>
            </a:r>
          </a:p>
        </p:txBody>
      </p:sp>
      <p:sp>
        <p:nvSpPr>
          <p:cNvPr id="50" name="Subtitle 2"/>
          <p:cNvSpPr txBox="1">
            <a:spLocks/>
          </p:cNvSpPr>
          <p:nvPr/>
        </p:nvSpPr>
        <p:spPr>
          <a:xfrm>
            <a:off x="6514755" y="4839599"/>
            <a:ext cx="1304666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Worker 3</a:t>
            </a:r>
          </a:p>
        </p:txBody>
      </p:sp>
      <p:sp>
        <p:nvSpPr>
          <p:cNvPr id="51" name="Subtitle 2"/>
          <p:cNvSpPr txBox="1">
            <a:spLocks/>
          </p:cNvSpPr>
          <p:nvPr/>
        </p:nvSpPr>
        <p:spPr>
          <a:xfrm>
            <a:off x="6514755" y="1931052"/>
            <a:ext cx="1304666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Worker 4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/>
          <a:srcRect l="6001" t="6746" r="50000"/>
          <a:stretch/>
        </p:blipFill>
        <p:spPr>
          <a:xfrm>
            <a:off x="3468613" y="5672518"/>
            <a:ext cx="694568" cy="7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71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 rot="1736799">
            <a:off x="2883358" y="2582063"/>
            <a:ext cx="2629911" cy="10193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 rot="1736799">
            <a:off x="4349923" y="1723268"/>
            <a:ext cx="2629911" cy="10193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 rot="19775763">
            <a:off x="4460060" y="4285507"/>
            <a:ext cx="2629911" cy="10193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 rot="1736799">
            <a:off x="1450859" y="3554449"/>
            <a:ext cx="2629911" cy="10193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kern="0" dirty="0">
                <a:solidFill>
                  <a:srgbClr val="000000"/>
                </a:solidFill>
                <a:latin typeface="Gill Sans"/>
                <a:ea typeface="+mn-ea"/>
              </a:rPr>
              <a:t>SSSP (4/6)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AA85-8796-4B17-9CA3-4CB18724EF6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conomica" panose="0200050604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conomica" panose="02000506040000020004" pitchFamily="2" charset="0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53077" y="3309645"/>
            <a:ext cx="453154" cy="461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" name="Oval 6"/>
          <p:cNvSpPr/>
          <p:nvPr/>
        </p:nvSpPr>
        <p:spPr>
          <a:xfrm>
            <a:off x="3251651" y="2563829"/>
            <a:ext cx="453154" cy="46124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3251651" y="4235507"/>
            <a:ext cx="453154" cy="46124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4723053" y="1727877"/>
            <a:ext cx="453154" cy="46124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723053" y="3168932"/>
            <a:ext cx="453154" cy="46124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6373828" y="4072432"/>
            <a:ext cx="453154" cy="46124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4723053" y="4906470"/>
            <a:ext cx="453154" cy="46124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6373828" y="2333206"/>
            <a:ext cx="453154" cy="461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∞</a:t>
            </a:r>
          </a:p>
        </p:txBody>
      </p:sp>
      <p:cxnSp>
        <p:nvCxnSpPr>
          <p:cNvPr id="15" name="Straight Arrow Connector 14"/>
          <p:cNvCxnSpPr>
            <a:stCxn id="6" idx="7"/>
            <a:endCxn id="7" idx="2"/>
          </p:cNvCxnSpPr>
          <p:nvPr/>
        </p:nvCxnSpPr>
        <p:spPr>
          <a:xfrm flipV="1">
            <a:off x="2239868" y="2794452"/>
            <a:ext cx="1011783" cy="58274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5"/>
            <a:endCxn id="8" idx="1"/>
          </p:cNvCxnSpPr>
          <p:nvPr/>
        </p:nvCxnSpPr>
        <p:spPr>
          <a:xfrm>
            <a:off x="2239868" y="3703343"/>
            <a:ext cx="1078146" cy="59971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5"/>
            <a:endCxn id="12" idx="2"/>
          </p:cNvCxnSpPr>
          <p:nvPr/>
        </p:nvCxnSpPr>
        <p:spPr>
          <a:xfrm>
            <a:off x="3638442" y="4629205"/>
            <a:ext cx="1084611" cy="507888"/>
          </a:xfrm>
          <a:prstGeom prst="straightConnector1">
            <a:avLst/>
          </a:prstGeom>
          <a:ln w="444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7"/>
            <a:endCxn id="9" idx="2"/>
          </p:cNvCxnSpPr>
          <p:nvPr/>
        </p:nvCxnSpPr>
        <p:spPr>
          <a:xfrm flipV="1">
            <a:off x="3638442" y="1958500"/>
            <a:ext cx="1084611" cy="672877"/>
          </a:xfrm>
          <a:prstGeom prst="straightConnector1">
            <a:avLst/>
          </a:prstGeom>
          <a:ln w="444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5"/>
            <a:endCxn id="10" idx="2"/>
          </p:cNvCxnSpPr>
          <p:nvPr/>
        </p:nvCxnSpPr>
        <p:spPr>
          <a:xfrm>
            <a:off x="3638442" y="2957527"/>
            <a:ext cx="1084611" cy="442028"/>
          </a:xfrm>
          <a:prstGeom prst="straightConnector1">
            <a:avLst/>
          </a:prstGeom>
          <a:ln w="444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6"/>
            <a:endCxn id="11" idx="3"/>
          </p:cNvCxnSpPr>
          <p:nvPr/>
        </p:nvCxnSpPr>
        <p:spPr>
          <a:xfrm flipV="1">
            <a:off x="5176207" y="4466130"/>
            <a:ext cx="1263984" cy="670963"/>
          </a:xfrm>
          <a:prstGeom prst="straightConnector1">
            <a:avLst/>
          </a:prstGeom>
          <a:ln w="44450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6"/>
            <a:endCxn id="13" idx="2"/>
          </p:cNvCxnSpPr>
          <p:nvPr/>
        </p:nvCxnSpPr>
        <p:spPr>
          <a:xfrm>
            <a:off x="5176207" y="1958500"/>
            <a:ext cx="1197621" cy="605329"/>
          </a:xfrm>
          <a:prstGeom prst="straightConnector1">
            <a:avLst/>
          </a:prstGeom>
          <a:ln w="44450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6"/>
            <a:endCxn id="13" idx="2"/>
          </p:cNvCxnSpPr>
          <p:nvPr/>
        </p:nvCxnSpPr>
        <p:spPr>
          <a:xfrm flipV="1">
            <a:off x="5176207" y="2563829"/>
            <a:ext cx="1197621" cy="835726"/>
          </a:xfrm>
          <a:prstGeom prst="straightConnector1">
            <a:avLst/>
          </a:prstGeom>
          <a:ln w="44450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ubtitle 2"/>
          <p:cNvSpPr txBox="1">
            <a:spLocks/>
          </p:cNvSpPr>
          <p:nvPr/>
        </p:nvSpPr>
        <p:spPr>
          <a:xfrm>
            <a:off x="2481543" y="2859076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Economica" charset="0"/>
              <a:ea typeface="Economica" charset="0"/>
              <a:cs typeface="Economica" charset="0"/>
            </a:endParaRPr>
          </a:p>
        </p:txBody>
      </p:sp>
      <p:sp>
        <p:nvSpPr>
          <p:cNvPr id="47" name="Subtitle 2"/>
          <p:cNvSpPr txBox="1">
            <a:spLocks/>
          </p:cNvSpPr>
          <p:nvPr/>
        </p:nvSpPr>
        <p:spPr>
          <a:xfrm>
            <a:off x="2481543" y="4035120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2</a:t>
            </a:r>
          </a:p>
        </p:txBody>
      </p:sp>
      <p:cxnSp>
        <p:nvCxnSpPr>
          <p:cNvPr id="48" name="Straight Arrow Connector 47"/>
          <p:cNvCxnSpPr>
            <a:stCxn id="8" idx="7"/>
            <a:endCxn id="11" idx="2"/>
          </p:cNvCxnSpPr>
          <p:nvPr/>
        </p:nvCxnSpPr>
        <p:spPr>
          <a:xfrm>
            <a:off x="3638442" y="4303055"/>
            <a:ext cx="2735386" cy="0"/>
          </a:xfrm>
          <a:prstGeom prst="straightConnector1">
            <a:avLst/>
          </a:prstGeom>
          <a:ln w="444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ubtitle 2"/>
          <p:cNvSpPr txBox="1">
            <a:spLocks/>
          </p:cNvSpPr>
          <p:nvPr/>
        </p:nvSpPr>
        <p:spPr>
          <a:xfrm>
            <a:off x="4800931" y="4035120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4</a:t>
            </a: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3883349" y="4896700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1</a:t>
            </a:r>
          </a:p>
        </p:txBody>
      </p:sp>
      <p:sp>
        <p:nvSpPr>
          <p:cNvPr id="54" name="Subtitle 2"/>
          <p:cNvSpPr txBox="1">
            <a:spLocks/>
          </p:cNvSpPr>
          <p:nvPr/>
        </p:nvSpPr>
        <p:spPr>
          <a:xfrm>
            <a:off x="5808199" y="4896700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1</a:t>
            </a:r>
          </a:p>
        </p:txBody>
      </p:sp>
      <p:sp>
        <p:nvSpPr>
          <p:cNvPr id="55" name="Subtitle 2"/>
          <p:cNvSpPr txBox="1">
            <a:spLocks/>
          </p:cNvSpPr>
          <p:nvPr/>
        </p:nvSpPr>
        <p:spPr>
          <a:xfrm>
            <a:off x="3883349" y="3244627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3</a:t>
            </a: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5516197" y="2725220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2</a:t>
            </a:r>
          </a:p>
        </p:txBody>
      </p:sp>
      <p:sp>
        <p:nvSpPr>
          <p:cNvPr id="57" name="Subtitle 2"/>
          <p:cNvSpPr txBox="1">
            <a:spLocks/>
          </p:cNvSpPr>
          <p:nvPr/>
        </p:nvSpPr>
        <p:spPr>
          <a:xfrm>
            <a:off x="5658965" y="1951308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5</a:t>
            </a:r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3889024" y="2096742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2</a:t>
            </a:r>
          </a:p>
        </p:txBody>
      </p:sp>
      <p:cxnSp>
        <p:nvCxnSpPr>
          <p:cNvPr id="59" name="Straight Arrow Connector 58"/>
          <p:cNvCxnSpPr>
            <a:stCxn id="10" idx="5"/>
            <a:endCxn id="11" idx="1"/>
          </p:cNvCxnSpPr>
          <p:nvPr/>
        </p:nvCxnSpPr>
        <p:spPr>
          <a:xfrm>
            <a:off x="5109844" y="3562630"/>
            <a:ext cx="1330347" cy="577350"/>
          </a:xfrm>
          <a:prstGeom prst="straightConnector1">
            <a:avLst/>
          </a:prstGeom>
          <a:ln w="44450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ubtitle 2"/>
          <p:cNvSpPr txBox="1">
            <a:spLocks/>
          </p:cNvSpPr>
          <p:nvPr/>
        </p:nvSpPr>
        <p:spPr>
          <a:xfrm>
            <a:off x="5626318" y="3561732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2</a:t>
            </a: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4070720" y="5973715"/>
            <a:ext cx="1304666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Superstep 2</a:t>
            </a:r>
          </a:p>
        </p:txBody>
      </p:sp>
      <p:sp>
        <p:nvSpPr>
          <p:cNvPr id="45" name="Subtitle 2"/>
          <p:cNvSpPr txBox="1">
            <a:spLocks/>
          </p:cNvSpPr>
          <p:nvPr/>
        </p:nvSpPr>
        <p:spPr>
          <a:xfrm>
            <a:off x="476826" y="4139980"/>
            <a:ext cx="1304666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Worker 1</a:t>
            </a:r>
          </a:p>
        </p:txBody>
      </p:sp>
      <p:sp>
        <p:nvSpPr>
          <p:cNvPr id="49" name="Subtitle 2"/>
          <p:cNvSpPr txBox="1">
            <a:spLocks/>
          </p:cNvSpPr>
          <p:nvPr/>
        </p:nvSpPr>
        <p:spPr>
          <a:xfrm>
            <a:off x="2173562" y="2009919"/>
            <a:ext cx="1304666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Worker 2</a:t>
            </a:r>
          </a:p>
        </p:txBody>
      </p:sp>
      <p:sp>
        <p:nvSpPr>
          <p:cNvPr id="50" name="Subtitle 2"/>
          <p:cNvSpPr txBox="1">
            <a:spLocks/>
          </p:cNvSpPr>
          <p:nvPr/>
        </p:nvSpPr>
        <p:spPr>
          <a:xfrm>
            <a:off x="6514755" y="4839599"/>
            <a:ext cx="1304666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Worker 3</a:t>
            </a:r>
          </a:p>
        </p:txBody>
      </p:sp>
      <p:sp>
        <p:nvSpPr>
          <p:cNvPr id="51" name="Subtitle 2"/>
          <p:cNvSpPr txBox="1">
            <a:spLocks/>
          </p:cNvSpPr>
          <p:nvPr/>
        </p:nvSpPr>
        <p:spPr>
          <a:xfrm>
            <a:off x="6514755" y="1931052"/>
            <a:ext cx="1304666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Worker 4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/>
          <a:srcRect l="6001" t="6746" r="50000"/>
          <a:stretch/>
        </p:blipFill>
        <p:spPr>
          <a:xfrm>
            <a:off x="3468613" y="5672518"/>
            <a:ext cx="694568" cy="7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065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 rot="1736799">
            <a:off x="2883358" y="2582063"/>
            <a:ext cx="2629911" cy="10193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 rot="1736799">
            <a:off x="4349923" y="1723268"/>
            <a:ext cx="2629911" cy="10193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 rot="19775763">
            <a:off x="4460060" y="4285507"/>
            <a:ext cx="2629911" cy="10193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 rot="1736799">
            <a:off x="1450859" y="3554449"/>
            <a:ext cx="2629911" cy="10193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kern="0" dirty="0">
                <a:solidFill>
                  <a:srgbClr val="000000"/>
                </a:solidFill>
                <a:latin typeface="Gill Sans"/>
                <a:ea typeface="+mn-ea"/>
              </a:rPr>
              <a:t>SSSP (5/6)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AA85-8796-4B17-9CA3-4CB18724EF6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conomica" panose="0200050604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conomica" panose="02000506040000020004" pitchFamily="2" charset="0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53077" y="3309645"/>
            <a:ext cx="453154" cy="461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" name="Oval 6"/>
          <p:cNvSpPr/>
          <p:nvPr/>
        </p:nvSpPr>
        <p:spPr>
          <a:xfrm>
            <a:off x="3251651" y="2563829"/>
            <a:ext cx="453154" cy="46124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3251651" y="4235507"/>
            <a:ext cx="453154" cy="46124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4723053" y="1727877"/>
            <a:ext cx="453154" cy="46124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723053" y="3168932"/>
            <a:ext cx="453154" cy="46124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6373828" y="4072432"/>
            <a:ext cx="453154" cy="46124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4723053" y="4906470"/>
            <a:ext cx="453154" cy="46124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6373828" y="2333206"/>
            <a:ext cx="453154" cy="46124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cxnSp>
        <p:nvCxnSpPr>
          <p:cNvPr id="15" name="Straight Arrow Connector 14"/>
          <p:cNvCxnSpPr>
            <a:stCxn id="6" idx="7"/>
            <a:endCxn id="7" idx="2"/>
          </p:cNvCxnSpPr>
          <p:nvPr/>
        </p:nvCxnSpPr>
        <p:spPr>
          <a:xfrm flipV="1">
            <a:off x="2239868" y="2794452"/>
            <a:ext cx="1011783" cy="58274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5"/>
            <a:endCxn id="8" idx="1"/>
          </p:cNvCxnSpPr>
          <p:nvPr/>
        </p:nvCxnSpPr>
        <p:spPr>
          <a:xfrm>
            <a:off x="2239868" y="3703343"/>
            <a:ext cx="1078146" cy="59971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5"/>
            <a:endCxn id="12" idx="2"/>
          </p:cNvCxnSpPr>
          <p:nvPr/>
        </p:nvCxnSpPr>
        <p:spPr>
          <a:xfrm>
            <a:off x="3638442" y="4629205"/>
            <a:ext cx="1084611" cy="507888"/>
          </a:xfrm>
          <a:prstGeom prst="straightConnector1">
            <a:avLst/>
          </a:prstGeom>
          <a:ln w="444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7"/>
            <a:endCxn id="9" idx="2"/>
          </p:cNvCxnSpPr>
          <p:nvPr/>
        </p:nvCxnSpPr>
        <p:spPr>
          <a:xfrm flipV="1">
            <a:off x="3638442" y="1958500"/>
            <a:ext cx="1084611" cy="672877"/>
          </a:xfrm>
          <a:prstGeom prst="straightConnector1">
            <a:avLst/>
          </a:prstGeom>
          <a:ln w="444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5"/>
            <a:endCxn id="10" idx="2"/>
          </p:cNvCxnSpPr>
          <p:nvPr/>
        </p:nvCxnSpPr>
        <p:spPr>
          <a:xfrm>
            <a:off x="3638442" y="2957527"/>
            <a:ext cx="1084611" cy="442028"/>
          </a:xfrm>
          <a:prstGeom prst="straightConnector1">
            <a:avLst/>
          </a:prstGeom>
          <a:ln w="444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6"/>
            <a:endCxn id="11" idx="3"/>
          </p:cNvCxnSpPr>
          <p:nvPr/>
        </p:nvCxnSpPr>
        <p:spPr>
          <a:xfrm flipV="1">
            <a:off x="5176207" y="4466130"/>
            <a:ext cx="1263984" cy="670963"/>
          </a:xfrm>
          <a:prstGeom prst="straightConnector1">
            <a:avLst/>
          </a:prstGeom>
          <a:ln w="444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6"/>
            <a:endCxn id="13" idx="2"/>
          </p:cNvCxnSpPr>
          <p:nvPr/>
        </p:nvCxnSpPr>
        <p:spPr>
          <a:xfrm>
            <a:off x="5176207" y="1958500"/>
            <a:ext cx="1197621" cy="605329"/>
          </a:xfrm>
          <a:prstGeom prst="straightConnector1">
            <a:avLst/>
          </a:prstGeom>
          <a:ln w="444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6"/>
            <a:endCxn id="13" idx="2"/>
          </p:cNvCxnSpPr>
          <p:nvPr/>
        </p:nvCxnSpPr>
        <p:spPr>
          <a:xfrm flipV="1">
            <a:off x="5176207" y="2563829"/>
            <a:ext cx="1197621" cy="835726"/>
          </a:xfrm>
          <a:prstGeom prst="straightConnector1">
            <a:avLst/>
          </a:prstGeom>
          <a:ln w="444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ubtitle 2"/>
          <p:cNvSpPr txBox="1">
            <a:spLocks/>
          </p:cNvSpPr>
          <p:nvPr/>
        </p:nvSpPr>
        <p:spPr>
          <a:xfrm>
            <a:off x="2481543" y="2859076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Economica" charset="0"/>
              <a:ea typeface="Economica" charset="0"/>
              <a:cs typeface="Economica" charset="0"/>
            </a:endParaRPr>
          </a:p>
        </p:txBody>
      </p:sp>
      <p:sp>
        <p:nvSpPr>
          <p:cNvPr id="47" name="Subtitle 2"/>
          <p:cNvSpPr txBox="1">
            <a:spLocks/>
          </p:cNvSpPr>
          <p:nvPr/>
        </p:nvSpPr>
        <p:spPr>
          <a:xfrm>
            <a:off x="2481543" y="4035120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2</a:t>
            </a:r>
          </a:p>
        </p:txBody>
      </p:sp>
      <p:cxnSp>
        <p:nvCxnSpPr>
          <p:cNvPr id="48" name="Straight Arrow Connector 47"/>
          <p:cNvCxnSpPr>
            <a:stCxn id="8" idx="7"/>
            <a:endCxn id="11" idx="2"/>
          </p:cNvCxnSpPr>
          <p:nvPr/>
        </p:nvCxnSpPr>
        <p:spPr>
          <a:xfrm>
            <a:off x="3638442" y="4303055"/>
            <a:ext cx="2735386" cy="0"/>
          </a:xfrm>
          <a:prstGeom prst="straightConnector1">
            <a:avLst/>
          </a:prstGeom>
          <a:ln w="444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ubtitle 2"/>
          <p:cNvSpPr txBox="1">
            <a:spLocks/>
          </p:cNvSpPr>
          <p:nvPr/>
        </p:nvSpPr>
        <p:spPr>
          <a:xfrm>
            <a:off x="4800931" y="4035120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4</a:t>
            </a: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3883349" y="4896700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1</a:t>
            </a:r>
          </a:p>
        </p:txBody>
      </p:sp>
      <p:sp>
        <p:nvSpPr>
          <p:cNvPr id="54" name="Subtitle 2"/>
          <p:cNvSpPr txBox="1">
            <a:spLocks/>
          </p:cNvSpPr>
          <p:nvPr/>
        </p:nvSpPr>
        <p:spPr>
          <a:xfrm>
            <a:off x="5808199" y="4896700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1</a:t>
            </a:r>
          </a:p>
        </p:txBody>
      </p:sp>
      <p:sp>
        <p:nvSpPr>
          <p:cNvPr id="55" name="Subtitle 2"/>
          <p:cNvSpPr txBox="1">
            <a:spLocks/>
          </p:cNvSpPr>
          <p:nvPr/>
        </p:nvSpPr>
        <p:spPr>
          <a:xfrm>
            <a:off x="3883349" y="3244627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3</a:t>
            </a: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5516197" y="2725220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2</a:t>
            </a:r>
          </a:p>
        </p:txBody>
      </p:sp>
      <p:sp>
        <p:nvSpPr>
          <p:cNvPr id="57" name="Subtitle 2"/>
          <p:cNvSpPr txBox="1">
            <a:spLocks/>
          </p:cNvSpPr>
          <p:nvPr/>
        </p:nvSpPr>
        <p:spPr>
          <a:xfrm>
            <a:off x="5658965" y="1951308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5</a:t>
            </a:r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3889024" y="2096742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2</a:t>
            </a:r>
          </a:p>
        </p:txBody>
      </p:sp>
      <p:cxnSp>
        <p:nvCxnSpPr>
          <p:cNvPr id="59" name="Straight Arrow Connector 58"/>
          <p:cNvCxnSpPr>
            <a:stCxn id="10" idx="5"/>
            <a:endCxn id="11" idx="1"/>
          </p:cNvCxnSpPr>
          <p:nvPr/>
        </p:nvCxnSpPr>
        <p:spPr>
          <a:xfrm>
            <a:off x="5109844" y="3562630"/>
            <a:ext cx="1330347" cy="577350"/>
          </a:xfrm>
          <a:prstGeom prst="straightConnector1">
            <a:avLst/>
          </a:prstGeom>
          <a:ln w="444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ubtitle 2"/>
          <p:cNvSpPr txBox="1">
            <a:spLocks/>
          </p:cNvSpPr>
          <p:nvPr/>
        </p:nvSpPr>
        <p:spPr>
          <a:xfrm>
            <a:off x="5626318" y="3561732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2</a:t>
            </a: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4070720" y="5973715"/>
            <a:ext cx="1304666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Superstep 3</a:t>
            </a: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476826" y="4139980"/>
            <a:ext cx="1304666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Worker 1</a:t>
            </a:r>
          </a:p>
        </p:txBody>
      </p:sp>
      <p:sp>
        <p:nvSpPr>
          <p:cNvPr id="45" name="Subtitle 2"/>
          <p:cNvSpPr txBox="1">
            <a:spLocks/>
          </p:cNvSpPr>
          <p:nvPr/>
        </p:nvSpPr>
        <p:spPr>
          <a:xfrm>
            <a:off x="2173562" y="2009919"/>
            <a:ext cx="1304666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Worker 2</a:t>
            </a:r>
          </a:p>
        </p:txBody>
      </p:sp>
      <p:sp>
        <p:nvSpPr>
          <p:cNvPr id="49" name="Subtitle 2"/>
          <p:cNvSpPr txBox="1">
            <a:spLocks/>
          </p:cNvSpPr>
          <p:nvPr/>
        </p:nvSpPr>
        <p:spPr>
          <a:xfrm>
            <a:off x="6514755" y="4839599"/>
            <a:ext cx="1304666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Worker 3</a:t>
            </a:r>
          </a:p>
        </p:txBody>
      </p:sp>
      <p:sp>
        <p:nvSpPr>
          <p:cNvPr id="50" name="Subtitle 2"/>
          <p:cNvSpPr txBox="1">
            <a:spLocks/>
          </p:cNvSpPr>
          <p:nvPr/>
        </p:nvSpPr>
        <p:spPr>
          <a:xfrm>
            <a:off x="6514755" y="1931052"/>
            <a:ext cx="1304666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Worker 4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/>
          <a:srcRect l="6001" t="6746" r="50000"/>
          <a:stretch/>
        </p:blipFill>
        <p:spPr>
          <a:xfrm>
            <a:off x="3468613" y="5672518"/>
            <a:ext cx="694568" cy="7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35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 rot="1736799">
            <a:off x="2883358" y="2582063"/>
            <a:ext cx="2629911" cy="10193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 rot="1736799">
            <a:off x="4349923" y="1723268"/>
            <a:ext cx="2629911" cy="10193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 rot="19775763">
            <a:off x="4460060" y="4285507"/>
            <a:ext cx="2629911" cy="10193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 rot="1736799">
            <a:off x="1450859" y="3554449"/>
            <a:ext cx="2629911" cy="10193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kern="0" dirty="0">
                <a:solidFill>
                  <a:srgbClr val="000000"/>
                </a:solidFill>
                <a:latin typeface="Gill Sans"/>
                <a:ea typeface="+mn-ea"/>
              </a:rPr>
              <a:t>SSSP (6/6)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AA85-8796-4B17-9CA3-4CB18724EF6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conomica" panose="0200050604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conomica" panose="02000506040000020004" pitchFamily="2" charset="0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53077" y="3309645"/>
            <a:ext cx="453154" cy="461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" name="Oval 6"/>
          <p:cNvSpPr/>
          <p:nvPr/>
        </p:nvSpPr>
        <p:spPr>
          <a:xfrm>
            <a:off x="3251651" y="2563829"/>
            <a:ext cx="453154" cy="46124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3251651" y="4235507"/>
            <a:ext cx="453154" cy="46124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4723053" y="1727877"/>
            <a:ext cx="453154" cy="46124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723053" y="3168932"/>
            <a:ext cx="453154" cy="46124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6373828" y="4072432"/>
            <a:ext cx="453154" cy="46124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4723053" y="4906470"/>
            <a:ext cx="453154" cy="46124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6373828" y="2333206"/>
            <a:ext cx="453154" cy="46124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cxnSp>
        <p:nvCxnSpPr>
          <p:cNvPr id="15" name="Straight Arrow Connector 14"/>
          <p:cNvCxnSpPr>
            <a:stCxn id="6" idx="7"/>
            <a:endCxn id="7" idx="2"/>
          </p:cNvCxnSpPr>
          <p:nvPr/>
        </p:nvCxnSpPr>
        <p:spPr>
          <a:xfrm flipV="1">
            <a:off x="2239868" y="2794452"/>
            <a:ext cx="1011783" cy="58274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5"/>
            <a:endCxn id="8" idx="1"/>
          </p:cNvCxnSpPr>
          <p:nvPr/>
        </p:nvCxnSpPr>
        <p:spPr>
          <a:xfrm>
            <a:off x="2239868" y="3703343"/>
            <a:ext cx="1078146" cy="59971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5"/>
            <a:endCxn id="12" idx="2"/>
          </p:cNvCxnSpPr>
          <p:nvPr/>
        </p:nvCxnSpPr>
        <p:spPr>
          <a:xfrm>
            <a:off x="3638442" y="4629205"/>
            <a:ext cx="1084611" cy="507888"/>
          </a:xfrm>
          <a:prstGeom prst="straightConnector1">
            <a:avLst/>
          </a:prstGeom>
          <a:ln w="444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7"/>
            <a:endCxn id="9" idx="2"/>
          </p:cNvCxnSpPr>
          <p:nvPr/>
        </p:nvCxnSpPr>
        <p:spPr>
          <a:xfrm flipV="1">
            <a:off x="3638442" y="1958500"/>
            <a:ext cx="1084611" cy="672877"/>
          </a:xfrm>
          <a:prstGeom prst="straightConnector1">
            <a:avLst/>
          </a:prstGeom>
          <a:ln w="444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5"/>
            <a:endCxn id="10" idx="2"/>
          </p:cNvCxnSpPr>
          <p:nvPr/>
        </p:nvCxnSpPr>
        <p:spPr>
          <a:xfrm>
            <a:off x="3638442" y="2957527"/>
            <a:ext cx="1084611" cy="442028"/>
          </a:xfrm>
          <a:prstGeom prst="straightConnector1">
            <a:avLst/>
          </a:prstGeom>
          <a:ln w="444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6"/>
            <a:endCxn id="11" idx="3"/>
          </p:cNvCxnSpPr>
          <p:nvPr/>
        </p:nvCxnSpPr>
        <p:spPr>
          <a:xfrm flipV="1">
            <a:off x="5176207" y="4466130"/>
            <a:ext cx="1263984" cy="670963"/>
          </a:xfrm>
          <a:prstGeom prst="straightConnector1">
            <a:avLst/>
          </a:prstGeom>
          <a:ln w="444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6"/>
            <a:endCxn id="13" idx="2"/>
          </p:cNvCxnSpPr>
          <p:nvPr/>
        </p:nvCxnSpPr>
        <p:spPr>
          <a:xfrm>
            <a:off x="5176207" y="1958500"/>
            <a:ext cx="1197621" cy="605329"/>
          </a:xfrm>
          <a:prstGeom prst="straightConnector1">
            <a:avLst/>
          </a:prstGeom>
          <a:ln w="444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6"/>
            <a:endCxn id="13" idx="2"/>
          </p:cNvCxnSpPr>
          <p:nvPr/>
        </p:nvCxnSpPr>
        <p:spPr>
          <a:xfrm flipV="1">
            <a:off x="5176207" y="2563829"/>
            <a:ext cx="1197621" cy="835726"/>
          </a:xfrm>
          <a:prstGeom prst="straightConnector1">
            <a:avLst/>
          </a:prstGeom>
          <a:ln w="444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ubtitle 2"/>
          <p:cNvSpPr txBox="1">
            <a:spLocks/>
          </p:cNvSpPr>
          <p:nvPr/>
        </p:nvSpPr>
        <p:spPr>
          <a:xfrm>
            <a:off x="2481543" y="2859076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Economica" charset="0"/>
              <a:ea typeface="Economica" charset="0"/>
              <a:cs typeface="Economica" charset="0"/>
            </a:endParaRPr>
          </a:p>
        </p:txBody>
      </p:sp>
      <p:sp>
        <p:nvSpPr>
          <p:cNvPr id="47" name="Subtitle 2"/>
          <p:cNvSpPr txBox="1">
            <a:spLocks/>
          </p:cNvSpPr>
          <p:nvPr/>
        </p:nvSpPr>
        <p:spPr>
          <a:xfrm>
            <a:off x="2481543" y="4035120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2</a:t>
            </a:r>
          </a:p>
        </p:txBody>
      </p:sp>
      <p:cxnSp>
        <p:nvCxnSpPr>
          <p:cNvPr id="48" name="Straight Arrow Connector 47"/>
          <p:cNvCxnSpPr>
            <a:stCxn id="8" idx="7"/>
            <a:endCxn id="11" idx="2"/>
          </p:cNvCxnSpPr>
          <p:nvPr/>
        </p:nvCxnSpPr>
        <p:spPr>
          <a:xfrm>
            <a:off x="3638442" y="4303055"/>
            <a:ext cx="2735386" cy="0"/>
          </a:xfrm>
          <a:prstGeom prst="straightConnector1">
            <a:avLst/>
          </a:prstGeom>
          <a:ln w="444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ubtitle 2"/>
          <p:cNvSpPr txBox="1">
            <a:spLocks/>
          </p:cNvSpPr>
          <p:nvPr/>
        </p:nvSpPr>
        <p:spPr>
          <a:xfrm>
            <a:off x="4800931" y="4035120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4</a:t>
            </a: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3883349" y="4896700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1</a:t>
            </a:r>
          </a:p>
        </p:txBody>
      </p:sp>
      <p:sp>
        <p:nvSpPr>
          <p:cNvPr id="54" name="Subtitle 2"/>
          <p:cNvSpPr txBox="1">
            <a:spLocks/>
          </p:cNvSpPr>
          <p:nvPr/>
        </p:nvSpPr>
        <p:spPr>
          <a:xfrm>
            <a:off x="5808199" y="4896700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1</a:t>
            </a:r>
          </a:p>
        </p:txBody>
      </p:sp>
      <p:sp>
        <p:nvSpPr>
          <p:cNvPr id="55" name="Subtitle 2"/>
          <p:cNvSpPr txBox="1">
            <a:spLocks/>
          </p:cNvSpPr>
          <p:nvPr/>
        </p:nvSpPr>
        <p:spPr>
          <a:xfrm>
            <a:off x="3883349" y="3244627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3</a:t>
            </a: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5516197" y="2725220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2</a:t>
            </a:r>
          </a:p>
        </p:txBody>
      </p:sp>
      <p:sp>
        <p:nvSpPr>
          <p:cNvPr id="57" name="Subtitle 2"/>
          <p:cNvSpPr txBox="1">
            <a:spLocks/>
          </p:cNvSpPr>
          <p:nvPr/>
        </p:nvSpPr>
        <p:spPr>
          <a:xfrm>
            <a:off x="5658965" y="1951308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5</a:t>
            </a:r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3889024" y="2096742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2</a:t>
            </a:r>
          </a:p>
        </p:txBody>
      </p:sp>
      <p:cxnSp>
        <p:nvCxnSpPr>
          <p:cNvPr id="59" name="Straight Arrow Connector 58"/>
          <p:cNvCxnSpPr>
            <a:stCxn id="10" idx="5"/>
            <a:endCxn id="11" idx="1"/>
          </p:cNvCxnSpPr>
          <p:nvPr/>
        </p:nvCxnSpPr>
        <p:spPr>
          <a:xfrm>
            <a:off x="5109844" y="3562630"/>
            <a:ext cx="1330347" cy="577350"/>
          </a:xfrm>
          <a:prstGeom prst="straightConnector1">
            <a:avLst/>
          </a:prstGeom>
          <a:ln w="444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ubtitle 2"/>
          <p:cNvSpPr txBox="1">
            <a:spLocks/>
          </p:cNvSpPr>
          <p:nvPr/>
        </p:nvSpPr>
        <p:spPr>
          <a:xfrm>
            <a:off x="5626318" y="3561732"/>
            <a:ext cx="297398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2</a:t>
            </a:r>
          </a:p>
        </p:txBody>
      </p:sp>
      <p:sp>
        <p:nvSpPr>
          <p:cNvPr id="45" name="Subtitle 2"/>
          <p:cNvSpPr txBox="1">
            <a:spLocks/>
          </p:cNvSpPr>
          <p:nvPr/>
        </p:nvSpPr>
        <p:spPr>
          <a:xfrm>
            <a:off x="476826" y="4139980"/>
            <a:ext cx="1304666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Worker 1</a:t>
            </a:r>
          </a:p>
        </p:txBody>
      </p:sp>
      <p:sp>
        <p:nvSpPr>
          <p:cNvPr id="49" name="Subtitle 2"/>
          <p:cNvSpPr txBox="1">
            <a:spLocks/>
          </p:cNvSpPr>
          <p:nvPr/>
        </p:nvSpPr>
        <p:spPr>
          <a:xfrm>
            <a:off x="2173562" y="2009919"/>
            <a:ext cx="1304666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Worker 2</a:t>
            </a:r>
          </a:p>
        </p:txBody>
      </p:sp>
      <p:sp>
        <p:nvSpPr>
          <p:cNvPr id="50" name="Subtitle 2"/>
          <p:cNvSpPr txBox="1">
            <a:spLocks/>
          </p:cNvSpPr>
          <p:nvPr/>
        </p:nvSpPr>
        <p:spPr>
          <a:xfrm>
            <a:off x="6514755" y="4839599"/>
            <a:ext cx="1304666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Worker 3</a:t>
            </a:r>
          </a:p>
        </p:txBody>
      </p:sp>
      <p:sp>
        <p:nvSpPr>
          <p:cNvPr id="51" name="Subtitle 2"/>
          <p:cNvSpPr txBox="1">
            <a:spLocks/>
          </p:cNvSpPr>
          <p:nvPr/>
        </p:nvSpPr>
        <p:spPr>
          <a:xfrm>
            <a:off x="6514755" y="1931052"/>
            <a:ext cx="1304666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Worker 4</a:t>
            </a:r>
          </a:p>
        </p:txBody>
      </p:sp>
      <p:sp>
        <p:nvSpPr>
          <p:cNvPr id="60" name="Subtitle 2"/>
          <p:cNvSpPr txBox="1">
            <a:spLocks/>
          </p:cNvSpPr>
          <p:nvPr/>
        </p:nvSpPr>
        <p:spPr>
          <a:xfrm>
            <a:off x="3638442" y="5929210"/>
            <a:ext cx="2317920" cy="309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‣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Economica" charset="0"/>
                <a:ea typeface="Economica" charset="0"/>
                <a:cs typeface="Economica" charset="0"/>
              </a:rPr>
              <a:t>Algorithm has converged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Economica" charset="0"/>
              <a:ea typeface="Economica" charset="0"/>
              <a:cs typeface="Economica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651" y="5512240"/>
            <a:ext cx="726237" cy="93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6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 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92893"/>
            <a:ext cx="8351145" cy="419830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Finding the Max</a:t>
            </a:r>
          </a:p>
        </p:txBody>
      </p:sp>
    </p:spTree>
    <p:extLst>
      <p:ext uri="{BB962C8B-B14F-4D97-AF65-F5344CB8AC3E}">
        <p14:creationId xmlns:p14="http://schemas.microsoft.com/office/powerpoint/2010/main" val="2031000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45"/>
          <p:cNvSpPr>
            <a:spLocks noChangeArrowheads="1"/>
          </p:cNvSpPr>
          <p:nvPr/>
        </p:nvSpPr>
        <p:spPr bwMode="auto">
          <a:xfrm>
            <a:off x="7216973" y="2057401"/>
            <a:ext cx="241102" cy="2864287"/>
          </a:xfrm>
          <a:prstGeom prst="rect">
            <a:avLst/>
          </a:prstGeom>
          <a:gradFill rotWithShape="1">
            <a:gsLst>
              <a:gs pos="0">
                <a:srgbClr val="1C4588">
                  <a:shade val="51000"/>
                  <a:satMod val="130000"/>
                </a:srgbClr>
              </a:gs>
              <a:gs pos="80000">
                <a:srgbClr val="1C4588">
                  <a:shade val="93000"/>
                  <a:satMod val="130000"/>
                </a:srgbClr>
              </a:gs>
              <a:gs pos="100000">
                <a:srgbClr val="1C4588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1C458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74895" tIns="37447" rIns="74895" bIns="37447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Vista Sans OT Reg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33" name="Rectangle 44"/>
          <p:cNvSpPr>
            <a:spLocks noChangeArrowheads="1"/>
          </p:cNvSpPr>
          <p:nvPr/>
        </p:nvSpPr>
        <p:spPr bwMode="auto">
          <a:xfrm>
            <a:off x="5529262" y="2057401"/>
            <a:ext cx="241101" cy="2864287"/>
          </a:xfrm>
          <a:prstGeom prst="rect">
            <a:avLst/>
          </a:prstGeom>
          <a:gradFill rotWithShape="1">
            <a:gsLst>
              <a:gs pos="0">
                <a:srgbClr val="1C4588">
                  <a:shade val="51000"/>
                  <a:satMod val="130000"/>
                </a:srgbClr>
              </a:gs>
              <a:gs pos="80000">
                <a:srgbClr val="1C4588">
                  <a:shade val="93000"/>
                  <a:satMod val="130000"/>
                </a:srgbClr>
              </a:gs>
              <a:gs pos="100000">
                <a:srgbClr val="1C4588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1C458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74895" tIns="37447" rIns="74895" bIns="37447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Vista Sans OT Reg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34" name="Rectangle 43"/>
          <p:cNvSpPr>
            <a:spLocks noChangeArrowheads="1"/>
          </p:cNvSpPr>
          <p:nvPr/>
        </p:nvSpPr>
        <p:spPr bwMode="auto">
          <a:xfrm>
            <a:off x="3841551" y="2057401"/>
            <a:ext cx="241102" cy="2864287"/>
          </a:xfrm>
          <a:prstGeom prst="rect">
            <a:avLst/>
          </a:prstGeom>
          <a:gradFill rotWithShape="1">
            <a:gsLst>
              <a:gs pos="0">
                <a:srgbClr val="1C4588">
                  <a:shade val="51000"/>
                  <a:satMod val="130000"/>
                </a:srgbClr>
              </a:gs>
              <a:gs pos="80000">
                <a:srgbClr val="1C4588">
                  <a:shade val="93000"/>
                  <a:satMod val="130000"/>
                </a:srgbClr>
              </a:gs>
              <a:gs pos="100000">
                <a:srgbClr val="1C4588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1C458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74895" tIns="37447" rIns="74895" bIns="37447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Vista Sans OT Reg"/>
              <a:ea typeface="ヒラギノ角ゴ ProN W6" charset="0"/>
              <a:cs typeface="ヒラギノ角ゴ ProN W6" charset="0"/>
            </a:endParaRPr>
          </a:p>
        </p:txBody>
      </p:sp>
      <p:cxnSp>
        <p:nvCxnSpPr>
          <p:cNvPr id="135" name="Straight Arrow Connector 134"/>
          <p:cNvCxnSpPr>
            <a:stCxn id="180" idx="6"/>
            <a:endCxn id="141" idx="2"/>
          </p:cNvCxnSpPr>
          <p:nvPr/>
        </p:nvCxnSpPr>
        <p:spPr bwMode="auto">
          <a:xfrm>
            <a:off x="3466503" y="2464862"/>
            <a:ext cx="1043566" cy="1024685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6" name="Straight Arrow Connector 135"/>
          <p:cNvCxnSpPr/>
          <p:nvPr/>
        </p:nvCxnSpPr>
        <p:spPr bwMode="auto">
          <a:xfrm flipV="1">
            <a:off x="5166122" y="2359941"/>
            <a:ext cx="1042984" cy="1025485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7" name="Straight Arrow Connector 136"/>
          <p:cNvCxnSpPr>
            <a:stCxn id="181" idx="6"/>
            <a:endCxn id="142" idx="2"/>
          </p:cNvCxnSpPr>
          <p:nvPr/>
        </p:nvCxnSpPr>
        <p:spPr bwMode="auto">
          <a:xfrm>
            <a:off x="3466504" y="3489544"/>
            <a:ext cx="1042988" cy="1024683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 flipV="1">
            <a:off x="3466505" y="2486564"/>
            <a:ext cx="1042985" cy="2049364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39" name="Group 138"/>
          <p:cNvGrpSpPr>
            <a:grpSpLocks/>
          </p:cNvGrpSpPr>
          <p:nvPr/>
        </p:nvGrpSpPr>
        <p:grpSpPr bwMode="auto">
          <a:xfrm>
            <a:off x="4509492" y="2131339"/>
            <a:ext cx="617934" cy="2716411"/>
            <a:chOff x="5451475" y="4213225"/>
            <a:chExt cx="549427" cy="2682875"/>
          </a:xfrm>
        </p:grpSpPr>
        <p:sp>
          <p:nvSpPr>
            <p:cNvPr id="140" name="Oval 139"/>
            <p:cNvSpPr/>
            <p:nvPr/>
          </p:nvSpPr>
          <p:spPr>
            <a:xfrm>
              <a:off x="5451475" y="4213225"/>
              <a:ext cx="549427" cy="658813"/>
            </a:xfrm>
            <a:prstGeom prst="ellipse">
              <a:avLst/>
            </a:prstGeom>
            <a:solidFill>
              <a:srgbClr val="757575"/>
            </a:solidFill>
            <a:ln w="25400" cap="flat" cmpd="sng" algn="ctr">
              <a:solidFill>
                <a:srgbClr val="757575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1" name="Oval 140"/>
            <p:cNvSpPr/>
            <p:nvPr/>
          </p:nvSpPr>
          <p:spPr>
            <a:xfrm>
              <a:off x="5451989" y="5225317"/>
              <a:ext cx="548913" cy="658695"/>
            </a:xfrm>
            <a:prstGeom prst="ellipse">
              <a:avLst/>
            </a:prstGeom>
            <a:solidFill>
              <a:srgbClr val="478336"/>
            </a:solidFill>
            <a:ln w="25400" cap="flat" cmpd="sng" algn="ctr">
              <a:solidFill>
                <a:srgbClr val="478336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sng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2" name="Oval 141"/>
            <p:cNvSpPr/>
            <p:nvPr/>
          </p:nvSpPr>
          <p:spPr>
            <a:xfrm>
              <a:off x="5451475" y="6237288"/>
              <a:ext cx="549427" cy="658812"/>
            </a:xfrm>
            <a:prstGeom prst="ellipse">
              <a:avLst/>
            </a:prstGeom>
            <a:solidFill>
              <a:srgbClr val="757575"/>
            </a:solidFill>
            <a:ln w="25400" cap="flat" cmpd="sng" algn="ctr">
              <a:solidFill>
                <a:srgbClr val="757575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2</a:t>
              </a:r>
            </a:p>
          </p:txBody>
        </p:sp>
        <p:cxnSp>
          <p:nvCxnSpPr>
            <p:cNvPr id="143" name="Straight Arrow Connector 142"/>
            <p:cNvCxnSpPr>
              <a:stCxn id="140" idx="4"/>
            </p:cNvCxnSpPr>
            <p:nvPr/>
          </p:nvCxnSpPr>
          <p:spPr>
            <a:xfrm rot="16200000" flipH="1">
              <a:off x="5555534" y="5042693"/>
              <a:ext cx="352425" cy="11115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44" name="Straight Arrow Connector 143"/>
            <p:cNvCxnSpPr>
              <a:stCxn id="141" idx="4"/>
            </p:cNvCxnSpPr>
            <p:nvPr/>
          </p:nvCxnSpPr>
          <p:spPr>
            <a:xfrm rot="5400000">
              <a:off x="5549976" y="6061076"/>
              <a:ext cx="352425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45" name="Curved Connector 144"/>
            <p:cNvCxnSpPr>
              <a:stCxn id="142" idx="2"/>
              <a:endCxn id="140" idx="2"/>
            </p:cNvCxnSpPr>
            <p:nvPr/>
          </p:nvCxnSpPr>
          <p:spPr>
            <a:xfrm rot="10800000">
              <a:off x="5451475" y="4541838"/>
              <a:ext cx="1588" cy="2025650"/>
            </a:xfrm>
            <a:prstGeom prst="curvedConnector3">
              <a:avLst>
                <a:gd name="adj1" fmla="val 14395466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46" name="Straight Arrow Connector 145"/>
            <p:cNvCxnSpPr/>
            <p:nvPr/>
          </p:nvCxnSpPr>
          <p:spPr>
            <a:xfrm rot="16200000" flipH="1">
              <a:off x="5555534" y="5042693"/>
              <a:ext cx="352425" cy="11115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47" name="Straight Arrow Connector 146"/>
            <p:cNvCxnSpPr/>
            <p:nvPr/>
          </p:nvCxnSpPr>
          <p:spPr>
            <a:xfrm rot="5400000">
              <a:off x="5549976" y="6061076"/>
              <a:ext cx="352425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48" name="Curved Connector 147"/>
            <p:cNvCxnSpPr/>
            <p:nvPr/>
          </p:nvCxnSpPr>
          <p:spPr>
            <a:xfrm rot="10800000">
              <a:off x="5451475" y="4541838"/>
              <a:ext cx="1588" cy="2025650"/>
            </a:xfrm>
            <a:prstGeom prst="curvedConnector3">
              <a:avLst>
                <a:gd name="adj1" fmla="val 14395466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</p:grpSp>
      <p:cxnSp>
        <p:nvCxnSpPr>
          <p:cNvPr id="149" name="Straight Arrow Connector 148"/>
          <p:cNvCxnSpPr/>
          <p:nvPr/>
        </p:nvCxnSpPr>
        <p:spPr bwMode="auto">
          <a:xfrm>
            <a:off x="5166125" y="3426742"/>
            <a:ext cx="1044771" cy="1025486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50" name="Group 149"/>
          <p:cNvGrpSpPr>
            <a:grpSpLocks/>
          </p:cNvGrpSpPr>
          <p:nvPr/>
        </p:nvGrpSpPr>
        <p:grpSpPr bwMode="auto">
          <a:xfrm>
            <a:off x="6172200" y="2131339"/>
            <a:ext cx="616148" cy="2718019"/>
            <a:chOff x="6928961" y="4213225"/>
            <a:chExt cx="548913" cy="2683727"/>
          </a:xfrm>
        </p:grpSpPr>
        <p:sp>
          <p:nvSpPr>
            <p:cNvPr id="151" name="Oval 150"/>
            <p:cNvSpPr/>
            <p:nvPr/>
          </p:nvSpPr>
          <p:spPr>
            <a:xfrm>
              <a:off x="6928961" y="4213225"/>
              <a:ext cx="548913" cy="658632"/>
            </a:xfrm>
            <a:prstGeom prst="ellipse">
              <a:avLst/>
            </a:prstGeom>
            <a:solidFill>
              <a:srgbClr val="757575"/>
            </a:solidFill>
            <a:ln w="25400" cap="flat" cmpd="sng" algn="ctr">
              <a:solidFill>
                <a:srgbClr val="757575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52" name="Oval 151"/>
            <p:cNvSpPr/>
            <p:nvPr/>
          </p:nvSpPr>
          <p:spPr>
            <a:xfrm>
              <a:off x="6928961" y="5224186"/>
              <a:ext cx="548913" cy="660219"/>
            </a:xfrm>
            <a:prstGeom prst="ellipse">
              <a:avLst/>
            </a:prstGeom>
            <a:solidFill>
              <a:srgbClr val="757575"/>
            </a:solidFill>
            <a:ln w="25400" cap="flat" cmpd="sng" algn="ctr">
              <a:solidFill>
                <a:srgbClr val="757575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53" name="Oval 152"/>
            <p:cNvSpPr/>
            <p:nvPr/>
          </p:nvSpPr>
          <p:spPr>
            <a:xfrm>
              <a:off x="6928961" y="6238257"/>
              <a:ext cx="548913" cy="658695"/>
            </a:xfrm>
            <a:prstGeom prst="ellipse">
              <a:avLst/>
            </a:prstGeom>
            <a:solidFill>
              <a:srgbClr val="7399D2"/>
            </a:solidFill>
            <a:ln w="25400" cap="flat" cmpd="sng" algn="ctr">
              <a:solidFill>
                <a:srgbClr val="7399D2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sng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2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cxnSp>
          <p:nvCxnSpPr>
            <p:cNvPr id="154" name="Straight Arrow Connector 153"/>
            <p:cNvCxnSpPr>
              <a:stCxn id="151" idx="4"/>
            </p:cNvCxnSpPr>
            <p:nvPr/>
          </p:nvCxnSpPr>
          <p:spPr>
            <a:xfrm rot="16200000" flipH="1">
              <a:off x="7033618" y="5042453"/>
              <a:ext cx="352328" cy="11138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55" name="Straight Arrow Connector 154"/>
            <p:cNvCxnSpPr>
              <a:stCxn id="152" idx="4"/>
            </p:cNvCxnSpPr>
            <p:nvPr/>
          </p:nvCxnSpPr>
          <p:spPr>
            <a:xfrm rot="5400000">
              <a:off x="7028048" y="6060569"/>
              <a:ext cx="352328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56" name="Straight Arrow Connector 155"/>
            <p:cNvCxnSpPr/>
            <p:nvPr/>
          </p:nvCxnSpPr>
          <p:spPr>
            <a:xfrm rot="16200000" flipH="1">
              <a:off x="7033618" y="5042453"/>
              <a:ext cx="352328" cy="11138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57" name="Straight Arrow Connector 156"/>
            <p:cNvCxnSpPr/>
            <p:nvPr/>
          </p:nvCxnSpPr>
          <p:spPr>
            <a:xfrm rot="5400000">
              <a:off x="7028048" y="6060569"/>
              <a:ext cx="352328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58" name="Curved Connector 157"/>
            <p:cNvCxnSpPr/>
            <p:nvPr/>
          </p:nvCxnSpPr>
          <p:spPr>
            <a:xfrm rot="10800000">
              <a:off x="6928961" y="4541748"/>
              <a:ext cx="1591" cy="2025095"/>
            </a:xfrm>
            <a:prstGeom prst="curvedConnector3">
              <a:avLst>
                <a:gd name="adj1" fmla="val 14395466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59" name="Straight Arrow Connector 158"/>
            <p:cNvCxnSpPr/>
            <p:nvPr/>
          </p:nvCxnSpPr>
          <p:spPr>
            <a:xfrm rot="16200000" flipH="1">
              <a:off x="7033618" y="5042453"/>
              <a:ext cx="352328" cy="11138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60" name="Straight Arrow Connector 159"/>
            <p:cNvCxnSpPr/>
            <p:nvPr/>
          </p:nvCxnSpPr>
          <p:spPr>
            <a:xfrm rot="5400000">
              <a:off x="7028048" y="6060569"/>
              <a:ext cx="352328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61" name="Curved Connector 160"/>
            <p:cNvCxnSpPr/>
            <p:nvPr/>
          </p:nvCxnSpPr>
          <p:spPr>
            <a:xfrm rot="10800000">
              <a:off x="6928961" y="4541748"/>
              <a:ext cx="1591" cy="2025095"/>
            </a:xfrm>
            <a:prstGeom prst="curvedConnector3">
              <a:avLst>
                <a:gd name="adj1" fmla="val 14395466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</p:grpSp>
      <p:grpSp>
        <p:nvGrpSpPr>
          <p:cNvPr id="162" name="Group 161"/>
          <p:cNvGrpSpPr>
            <a:grpSpLocks/>
          </p:cNvGrpSpPr>
          <p:nvPr/>
        </p:nvGrpSpPr>
        <p:grpSpPr bwMode="auto">
          <a:xfrm>
            <a:off x="7833122" y="2131339"/>
            <a:ext cx="617934" cy="2716411"/>
            <a:chOff x="8405812" y="4213225"/>
            <a:chExt cx="549275" cy="2682875"/>
          </a:xfrm>
        </p:grpSpPr>
        <p:sp>
          <p:nvSpPr>
            <p:cNvPr id="163" name="Oval 162"/>
            <p:cNvSpPr/>
            <p:nvPr/>
          </p:nvSpPr>
          <p:spPr>
            <a:xfrm>
              <a:off x="8405812" y="4213225"/>
              <a:ext cx="549275" cy="658813"/>
            </a:xfrm>
            <a:prstGeom prst="ellipse">
              <a:avLst/>
            </a:prstGeom>
            <a:solidFill>
              <a:srgbClr val="757575"/>
            </a:solidFill>
            <a:ln w="25400" cap="flat" cmpd="sng" algn="ctr">
              <a:solidFill>
                <a:srgbClr val="757575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64" name="Oval 163"/>
            <p:cNvSpPr/>
            <p:nvPr/>
          </p:nvSpPr>
          <p:spPr>
            <a:xfrm>
              <a:off x="8405812" y="5224463"/>
              <a:ext cx="549275" cy="660400"/>
            </a:xfrm>
            <a:prstGeom prst="ellipse">
              <a:avLst/>
            </a:prstGeom>
            <a:solidFill>
              <a:srgbClr val="757575"/>
            </a:solidFill>
            <a:ln w="25400" cap="flat" cmpd="sng" algn="ctr">
              <a:solidFill>
                <a:srgbClr val="757575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65" name="Oval 164"/>
            <p:cNvSpPr/>
            <p:nvPr/>
          </p:nvSpPr>
          <p:spPr>
            <a:xfrm>
              <a:off x="8405812" y="6237288"/>
              <a:ext cx="549275" cy="658812"/>
            </a:xfrm>
            <a:prstGeom prst="ellipse">
              <a:avLst/>
            </a:prstGeom>
            <a:solidFill>
              <a:srgbClr val="757575"/>
            </a:solidFill>
            <a:ln w="25400" cap="flat" cmpd="sng" algn="ctr">
              <a:solidFill>
                <a:srgbClr val="757575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cxnSp>
          <p:nvCxnSpPr>
            <p:cNvPr id="166" name="Straight Arrow Connector 165"/>
            <p:cNvCxnSpPr>
              <a:stCxn id="163" idx="4"/>
            </p:cNvCxnSpPr>
            <p:nvPr/>
          </p:nvCxnSpPr>
          <p:spPr>
            <a:xfrm rot="16200000" flipH="1">
              <a:off x="8509793" y="5042694"/>
              <a:ext cx="352425" cy="11113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67" name="Straight Arrow Connector 166"/>
            <p:cNvCxnSpPr>
              <a:stCxn id="164" idx="4"/>
            </p:cNvCxnSpPr>
            <p:nvPr/>
          </p:nvCxnSpPr>
          <p:spPr>
            <a:xfrm rot="5400000">
              <a:off x="8504236" y="6061076"/>
              <a:ext cx="352425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68" name="Curved Connector 167"/>
            <p:cNvCxnSpPr>
              <a:stCxn id="165" idx="2"/>
              <a:endCxn id="163" idx="2"/>
            </p:cNvCxnSpPr>
            <p:nvPr/>
          </p:nvCxnSpPr>
          <p:spPr>
            <a:xfrm rot="10800000">
              <a:off x="8405812" y="4541838"/>
              <a:ext cx="1587" cy="2025650"/>
            </a:xfrm>
            <a:prstGeom prst="curvedConnector3">
              <a:avLst>
                <a:gd name="adj1" fmla="val 14395466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</p:grpSp>
      <p:cxnSp>
        <p:nvCxnSpPr>
          <p:cNvPr id="169" name="Straight Arrow Connector 168"/>
          <p:cNvCxnSpPr/>
          <p:nvPr/>
        </p:nvCxnSpPr>
        <p:spPr>
          <a:xfrm flipV="1">
            <a:off x="6842522" y="2359940"/>
            <a:ext cx="1044774" cy="2050971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70" name="Group 169"/>
          <p:cNvGrpSpPr>
            <a:grpSpLocks/>
          </p:cNvGrpSpPr>
          <p:nvPr/>
        </p:nvGrpSpPr>
        <p:grpSpPr bwMode="auto">
          <a:xfrm>
            <a:off x="314325" y="2057400"/>
            <a:ext cx="8499276" cy="3529727"/>
            <a:chOff x="1722437" y="4140200"/>
            <a:chExt cx="7554913" cy="3486150"/>
          </a:xfrm>
        </p:grpSpPr>
        <p:grpSp>
          <p:nvGrpSpPr>
            <p:cNvPr id="171" name="Group 2"/>
            <p:cNvGrpSpPr>
              <a:grpSpLocks/>
            </p:cNvGrpSpPr>
            <p:nvPr/>
          </p:nvGrpSpPr>
          <p:grpSpPr bwMode="auto">
            <a:xfrm>
              <a:off x="3975100" y="4213225"/>
              <a:ext cx="549275" cy="2682875"/>
              <a:chOff x="3878263" y="3871913"/>
              <a:chExt cx="549275" cy="2682875"/>
            </a:xfrm>
          </p:grpSpPr>
          <p:sp>
            <p:nvSpPr>
              <p:cNvPr id="180" name="Oval 179"/>
              <p:cNvSpPr/>
              <p:nvPr/>
            </p:nvSpPr>
            <p:spPr>
              <a:xfrm>
                <a:off x="3878262" y="3871913"/>
                <a:ext cx="549275" cy="658813"/>
              </a:xfrm>
              <a:prstGeom prst="ellipse">
                <a:avLst/>
              </a:prstGeom>
              <a:solidFill>
                <a:srgbClr val="FA650C"/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lIns="69238" tIns="34619" rIns="69238" bIns="34619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3878262" y="4883151"/>
                <a:ext cx="549275" cy="660400"/>
              </a:xfrm>
              <a:prstGeom prst="ellipse">
                <a:avLst/>
              </a:prstGeom>
              <a:solidFill>
                <a:srgbClr val="478336"/>
              </a:solidFill>
              <a:ln w="25400" cap="flat" cmpd="sng" algn="ctr">
                <a:solidFill>
                  <a:srgbClr val="478336">
                    <a:shade val="50000"/>
                  </a:srgbClr>
                </a:solidFill>
                <a:prstDash val="solid"/>
              </a:ln>
              <a:effectLst/>
            </p:spPr>
            <p:txBody>
              <a:bodyPr lIns="69238" tIns="34619" rIns="69238" bIns="34619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3878262" y="5895976"/>
                <a:ext cx="549275" cy="658812"/>
              </a:xfrm>
              <a:prstGeom prst="ellipse">
                <a:avLst/>
              </a:prstGeom>
              <a:solidFill>
                <a:srgbClr val="7399D2"/>
              </a:solidFill>
              <a:ln w="25400" cap="flat" cmpd="sng" algn="ctr">
                <a:solidFill>
                  <a:srgbClr val="7399D2">
                    <a:shade val="50000"/>
                  </a:srgbClr>
                </a:solidFill>
                <a:prstDash val="solid"/>
              </a:ln>
              <a:effectLst/>
            </p:spPr>
            <p:txBody>
              <a:bodyPr lIns="69238" tIns="34619" rIns="69238" bIns="34619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/>
                    <a:ea typeface="+mn-ea"/>
                    <a:cs typeface="+mn-cs"/>
                  </a:rPr>
                  <a:t>2</a:t>
                </a:r>
              </a:p>
            </p:txBody>
          </p:sp>
          <p:cxnSp>
            <p:nvCxnSpPr>
              <p:cNvPr id="183" name="Straight Arrow Connector 182"/>
              <p:cNvCxnSpPr>
                <a:stCxn id="180" idx="4"/>
              </p:cNvCxnSpPr>
              <p:nvPr/>
            </p:nvCxnSpPr>
            <p:spPr>
              <a:xfrm rot="16200000" flipH="1">
                <a:off x="3981450" y="4702176"/>
                <a:ext cx="352425" cy="9525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184" name="Straight Arrow Connector 183"/>
              <p:cNvCxnSpPr>
                <a:stCxn id="181" idx="4"/>
              </p:cNvCxnSpPr>
              <p:nvPr/>
            </p:nvCxnSpPr>
            <p:spPr>
              <a:xfrm rot="5400000">
                <a:off x="3976687" y="5719764"/>
                <a:ext cx="352425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tailEnd type="arrow"/>
              </a:ln>
              <a:effectLst/>
            </p:spPr>
          </p:cxnSp>
        </p:grpSp>
        <p:grpSp>
          <p:nvGrpSpPr>
            <p:cNvPr id="172" name="Group 7193"/>
            <p:cNvGrpSpPr>
              <a:grpSpLocks/>
            </p:cNvGrpSpPr>
            <p:nvPr/>
          </p:nvGrpSpPr>
          <p:grpSpPr bwMode="auto">
            <a:xfrm>
              <a:off x="1722437" y="4140200"/>
              <a:ext cx="7554913" cy="3486150"/>
              <a:chOff x="1722437" y="4140200"/>
              <a:chExt cx="7554913" cy="3486150"/>
            </a:xfrm>
          </p:grpSpPr>
          <p:sp>
            <p:nvSpPr>
              <p:cNvPr id="174" name="TextBox 46"/>
              <p:cNvSpPr txBox="1">
                <a:spLocks noChangeArrowheads="1"/>
              </p:cNvSpPr>
              <p:nvPr/>
            </p:nvSpPr>
            <p:spPr bwMode="auto">
              <a:xfrm>
                <a:off x="1868487" y="4205287"/>
                <a:ext cx="1811338" cy="439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9238" tIns="34619" rIns="69238" bIns="34619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charset="0"/>
                    <a:ea typeface="ヒラギノ角ゴ ProN W6" charset="0"/>
                    <a:cs typeface="ヒラギノ角ゴ ProN W6" charset="0"/>
                    <a:sym typeface="Vista Sans OT Reg" charset="0"/>
                  </a:rPr>
                  <a:t>Processor 1</a:t>
                </a:r>
              </a:p>
            </p:txBody>
          </p:sp>
          <p:sp>
            <p:nvSpPr>
              <p:cNvPr id="175" name="TextBox 47"/>
              <p:cNvSpPr txBox="1">
                <a:spLocks noChangeArrowheads="1"/>
              </p:cNvSpPr>
              <p:nvPr/>
            </p:nvSpPr>
            <p:spPr bwMode="auto">
              <a:xfrm>
                <a:off x="1868487" y="5233987"/>
                <a:ext cx="1811338" cy="439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9238" tIns="34619" rIns="69238" bIns="34619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charset="0"/>
                    <a:ea typeface="ヒラギノ角ゴ ProN W6" charset="0"/>
                    <a:cs typeface="ヒラギノ角ゴ ProN W6" charset="0"/>
                    <a:sym typeface="Vista Sans OT Reg" charset="0"/>
                  </a:rPr>
                  <a:t>Processor 2</a:t>
                </a:r>
              </a:p>
            </p:txBody>
          </p:sp>
          <p:sp>
            <p:nvSpPr>
              <p:cNvPr id="176" name="Rectangle 48"/>
              <p:cNvSpPr>
                <a:spLocks noChangeArrowheads="1"/>
              </p:cNvSpPr>
              <p:nvPr/>
            </p:nvSpPr>
            <p:spPr bwMode="auto">
              <a:xfrm>
                <a:off x="1792287" y="4140200"/>
                <a:ext cx="7297738" cy="771525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prstDash val="sysDot"/>
                <a:round/>
                <a:headEnd type="arrow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9238" tIns="34619" rIns="69238" bIns="34619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ヒラギノ角ゴ ProN W6" charset="0"/>
                  <a:cs typeface="ヒラギノ角ゴ ProN W6" charset="0"/>
                </a:endParaRPr>
              </a:p>
            </p:txBody>
          </p:sp>
          <p:sp>
            <p:nvSpPr>
              <p:cNvPr id="177" name="Rectangle 49"/>
              <p:cNvSpPr>
                <a:spLocks noChangeArrowheads="1"/>
              </p:cNvSpPr>
              <p:nvPr/>
            </p:nvSpPr>
            <p:spPr bwMode="auto">
              <a:xfrm>
                <a:off x="1792287" y="5168900"/>
                <a:ext cx="7297738" cy="1800225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prstDash val="sysDot"/>
                <a:round/>
                <a:headEnd type="arrow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9238" tIns="34619" rIns="69238" bIns="34619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ヒラギノ角ゴ ProN W6" charset="0"/>
                  <a:cs typeface="ヒラギノ角ゴ ProN W6" charset="0"/>
                </a:endParaRPr>
              </a:p>
            </p:txBody>
          </p:sp>
          <p:sp>
            <p:nvSpPr>
              <p:cNvPr id="178" name="Right Arrow 50"/>
              <p:cNvSpPr>
                <a:spLocks noChangeArrowheads="1"/>
              </p:cNvSpPr>
              <p:nvPr/>
            </p:nvSpPr>
            <p:spPr bwMode="auto">
              <a:xfrm>
                <a:off x="1722437" y="7035799"/>
                <a:ext cx="7554913" cy="264349"/>
              </a:xfrm>
              <a:prstGeom prst="rightArrow">
                <a:avLst>
                  <a:gd name="adj1" fmla="val 50000"/>
                  <a:gd name="adj2" fmla="val 49439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round/>
                    <a:headEnd type="arrow" w="med" len="med"/>
                    <a:tailEnd/>
                  </a14:hiddenLine>
                </a:ext>
              </a:extLst>
            </p:spPr>
            <p:txBody>
              <a:bodyPr lIns="69238" tIns="34619" rIns="69238" bIns="34619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ヒラギノ角ゴ ProN W6" charset="0"/>
                  <a:cs typeface="ヒラギノ角ゴ ProN W6" charset="0"/>
                </a:endParaRPr>
              </a:p>
            </p:txBody>
          </p:sp>
          <p:sp>
            <p:nvSpPr>
              <p:cNvPr id="179" name="TextBox 51"/>
              <p:cNvSpPr txBox="1">
                <a:spLocks noChangeArrowheads="1"/>
              </p:cNvSpPr>
              <p:nvPr/>
            </p:nvSpPr>
            <p:spPr bwMode="auto">
              <a:xfrm>
                <a:off x="1722437" y="7188200"/>
                <a:ext cx="2041525" cy="438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9238" tIns="34619" rIns="69238" bIns="34619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charset="0"/>
                    <a:ea typeface="ヒラギノ角ゴ ProN W6" charset="0"/>
                    <a:cs typeface="ヒラギノ角ゴ ProN W6" charset="0"/>
                    <a:sym typeface="Vista Sans OT Reg" charset="0"/>
                  </a:rPr>
                  <a:t>Time</a:t>
                </a:r>
              </a:p>
            </p:txBody>
          </p:sp>
        </p:grpSp>
        <p:cxnSp>
          <p:nvCxnSpPr>
            <p:cNvPr id="173" name="Curved Connector 172"/>
            <p:cNvCxnSpPr>
              <a:stCxn id="182" idx="2"/>
              <a:endCxn id="180" idx="2"/>
            </p:cNvCxnSpPr>
            <p:nvPr/>
          </p:nvCxnSpPr>
          <p:spPr>
            <a:xfrm rot="10800000">
              <a:off x="3975099" y="4543425"/>
              <a:ext cx="12700" cy="2024063"/>
            </a:xfrm>
            <a:prstGeom prst="curvedConnector3">
              <a:avLst>
                <a:gd name="adj1" fmla="val 1800000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</p:grpSp>
      <p:sp>
        <p:nvSpPr>
          <p:cNvPr id="5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Execution Trace</a:t>
            </a:r>
          </a:p>
        </p:txBody>
      </p:sp>
    </p:spTree>
    <p:extLst>
      <p:ext uri="{BB962C8B-B14F-4D97-AF65-F5344CB8AC3E}">
        <p14:creationId xmlns:p14="http://schemas.microsoft.com/office/powerpoint/2010/main" val="3260034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Simple Partitioning Techniques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19789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Hash partitioning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9467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Range partitioning on some underlying linearization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32773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Web pages: lexicographic sort of domain-reversed URLs</a:t>
            </a:r>
          </a:p>
        </p:txBody>
      </p:sp>
    </p:spTree>
    <p:extLst>
      <p:ext uri="{BB962C8B-B14F-4D97-AF65-F5344CB8AC3E}">
        <p14:creationId xmlns:p14="http://schemas.microsoft.com/office/powerpoint/2010/main" val="2041123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378580"/>
              </p:ext>
            </p:extLst>
          </p:nvPr>
        </p:nvGraphicFramePr>
        <p:xfrm>
          <a:off x="1592916" y="1405703"/>
          <a:ext cx="5711825" cy="374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2" name="Worksheet" r:id="rId3" imgW="11782308" imgH="7729746" progId="Excel.Sheet.12">
                  <p:embed/>
                </p:oleObj>
              </mc:Choice>
              <mc:Fallback>
                <p:oleObj name="Worksheet" r:id="rId3" imgW="11782308" imgH="7729746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916" y="1405703"/>
                        <a:ext cx="5711825" cy="374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67000" y="14834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+18%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2296696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6328" y="3281181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-60%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6600" y="1668065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1.4b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3428" y="2064855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674m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24256" y="342900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86m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Lin and Schatz. (2010) Design Patterns for Efﬁcient Graph Algorithms in MapReduce.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5257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PageRank over </a:t>
            </a:r>
            <a:r>
              <a:rPr lang="en-US" sz="2000" b="0" dirty="0" err="1">
                <a:solidFill>
                  <a:schemeClr val="bg1"/>
                </a:solidFill>
                <a:latin typeface="Gill Sans"/>
                <a:cs typeface="Gill Sans"/>
              </a:rPr>
              <a:t>webgraph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(40m vertices, 1.4b edges)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How much difference does it make?</a:t>
            </a:r>
          </a:p>
        </p:txBody>
      </p:sp>
    </p:spTree>
    <p:extLst>
      <p:ext uri="{BB962C8B-B14F-4D97-AF65-F5344CB8AC3E}">
        <p14:creationId xmlns:p14="http://schemas.microsoft.com/office/powerpoint/2010/main" val="573852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Simple Partitioning Techniques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19789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Hash partitioning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9467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Range partitioning on some underlying linearization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32773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Web pages: lexicographic sort of domain-reversed URLs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32773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Web pages: lexicographic sort of domain-reversed URLs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Social networks: sort by demographic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717447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200" b="0" dirty="0" err="1">
                <a:solidFill>
                  <a:schemeClr val="bg1"/>
                </a:solidFill>
                <a:latin typeface="Gill Sans"/>
                <a:cs typeface="Gill Sans"/>
              </a:rPr>
              <a:t>Ugander</a:t>
            </a: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 et al. (2011) The Anatomy of the Facebook Social Graph.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4800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Analysis of 721 million active users (May 2011)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569291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54 countries w/ &gt;1m active users, &gt;50% penetration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Country Structure in Facebook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E5F58F-C05F-4341-8794-5E903FEDF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5410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2051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Simple Partitioning Techniques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Hash partitioning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1110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Range partitioning on some underlying linearization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920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Web pages: lexicographic sort of domain-reversed URLs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Social networks: sort by demographic characteristics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229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But what about graphs in general?</a:t>
            </a:r>
            <a:endParaRPr lang="en-GB" sz="20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24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ceb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3422650"/>
            <a:ext cx="12700" cy="12700"/>
          </a:xfrm>
          <a:prstGeom prst="rect">
            <a:avLst/>
          </a:prstGeom>
        </p:spPr>
      </p:pic>
      <p:pic>
        <p:nvPicPr>
          <p:cNvPr id="5" name="Picture 4" descr="4324320625_cd0f67e35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3962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http://www.flickr.com/photos/fusedforces/4324320625/</a:t>
            </a:r>
          </a:p>
        </p:txBody>
      </p:sp>
    </p:spTree>
    <p:extLst>
      <p:ext uri="{BB962C8B-B14F-4D97-AF65-F5344CB8AC3E}">
        <p14:creationId xmlns:p14="http://schemas.microsoft.com/office/powerpoint/2010/main" val="422591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ISc-SERC-v2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DS">
      <a:majorFont>
        <a:latin typeface="Arv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9656204-9137-8649-AA4D-5E0A84B92003}" vid="{3BF6A994-B6B4-3241-8598-7339489170E7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58989</TotalTime>
  <Words>879</Words>
  <Application>Microsoft Office PowerPoint</Application>
  <PresentationFormat>On-screen Show (4:3)</PresentationFormat>
  <Paragraphs>328</Paragraphs>
  <Slides>36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Arial</vt:lpstr>
      <vt:lpstr>Arial Black</vt:lpstr>
      <vt:lpstr>Arvo</vt:lpstr>
      <vt:lpstr>Calibri</vt:lpstr>
      <vt:lpstr>Calibri Light</vt:lpstr>
      <vt:lpstr>Courier New</vt:lpstr>
      <vt:lpstr>Economica</vt:lpstr>
      <vt:lpstr>Gill Sans</vt:lpstr>
      <vt:lpstr>Vista Sans OT Reg</vt:lpstr>
      <vt:lpstr>Wingdings</vt:lpstr>
      <vt:lpstr>Office Theme</vt:lpstr>
      <vt:lpstr>Default Design</vt:lpstr>
      <vt:lpstr>IISc-SERC-v2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 Processing Frameworks</vt:lpstr>
      <vt:lpstr>Graph Processing Frameworks</vt:lpstr>
      <vt:lpstr>PowerPoint Presentation</vt:lpstr>
      <vt:lpstr>What is Apache Giraph</vt:lpstr>
      <vt:lpstr>Bulk-Synchronous Parallel (BSP) Programming Model</vt:lpstr>
      <vt:lpstr>Vertex Centric Programming</vt:lpstr>
      <vt:lpstr>PowerPoint Presentation</vt:lpstr>
      <vt:lpstr>Vertex State Machine</vt:lpstr>
      <vt:lpstr>Finding Largest Value in a Graph</vt:lpstr>
      <vt:lpstr>Advantages</vt:lpstr>
      <vt:lpstr>PowerPoint Presentation</vt:lpstr>
      <vt:lpstr>Lifecycle of a Pregel Program</vt:lpstr>
      <vt:lpstr>Applications</vt:lpstr>
      <vt:lpstr>Shortest path</vt:lpstr>
      <vt:lpstr>SSSP (1/6)</vt:lpstr>
      <vt:lpstr>SSSP (2/6)</vt:lpstr>
      <vt:lpstr>SSSP (3/6)</vt:lpstr>
      <vt:lpstr>SSSP (4/6)</vt:lpstr>
      <vt:lpstr>SSSP (5/6)</vt:lpstr>
      <vt:lpstr>SSSP (6/6)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Ali Abedi</cp:lastModifiedBy>
  <cp:revision>11924</cp:revision>
  <dcterms:created xsi:type="dcterms:W3CDTF">2012-08-31T06:36:49Z</dcterms:created>
  <dcterms:modified xsi:type="dcterms:W3CDTF">2019-11-21T04:31:05Z</dcterms:modified>
  <cp:category/>
</cp:coreProperties>
</file>