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8" r:id="rId1"/>
  </p:sldMasterIdLst>
  <p:notesMasterIdLst>
    <p:notesMasterId r:id="rId52"/>
  </p:notesMasterIdLst>
  <p:handoutMasterIdLst>
    <p:handoutMasterId r:id="rId53"/>
  </p:handoutMasterIdLst>
  <p:sldIdLst>
    <p:sldId id="1622" r:id="rId2"/>
    <p:sldId id="779" r:id="rId3"/>
    <p:sldId id="773" r:id="rId4"/>
    <p:sldId id="774" r:id="rId5"/>
    <p:sldId id="816" r:id="rId6"/>
    <p:sldId id="733" r:id="rId7"/>
    <p:sldId id="734" r:id="rId8"/>
    <p:sldId id="735" r:id="rId9"/>
    <p:sldId id="736" r:id="rId10"/>
    <p:sldId id="683" r:id="rId11"/>
    <p:sldId id="705" r:id="rId12"/>
    <p:sldId id="1623" r:id="rId13"/>
    <p:sldId id="792" r:id="rId14"/>
    <p:sldId id="793" r:id="rId15"/>
    <p:sldId id="794" r:id="rId16"/>
    <p:sldId id="709" r:id="rId17"/>
    <p:sldId id="758" r:id="rId18"/>
    <p:sldId id="802" r:id="rId19"/>
    <p:sldId id="690" r:id="rId20"/>
    <p:sldId id="622" r:id="rId21"/>
    <p:sldId id="777" r:id="rId22"/>
    <p:sldId id="716" r:id="rId23"/>
    <p:sldId id="788" r:id="rId24"/>
    <p:sldId id="789" r:id="rId25"/>
    <p:sldId id="790" r:id="rId26"/>
    <p:sldId id="718" r:id="rId27"/>
    <p:sldId id="717" r:id="rId28"/>
    <p:sldId id="786" r:id="rId29"/>
    <p:sldId id="787" r:id="rId30"/>
    <p:sldId id="741" r:id="rId31"/>
    <p:sldId id="795" r:id="rId32"/>
    <p:sldId id="713" r:id="rId33"/>
    <p:sldId id="712" r:id="rId34"/>
    <p:sldId id="804" r:id="rId35"/>
    <p:sldId id="805" r:id="rId36"/>
    <p:sldId id="801" r:id="rId37"/>
    <p:sldId id="796" r:id="rId38"/>
    <p:sldId id="724" r:id="rId39"/>
    <p:sldId id="725" r:id="rId40"/>
    <p:sldId id="759" r:id="rId41"/>
    <p:sldId id="760" r:id="rId42"/>
    <p:sldId id="798" r:id="rId43"/>
    <p:sldId id="799" r:id="rId44"/>
    <p:sldId id="800" r:id="rId45"/>
    <p:sldId id="765" r:id="rId46"/>
    <p:sldId id="806" r:id="rId47"/>
    <p:sldId id="742" r:id="rId48"/>
    <p:sldId id="744" r:id="rId49"/>
    <p:sldId id="820" r:id="rId50"/>
    <p:sldId id="461" r:id="rId51"/>
  </p:sldIdLst>
  <p:sldSz cx="9144000" cy="6858000" type="screen4x3"/>
  <p:notesSz cx="7315200" cy="96012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1600" b="1" kern="1200">
        <a:solidFill>
          <a:schemeClr val="tx1"/>
        </a:solidFill>
        <a:latin typeface="Arial" charset="0"/>
        <a:ea typeface="+mn-ea"/>
        <a:cs typeface="+mn-cs"/>
      </a:defRPr>
    </a:lvl1pPr>
    <a:lvl2pPr marL="457130" algn="l" rtl="0" eaLnBrk="0" fontAlgn="base" hangingPunct="0">
      <a:spcBef>
        <a:spcPct val="0"/>
      </a:spcBef>
      <a:spcAft>
        <a:spcPct val="0"/>
      </a:spcAft>
      <a:defRPr sz="1600" b="1" kern="1200">
        <a:solidFill>
          <a:schemeClr val="tx1"/>
        </a:solidFill>
        <a:latin typeface="Arial" charset="0"/>
        <a:ea typeface="+mn-ea"/>
        <a:cs typeface="+mn-cs"/>
      </a:defRPr>
    </a:lvl2pPr>
    <a:lvl3pPr marL="914259" algn="l" rtl="0" eaLnBrk="0" fontAlgn="base" hangingPunct="0">
      <a:spcBef>
        <a:spcPct val="0"/>
      </a:spcBef>
      <a:spcAft>
        <a:spcPct val="0"/>
      </a:spcAft>
      <a:defRPr sz="1600" b="1" kern="1200">
        <a:solidFill>
          <a:schemeClr val="tx1"/>
        </a:solidFill>
        <a:latin typeface="Arial" charset="0"/>
        <a:ea typeface="+mn-ea"/>
        <a:cs typeface="+mn-cs"/>
      </a:defRPr>
    </a:lvl3pPr>
    <a:lvl4pPr marL="1371390" algn="l" rtl="0" eaLnBrk="0" fontAlgn="base" hangingPunct="0">
      <a:spcBef>
        <a:spcPct val="0"/>
      </a:spcBef>
      <a:spcAft>
        <a:spcPct val="0"/>
      </a:spcAft>
      <a:defRPr sz="1600" b="1" kern="1200">
        <a:solidFill>
          <a:schemeClr val="tx1"/>
        </a:solidFill>
        <a:latin typeface="Arial" charset="0"/>
        <a:ea typeface="+mn-ea"/>
        <a:cs typeface="+mn-cs"/>
      </a:defRPr>
    </a:lvl4pPr>
    <a:lvl5pPr marL="1828519" algn="l" rtl="0" eaLnBrk="0" fontAlgn="base" hangingPunct="0">
      <a:spcBef>
        <a:spcPct val="0"/>
      </a:spcBef>
      <a:spcAft>
        <a:spcPct val="0"/>
      </a:spcAft>
      <a:defRPr sz="1600" b="1" kern="1200">
        <a:solidFill>
          <a:schemeClr val="tx1"/>
        </a:solidFill>
        <a:latin typeface="Arial" charset="0"/>
        <a:ea typeface="+mn-ea"/>
        <a:cs typeface="+mn-cs"/>
      </a:defRPr>
    </a:lvl5pPr>
    <a:lvl6pPr marL="2285649" algn="l" defTabSz="914259" rtl="0" eaLnBrk="1" latinLnBrk="0" hangingPunct="1">
      <a:defRPr sz="1600" b="1" kern="1200">
        <a:solidFill>
          <a:schemeClr val="tx1"/>
        </a:solidFill>
        <a:latin typeface="Arial" charset="0"/>
        <a:ea typeface="+mn-ea"/>
        <a:cs typeface="+mn-cs"/>
      </a:defRPr>
    </a:lvl6pPr>
    <a:lvl7pPr marL="2742780" algn="l" defTabSz="914259" rtl="0" eaLnBrk="1" latinLnBrk="0" hangingPunct="1">
      <a:defRPr sz="1600" b="1" kern="1200">
        <a:solidFill>
          <a:schemeClr val="tx1"/>
        </a:solidFill>
        <a:latin typeface="Arial" charset="0"/>
        <a:ea typeface="+mn-ea"/>
        <a:cs typeface="+mn-cs"/>
      </a:defRPr>
    </a:lvl7pPr>
    <a:lvl8pPr marL="3199908" algn="l" defTabSz="914259" rtl="0" eaLnBrk="1" latinLnBrk="0" hangingPunct="1">
      <a:defRPr sz="1600" b="1" kern="1200">
        <a:solidFill>
          <a:schemeClr val="tx1"/>
        </a:solidFill>
        <a:latin typeface="Arial" charset="0"/>
        <a:ea typeface="+mn-ea"/>
        <a:cs typeface="+mn-cs"/>
      </a:defRPr>
    </a:lvl8pPr>
    <a:lvl9pPr marL="3657039" algn="l" defTabSz="914259" rtl="0" eaLnBrk="1" latinLnBrk="0" hangingPunct="1">
      <a:defRPr sz="1600" b="1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24">
          <p15:clr>
            <a:srgbClr val="A4A3A4"/>
          </p15:clr>
        </p15:guide>
        <p15:guide id="2" pos="2304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33"/>
    <a:srgbClr val="FFCC99"/>
    <a:srgbClr val="CCFF99"/>
    <a:srgbClr val="CC99FF"/>
    <a:srgbClr val="000066"/>
    <a:srgbClr val="996600"/>
    <a:srgbClr val="4D6997"/>
    <a:srgbClr val="66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677" autoAdjust="0"/>
    <p:restoredTop sz="75202" autoAdjust="0"/>
  </p:normalViewPr>
  <p:slideViewPr>
    <p:cSldViewPr>
      <p:cViewPr>
        <p:scale>
          <a:sx n="85" d="100"/>
          <a:sy n="85" d="100"/>
        </p:scale>
        <p:origin x="42" y="11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notesViewPr>
    <p:cSldViewPr>
      <p:cViewPr varScale="1">
        <p:scale>
          <a:sx n="56" d="100"/>
          <a:sy n="56" d="100"/>
        </p:scale>
        <p:origin x="-1782" y="-78"/>
      </p:cViewPr>
      <p:guideLst>
        <p:guide orient="horz" pos="3024"/>
        <p:guide pos="23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3168650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596" tIns="48297" rIns="96596" bIns="48297" numCol="1" anchor="t" anchorCtr="0" compatLnSpc="1">
            <a:prstTxWarp prst="textNoShape">
              <a:avLst/>
            </a:prstTxWarp>
          </a:bodyPr>
          <a:lstStyle>
            <a:lvl1pPr defTabSz="964451">
              <a:defRPr sz="1200" b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649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6551" y="1"/>
            <a:ext cx="3168650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596" tIns="48297" rIns="96596" bIns="48297" numCol="1" anchor="t" anchorCtr="0" compatLnSpc="1">
            <a:prstTxWarp prst="textNoShape">
              <a:avLst/>
            </a:prstTxWarp>
          </a:bodyPr>
          <a:lstStyle>
            <a:lvl1pPr algn="r" defTabSz="964451">
              <a:defRPr sz="1200" b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650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21776"/>
            <a:ext cx="3168650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596" tIns="48297" rIns="96596" bIns="48297" numCol="1" anchor="b" anchorCtr="0" compatLnSpc="1">
            <a:prstTxWarp prst="textNoShape">
              <a:avLst/>
            </a:prstTxWarp>
          </a:bodyPr>
          <a:lstStyle>
            <a:lvl1pPr defTabSz="964451">
              <a:defRPr sz="1200" b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650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6551" y="9121776"/>
            <a:ext cx="3168650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596" tIns="48297" rIns="96596" bIns="48297" numCol="1" anchor="b" anchorCtr="0" compatLnSpc="1">
            <a:prstTxWarp prst="textNoShape">
              <a:avLst/>
            </a:prstTxWarp>
          </a:bodyPr>
          <a:lstStyle>
            <a:lvl1pPr algn="r" defTabSz="964451">
              <a:defRPr sz="1200" b="0">
                <a:latin typeface="Arial" charset="0"/>
              </a:defRPr>
            </a:lvl1pPr>
          </a:lstStyle>
          <a:p>
            <a:pPr>
              <a:defRPr/>
            </a:pPr>
            <a:fld id="{D098A0DF-783C-49D9-9260-6806A799FD3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669249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3168650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596" tIns="48297" rIns="96596" bIns="48297" numCol="1" anchor="t" anchorCtr="0" compatLnSpc="1">
            <a:prstTxWarp prst="textNoShape">
              <a:avLst/>
            </a:prstTxWarp>
          </a:bodyPr>
          <a:lstStyle>
            <a:lvl1pPr defTabSz="964451" eaLnBrk="1" hangingPunct="1">
              <a:defRPr sz="1200" b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4964" y="1"/>
            <a:ext cx="3168650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596" tIns="48297" rIns="96596" bIns="48297" numCol="1" anchor="t" anchorCtr="0" compatLnSpc="1">
            <a:prstTxWarp prst="textNoShape">
              <a:avLst/>
            </a:prstTxWarp>
          </a:bodyPr>
          <a:lstStyle>
            <a:lvl1pPr algn="r" defTabSz="964451" eaLnBrk="1" hangingPunct="1">
              <a:defRPr sz="1200" b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8888" y="720725"/>
            <a:ext cx="4797425" cy="35988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31838" y="4559301"/>
            <a:ext cx="5853113" cy="432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596" tIns="48297" rIns="96596" bIns="4829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20189"/>
            <a:ext cx="3168650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596" tIns="48297" rIns="96596" bIns="48297" numCol="1" anchor="b" anchorCtr="0" compatLnSpc="1">
            <a:prstTxWarp prst="textNoShape">
              <a:avLst/>
            </a:prstTxWarp>
          </a:bodyPr>
          <a:lstStyle>
            <a:lvl1pPr defTabSz="964451" eaLnBrk="1" hangingPunct="1">
              <a:defRPr sz="1200" b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4964" y="9120189"/>
            <a:ext cx="3168650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596" tIns="48297" rIns="96596" bIns="48297" numCol="1" anchor="b" anchorCtr="0" compatLnSpc="1">
            <a:prstTxWarp prst="textNoShape">
              <a:avLst/>
            </a:prstTxWarp>
          </a:bodyPr>
          <a:lstStyle>
            <a:lvl1pPr algn="r" defTabSz="964451" eaLnBrk="1" hangingPunct="1">
              <a:defRPr sz="1200" b="0">
                <a:latin typeface="Arial" charset="0"/>
              </a:defRPr>
            </a:lvl1pPr>
          </a:lstStyle>
          <a:p>
            <a:pPr>
              <a:defRPr/>
            </a:pPr>
            <a:fld id="{A0D86A14-AC1F-4C9A-8DDE-CE6B11F311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986342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13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259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39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519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5649" algn="l" defTabSz="91425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780" algn="l" defTabSz="91425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908" algn="l" defTabSz="91425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039" algn="l" defTabSz="91425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63613"/>
            <a:fld id="{648576F9-A16A-4627-AE79-438C1EBD8A5D}" type="slidenum">
              <a:rPr lang="en-GB" smtClean="0"/>
              <a:pPr defTabSz="963613"/>
              <a:t>18</a:t>
            </a:fld>
            <a:endParaRPr lang="en-GB"/>
          </a:p>
        </p:txBody>
      </p:sp>
      <p:sp>
        <p:nvSpPr>
          <p:cNvPr id="134147" name="Text Box 1"/>
          <p:cNvSpPr txBox="1">
            <a:spLocks noChangeArrowheads="1"/>
          </p:cNvSpPr>
          <p:nvPr/>
        </p:nvSpPr>
        <p:spPr bwMode="auto">
          <a:xfrm>
            <a:off x="1219200" y="720725"/>
            <a:ext cx="4872038" cy="3598863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lIns="96657" tIns="48328" rIns="96657" bIns="48328" anchor="ctr"/>
          <a:lstStyle/>
          <a:p>
            <a:endParaRPr lang="en-US"/>
          </a:p>
        </p:txBody>
      </p:sp>
      <p:sp>
        <p:nvSpPr>
          <p:cNvPr id="134148" name="Rectangle 2"/>
          <p:cNvSpPr>
            <a:spLocks noGrp="1" noChangeArrowheads="1"/>
          </p:cNvSpPr>
          <p:nvPr>
            <p:ph type="body"/>
          </p:nvPr>
        </p:nvSpPr>
        <p:spPr>
          <a:xfrm>
            <a:off x="731838" y="4560888"/>
            <a:ext cx="5845175" cy="4319587"/>
          </a:xfrm>
          <a:noFill/>
          <a:ln/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73813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63613"/>
            <a:fld id="{648576F9-A16A-4627-AE79-438C1EBD8A5D}" type="slidenum">
              <a:rPr lang="en-GB" smtClean="0"/>
              <a:pPr defTabSz="963613"/>
              <a:t>23</a:t>
            </a:fld>
            <a:endParaRPr lang="en-GB"/>
          </a:p>
        </p:txBody>
      </p:sp>
      <p:sp>
        <p:nvSpPr>
          <p:cNvPr id="134147" name="Text Box 1"/>
          <p:cNvSpPr txBox="1">
            <a:spLocks noChangeArrowheads="1"/>
          </p:cNvSpPr>
          <p:nvPr/>
        </p:nvSpPr>
        <p:spPr bwMode="auto">
          <a:xfrm>
            <a:off x="1219200" y="720725"/>
            <a:ext cx="4872038" cy="3598863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lIns="96657" tIns="48328" rIns="96657" bIns="48328" anchor="ctr"/>
          <a:lstStyle/>
          <a:p>
            <a:endParaRPr lang="en-US"/>
          </a:p>
        </p:txBody>
      </p:sp>
      <p:sp>
        <p:nvSpPr>
          <p:cNvPr id="134148" name="Rectangle 2"/>
          <p:cNvSpPr>
            <a:spLocks noGrp="1" noChangeArrowheads="1"/>
          </p:cNvSpPr>
          <p:nvPr>
            <p:ph type="body"/>
          </p:nvPr>
        </p:nvSpPr>
        <p:spPr>
          <a:xfrm>
            <a:off x="731838" y="4560888"/>
            <a:ext cx="5845175" cy="4319587"/>
          </a:xfrm>
          <a:noFill/>
          <a:ln/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49262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63613"/>
            <a:fld id="{648576F9-A16A-4627-AE79-438C1EBD8A5D}" type="slidenum">
              <a:rPr lang="en-GB" smtClean="0"/>
              <a:pPr defTabSz="963613"/>
              <a:t>24</a:t>
            </a:fld>
            <a:endParaRPr lang="en-GB"/>
          </a:p>
        </p:txBody>
      </p:sp>
      <p:sp>
        <p:nvSpPr>
          <p:cNvPr id="134147" name="Text Box 1"/>
          <p:cNvSpPr txBox="1">
            <a:spLocks noChangeArrowheads="1"/>
          </p:cNvSpPr>
          <p:nvPr/>
        </p:nvSpPr>
        <p:spPr bwMode="auto">
          <a:xfrm>
            <a:off x="1219200" y="720725"/>
            <a:ext cx="4872038" cy="3598863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lIns="96657" tIns="48328" rIns="96657" bIns="48328" anchor="ctr"/>
          <a:lstStyle/>
          <a:p>
            <a:endParaRPr lang="en-US"/>
          </a:p>
        </p:txBody>
      </p:sp>
      <p:sp>
        <p:nvSpPr>
          <p:cNvPr id="134148" name="Rectangle 2"/>
          <p:cNvSpPr>
            <a:spLocks noGrp="1" noChangeArrowheads="1"/>
          </p:cNvSpPr>
          <p:nvPr>
            <p:ph type="body"/>
          </p:nvPr>
        </p:nvSpPr>
        <p:spPr>
          <a:xfrm>
            <a:off x="731838" y="4560888"/>
            <a:ext cx="5845175" cy="4319587"/>
          </a:xfrm>
          <a:noFill/>
          <a:ln/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38692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63613"/>
            <a:fld id="{648576F9-A16A-4627-AE79-438C1EBD8A5D}" type="slidenum">
              <a:rPr lang="en-GB" smtClean="0"/>
              <a:pPr defTabSz="963613"/>
              <a:t>25</a:t>
            </a:fld>
            <a:endParaRPr lang="en-GB"/>
          </a:p>
        </p:txBody>
      </p:sp>
      <p:sp>
        <p:nvSpPr>
          <p:cNvPr id="134147" name="Text Box 1"/>
          <p:cNvSpPr txBox="1">
            <a:spLocks noChangeArrowheads="1"/>
          </p:cNvSpPr>
          <p:nvPr/>
        </p:nvSpPr>
        <p:spPr bwMode="auto">
          <a:xfrm>
            <a:off x="1219200" y="720725"/>
            <a:ext cx="4872038" cy="3598863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lIns="96657" tIns="48328" rIns="96657" bIns="48328" anchor="ctr"/>
          <a:lstStyle/>
          <a:p>
            <a:endParaRPr lang="en-US"/>
          </a:p>
        </p:txBody>
      </p:sp>
      <p:sp>
        <p:nvSpPr>
          <p:cNvPr id="134148" name="Rectangle 2"/>
          <p:cNvSpPr>
            <a:spLocks noGrp="1" noChangeArrowheads="1"/>
          </p:cNvSpPr>
          <p:nvPr>
            <p:ph type="body"/>
          </p:nvPr>
        </p:nvSpPr>
        <p:spPr>
          <a:xfrm>
            <a:off x="731838" y="4560888"/>
            <a:ext cx="5845175" cy="4319587"/>
          </a:xfrm>
          <a:noFill/>
          <a:ln/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03208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ED61A0EF-2154-45F4-8EAE-4CA6F89FB4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34400" y="6400800"/>
            <a:ext cx="533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19B477D-1CC2-40BF-9D66-7293E2A0052B}" type="slidenum">
              <a:rPr lang="en-CA" smtClean="0"/>
              <a:pPr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806703081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(Black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7570836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3FE8DDA4-AA5A-4464-9DC9-D168548268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458200" y="6400800"/>
            <a:ext cx="533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19B477D-1CC2-40BF-9D66-7293E2A0052B}" type="slidenum">
              <a:rPr lang="en-CA" smtClean="0"/>
              <a:pPr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48976414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59" r:id="rId1"/>
    <p:sldLayoutId id="2147483660" r:id="rId2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b="1" baseline="0">
          <a:solidFill>
            <a:schemeClr val="bg1"/>
          </a:solidFill>
          <a:latin typeface="Gill Sans"/>
          <a:ea typeface="+mj-ea"/>
          <a:cs typeface="Gill San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 Black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 Black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 Black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 Black" pitchFamily="34" charset="0"/>
        </a:defRPr>
      </a:lvl5pPr>
      <a:lvl6pPr marL="457130" algn="l" rtl="0" fontAlgn="base">
        <a:spcBef>
          <a:spcPct val="0"/>
        </a:spcBef>
        <a:spcAft>
          <a:spcPct val="0"/>
        </a:spcAft>
        <a:defRPr sz="3200">
          <a:solidFill>
            <a:srgbClr val="663300"/>
          </a:solidFill>
          <a:latin typeface="Arial Black" pitchFamily="34" charset="0"/>
        </a:defRPr>
      </a:lvl6pPr>
      <a:lvl7pPr marL="914259" algn="l" rtl="0" fontAlgn="base">
        <a:spcBef>
          <a:spcPct val="0"/>
        </a:spcBef>
        <a:spcAft>
          <a:spcPct val="0"/>
        </a:spcAft>
        <a:defRPr sz="3200">
          <a:solidFill>
            <a:srgbClr val="663300"/>
          </a:solidFill>
          <a:latin typeface="Arial Black" pitchFamily="34" charset="0"/>
        </a:defRPr>
      </a:lvl7pPr>
      <a:lvl8pPr marL="1371390" algn="l" rtl="0" fontAlgn="base">
        <a:spcBef>
          <a:spcPct val="0"/>
        </a:spcBef>
        <a:spcAft>
          <a:spcPct val="0"/>
        </a:spcAft>
        <a:defRPr sz="3200">
          <a:solidFill>
            <a:srgbClr val="663300"/>
          </a:solidFill>
          <a:latin typeface="Arial Black" pitchFamily="34" charset="0"/>
        </a:defRPr>
      </a:lvl8pPr>
      <a:lvl9pPr marL="1828519" algn="l" rtl="0" fontAlgn="base">
        <a:spcBef>
          <a:spcPct val="0"/>
        </a:spcBef>
        <a:spcAft>
          <a:spcPct val="0"/>
        </a:spcAft>
        <a:defRPr sz="3200">
          <a:solidFill>
            <a:srgbClr val="663300"/>
          </a:solidFill>
          <a:latin typeface="Arial Black" pitchFamily="34" charset="0"/>
        </a:defRPr>
      </a:lvl9pPr>
    </p:titleStyle>
    <p:bodyStyle>
      <a:lvl1pPr marL="342848" indent="-342848" algn="l" rtl="0" eaLnBrk="0" fontAlgn="base" hangingPunct="0">
        <a:spcBef>
          <a:spcPct val="25000"/>
        </a:spcBef>
        <a:spcAft>
          <a:spcPct val="25000"/>
        </a:spcAft>
        <a:buClr>
          <a:srgbClr val="5675A9"/>
        </a:buClr>
        <a:buSzPct val="75000"/>
        <a:buFont typeface="Wingdings" charset="2"/>
        <a:buChar char="¢"/>
        <a:defRPr sz="2400" baseline="0">
          <a:solidFill>
            <a:schemeClr val="bg1"/>
          </a:solidFill>
          <a:latin typeface="Gill Sans"/>
          <a:ea typeface="+mn-ea"/>
          <a:cs typeface="Gill Sans"/>
        </a:defRPr>
      </a:lvl1pPr>
      <a:lvl2pPr marL="742836" indent="-285707" algn="l" rtl="0" eaLnBrk="0" fontAlgn="base" hangingPunct="0">
        <a:spcBef>
          <a:spcPct val="10000"/>
        </a:spcBef>
        <a:spcAft>
          <a:spcPct val="10000"/>
        </a:spcAft>
        <a:buClr>
          <a:srgbClr val="5675A9"/>
        </a:buClr>
        <a:buSzPct val="75000"/>
        <a:buFont typeface="Wingdings" charset="2"/>
        <a:buChar char="l"/>
        <a:defRPr sz="2000" baseline="0">
          <a:solidFill>
            <a:schemeClr val="bg1"/>
          </a:solidFill>
          <a:latin typeface="Gill Sans"/>
          <a:cs typeface="Gill Sans"/>
        </a:defRPr>
      </a:lvl2pPr>
      <a:lvl3pPr marL="1142824" indent="-228564" algn="l" rtl="0" eaLnBrk="0" fontAlgn="base" hangingPunct="0">
        <a:spcBef>
          <a:spcPct val="20000"/>
        </a:spcBef>
        <a:spcAft>
          <a:spcPct val="0"/>
        </a:spcAft>
        <a:buClr>
          <a:srgbClr val="5675A9"/>
        </a:buClr>
        <a:buChar char="•"/>
        <a:defRPr sz="1800" baseline="0">
          <a:solidFill>
            <a:schemeClr val="bg1"/>
          </a:solidFill>
          <a:latin typeface="Gill Sans"/>
          <a:cs typeface="Gill Sans"/>
        </a:defRPr>
      </a:lvl3pPr>
      <a:lvl4pPr marL="1599954" indent="-228564" algn="l" rtl="0" eaLnBrk="0" fontAlgn="base" hangingPunct="0">
        <a:spcBef>
          <a:spcPct val="20000"/>
        </a:spcBef>
        <a:spcAft>
          <a:spcPct val="0"/>
        </a:spcAft>
        <a:buClr>
          <a:srgbClr val="5675A9"/>
        </a:buClr>
        <a:buChar char="•"/>
        <a:defRPr sz="1600" baseline="0">
          <a:solidFill>
            <a:schemeClr val="bg1"/>
          </a:solidFill>
          <a:latin typeface="Gill Sans"/>
          <a:cs typeface="Gill Sans"/>
        </a:defRPr>
      </a:lvl4pPr>
      <a:lvl5pPr marL="2057085" indent="-228564" algn="l" rtl="0" eaLnBrk="0" fontAlgn="base" hangingPunct="0">
        <a:spcBef>
          <a:spcPct val="20000"/>
        </a:spcBef>
        <a:spcAft>
          <a:spcPct val="0"/>
        </a:spcAft>
        <a:buClr>
          <a:srgbClr val="5675A9"/>
        </a:buClr>
        <a:buChar char="•"/>
        <a:defRPr sz="1600" baseline="0">
          <a:solidFill>
            <a:schemeClr val="bg1"/>
          </a:solidFill>
          <a:latin typeface="Gill Sans"/>
          <a:cs typeface="Gill Sans"/>
        </a:defRPr>
      </a:lvl5pPr>
      <a:lvl6pPr marL="2514215" indent="-228564" algn="l" rtl="0" fontAlgn="base">
        <a:spcBef>
          <a:spcPct val="20000"/>
        </a:spcBef>
        <a:spcAft>
          <a:spcPct val="0"/>
        </a:spcAft>
        <a:buChar char="•"/>
        <a:defRPr sz="1600">
          <a:solidFill>
            <a:schemeClr val="tx2"/>
          </a:solidFill>
          <a:latin typeface="+mn-lt"/>
        </a:defRPr>
      </a:lvl6pPr>
      <a:lvl7pPr marL="2971344" indent="-228564" algn="l" rtl="0" fontAlgn="base">
        <a:spcBef>
          <a:spcPct val="20000"/>
        </a:spcBef>
        <a:spcAft>
          <a:spcPct val="0"/>
        </a:spcAft>
        <a:buChar char="•"/>
        <a:defRPr sz="1600">
          <a:solidFill>
            <a:schemeClr val="tx2"/>
          </a:solidFill>
          <a:latin typeface="+mn-lt"/>
        </a:defRPr>
      </a:lvl7pPr>
      <a:lvl8pPr marL="3428475" indent="-228564" algn="l" rtl="0" fontAlgn="base">
        <a:spcBef>
          <a:spcPct val="20000"/>
        </a:spcBef>
        <a:spcAft>
          <a:spcPct val="0"/>
        </a:spcAft>
        <a:buChar char="•"/>
        <a:defRPr sz="1600">
          <a:solidFill>
            <a:schemeClr val="tx2"/>
          </a:solidFill>
          <a:latin typeface="+mn-lt"/>
        </a:defRPr>
      </a:lvl8pPr>
      <a:lvl9pPr marL="3885603" indent="-228564" algn="l" rtl="0" fontAlgn="base">
        <a:spcBef>
          <a:spcPct val="20000"/>
        </a:spcBef>
        <a:spcAft>
          <a:spcPct val="0"/>
        </a:spcAft>
        <a:buChar char="•"/>
        <a:defRPr sz="1600">
          <a:solidFill>
            <a:schemeClr val="tx2"/>
          </a:solidFill>
          <a:latin typeface="+mn-lt"/>
        </a:defRPr>
      </a:lvl9pPr>
    </p:bodyStyle>
    <p:otherStyle>
      <a:defPPr>
        <a:defRPr lang="en-US"/>
      </a:defPPr>
      <a:lvl1pPr marL="0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30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59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90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19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49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80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08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039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14"/>
          <p:cNvSpPr>
            <a:spLocks noChangeArrowheads="1"/>
          </p:cNvSpPr>
          <p:nvPr/>
        </p:nvSpPr>
        <p:spPr bwMode="auto">
          <a:xfrm>
            <a:off x="76200" y="1371599"/>
            <a:ext cx="8991600" cy="914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13" rIns="91425" bIns="45713" anchor="ctr"/>
          <a:lstStyle/>
          <a:p>
            <a:pPr algn="ctr" eaLnBrk="1" hangingPunct="1"/>
            <a:r>
              <a:rPr lang="en-US" sz="3200" dirty="0">
                <a:solidFill>
                  <a:schemeClr val="bg2"/>
                </a:solidFill>
                <a:latin typeface="Gill Sans"/>
                <a:cs typeface="Gill Sans"/>
              </a:rPr>
              <a:t>Data-Intensive Distributed Computing</a:t>
            </a:r>
          </a:p>
        </p:txBody>
      </p:sp>
      <p:pic>
        <p:nvPicPr>
          <p:cNvPr id="9" name="Picture 13" descr="creative-common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1600" y="6358582"/>
            <a:ext cx="1117600" cy="39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14"/>
          <p:cNvSpPr>
            <a:spLocks noChangeArrowheads="1"/>
          </p:cNvSpPr>
          <p:nvPr/>
        </p:nvSpPr>
        <p:spPr bwMode="auto">
          <a:xfrm>
            <a:off x="76200" y="2971800"/>
            <a:ext cx="89916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13" rIns="91425" bIns="45713" anchor="ctr"/>
          <a:lstStyle/>
          <a:p>
            <a:pPr algn="ctr" eaLnBrk="1" hangingPunct="1"/>
            <a:r>
              <a:rPr lang="en-US" sz="2600" b="0" dirty="0">
                <a:solidFill>
                  <a:schemeClr val="bg2"/>
                </a:solidFill>
                <a:latin typeface="Gill Sans"/>
                <a:cs typeface="Gill Sans"/>
              </a:rPr>
              <a:t>Part 8: Analyzing Graphs, Redux (2/2)</a:t>
            </a:r>
          </a:p>
        </p:txBody>
      </p:sp>
      <p:sp>
        <p:nvSpPr>
          <p:cNvPr id="8" name="Text Box 11"/>
          <p:cNvSpPr txBox="1">
            <a:spLocks noChangeArrowheads="1"/>
          </p:cNvSpPr>
          <p:nvPr/>
        </p:nvSpPr>
        <p:spPr bwMode="auto">
          <a:xfrm>
            <a:off x="1371600" y="6324600"/>
            <a:ext cx="690375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0" dirty="0">
                <a:solidFill>
                  <a:schemeClr val="bg1"/>
                </a:solidFill>
                <a:latin typeface="Gill Sans"/>
                <a:cs typeface="Gill Sans"/>
              </a:rPr>
              <a:t>This work is licensed under a Creative Commons Attribution-Noncommercial-Share Alike 3.0 United States</a:t>
            </a:r>
            <a:br>
              <a:rPr lang="en-US" sz="1200" b="0" dirty="0">
                <a:solidFill>
                  <a:schemeClr val="bg1"/>
                </a:solidFill>
                <a:latin typeface="Gill Sans"/>
                <a:cs typeface="Gill Sans"/>
              </a:rPr>
            </a:br>
            <a:r>
              <a:rPr lang="en-US" sz="1200" b="0" dirty="0">
                <a:solidFill>
                  <a:schemeClr val="bg1"/>
                </a:solidFill>
                <a:latin typeface="Gill Sans"/>
                <a:cs typeface="Gill Sans"/>
              </a:rPr>
              <a:t>See http://creativecommons.org/licenses/by-nc-sa/3.0/us/ for details</a:t>
            </a:r>
          </a:p>
        </p:txBody>
      </p:sp>
      <p:sp>
        <p:nvSpPr>
          <p:cNvPr id="10" name="Rectangle 14"/>
          <p:cNvSpPr>
            <a:spLocks noChangeArrowheads="1"/>
          </p:cNvSpPr>
          <p:nvPr/>
        </p:nvSpPr>
        <p:spPr bwMode="auto">
          <a:xfrm>
            <a:off x="0" y="205740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13" rIns="91425" bIns="45713" anchor="ctr"/>
          <a:lstStyle/>
          <a:p>
            <a:pPr algn="ctr" eaLnBrk="1" hangingPunct="1"/>
            <a:r>
              <a:rPr lang="en-US" sz="2400" b="0" dirty="0">
                <a:solidFill>
                  <a:schemeClr val="bg2"/>
                </a:solidFill>
                <a:latin typeface="Gill Sans"/>
                <a:cs typeface="Gill Sans"/>
              </a:rPr>
              <a:t>CS 431/631 451/651 </a:t>
            </a:r>
            <a:r>
              <a:rPr lang="en-US" sz="2400" b="0">
                <a:solidFill>
                  <a:schemeClr val="bg2"/>
                </a:solidFill>
                <a:latin typeface="Gill Sans"/>
                <a:cs typeface="Gill Sans"/>
              </a:rPr>
              <a:t>(Fall </a:t>
            </a:r>
            <a:r>
              <a:rPr lang="en-US" sz="2400" b="0" dirty="0">
                <a:solidFill>
                  <a:schemeClr val="bg2"/>
                </a:solidFill>
                <a:latin typeface="Gill Sans"/>
                <a:cs typeface="Gill Sans"/>
              </a:rPr>
              <a:t>2019)</a:t>
            </a:r>
          </a:p>
        </p:txBody>
      </p:sp>
      <p:sp>
        <p:nvSpPr>
          <p:cNvPr id="12" name="Rectangle 14"/>
          <p:cNvSpPr>
            <a:spLocks noChangeArrowheads="1"/>
          </p:cNvSpPr>
          <p:nvPr/>
        </p:nvSpPr>
        <p:spPr bwMode="auto">
          <a:xfrm>
            <a:off x="76200" y="4572000"/>
            <a:ext cx="8991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13" rIns="91425" bIns="45713" anchor="ctr"/>
          <a:lstStyle/>
          <a:p>
            <a:pPr algn="ctr" eaLnBrk="1" hangingPunct="1"/>
            <a:r>
              <a:rPr lang="en-US" sz="2400" b="0" dirty="0">
                <a:solidFill>
                  <a:schemeClr val="bg2"/>
                </a:solidFill>
                <a:latin typeface="Gill Sans"/>
                <a:cs typeface="Gill Sans"/>
              </a:rPr>
              <a:t>Ali Abedi</a:t>
            </a:r>
            <a:endParaRPr lang="en-US" sz="2000" b="0" dirty="0">
              <a:solidFill>
                <a:schemeClr val="bg2"/>
              </a:solidFill>
              <a:latin typeface="Gill Sans"/>
              <a:cs typeface="Gill Sans"/>
            </a:endParaRPr>
          </a:p>
        </p:txBody>
      </p:sp>
      <p:sp>
        <p:nvSpPr>
          <p:cNvPr id="11" name="Rectangle 14"/>
          <p:cNvSpPr>
            <a:spLocks noChangeArrowheads="1"/>
          </p:cNvSpPr>
          <p:nvPr/>
        </p:nvSpPr>
        <p:spPr bwMode="auto">
          <a:xfrm>
            <a:off x="76200" y="3352801"/>
            <a:ext cx="8991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13" rIns="91425" bIns="45713" anchor="ctr"/>
          <a:lstStyle/>
          <a:p>
            <a:pPr algn="ctr" eaLnBrk="1" hangingPunct="1"/>
            <a:r>
              <a:rPr lang="en-US" sz="2400" b="0" dirty="0">
                <a:solidFill>
                  <a:schemeClr val="bg2"/>
                </a:solidFill>
                <a:latin typeface="Gill Sans"/>
                <a:cs typeface="Gill Sans"/>
              </a:rPr>
              <a:t>November 21, 2019</a:t>
            </a: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1371600" y="5943600"/>
            <a:ext cx="718260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0" dirty="0">
                <a:solidFill>
                  <a:schemeClr val="bg1"/>
                </a:solidFill>
                <a:latin typeface="Gill Sans"/>
                <a:cs typeface="Gill Sans"/>
              </a:rPr>
              <a:t>These slides are available at https://www.student.cs.uwaterloo.ca/~cs451</a:t>
            </a:r>
          </a:p>
        </p:txBody>
      </p:sp>
      <p:pic>
        <p:nvPicPr>
          <p:cNvPr id="2" name="Picture 1" descr="waterloo_logo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8360" y="381000"/>
            <a:ext cx="2910840" cy="718498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F673BBF-D92C-4BA6-B030-1DACA8563D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chemeClr val="bg1"/>
                </a:solidFill>
                <a:latin typeface="Arial" charset="0"/>
                <a:ea typeface="+mn-ea"/>
                <a:cs typeface="+mn-cs"/>
              </a:defRPr>
            </a:lvl1pPr>
            <a:lvl2pPr marL="457130" algn="l" rtl="0" eaLnBrk="0" fontAlgn="base" hangingPunct="0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259" algn="l" rtl="0" eaLnBrk="0" fontAlgn="base" hangingPunct="0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390" algn="l" rtl="0" eaLnBrk="0" fontAlgn="base" hangingPunct="0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519" algn="l" rtl="0" eaLnBrk="0" fontAlgn="base" hangingPunct="0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5649" algn="l" defTabSz="914259" rtl="0" eaLnBrk="1" latinLnBrk="0" hangingPunct="1">
              <a:defRPr sz="16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2780" algn="l" defTabSz="914259" rtl="0" eaLnBrk="1" latinLnBrk="0" hangingPunct="1">
              <a:defRPr sz="16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199908" algn="l" defTabSz="914259" rtl="0" eaLnBrk="1" latinLnBrk="0" hangingPunct="1">
              <a:defRPr sz="16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039" algn="l" defTabSz="914259" rtl="0" eaLnBrk="1" latinLnBrk="0" hangingPunct="1">
              <a:defRPr sz="16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fld id="{019B477D-1CC2-40BF-9D66-7293E2A0052B}" type="slidenum">
              <a:rPr lang="en-CA" smtClean="0"/>
              <a:pPr/>
              <a:t>1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17121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-152400"/>
            <a:ext cx="9144000" cy="37702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3900" dirty="0">
                <a:solidFill>
                  <a:srgbClr val="000000"/>
                </a:solidFill>
                <a:latin typeface="Gill Sans"/>
                <a:cs typeface="Gill Sans"/>
              </a:rPr>
              <a:t>WTF</a:t>
            </a:r>
            <a:endParaRPr lang="en-US" sz="23900" b="0" dirty="0">
              <a:solidFill>
                <a:srgbClr val="000000"/>
              </a:solidFill>
              <a:latin typeface="Gill Sans"/>
              <a:cs typeface="Gill San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3200400"/>
            <a:ext cx="9144000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0" dirty="0">
                <a:solidFill>
                  <a:srgbClr val="000000"/>
                </a:solidFill>
                <a:latin typeface="Gill Sans"/>
                <a:cs typeface="Gill Sans"/>
              </a:rPr>
              <a:t>(who to follow)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3200400"/>
            <a:ext cx="9144000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0" dirty="0">
                <a:solidFill>
                  <a:srgbClr val="000000"/>
                </a:solidFill>
                <a:latin typeface="Gill Sans"/>
                <a:cs typeface="Gill Sans"/>
              </a:rPr>
              <a:t>(whom to follow)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5350" y="4572000"/>
            <a:ext cx="3295650" cy="158191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9200" y="4572000"/>
            <a:ext cx="3276600" cy="157494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7EB86B2-6A8D-42EA-87DA-698F49377C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19B477D-1CC2-40BF-9D66-7293E2A0052B}" type="slidenum">
              <a:rPr lang="en-CA" smtClean="0"/>
              <a:pPr/>
              <a:t>10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917215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/>
      <p:bldP spid="3" grpId="1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433935"/>
            <a:ext cx="914400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0" dirty="0">
                <a:solidFill>
                  <a:srgbClr val="000000"/>
                </a:solidFill>
                <a:latin typeface="Gill Sans"/>
                <a:cs typeface="Gill Sans"/>
              </a:rPr>
              <a:t>~20 billion edges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1143000"/>
            <a:ext cx="914400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800" b="0" dirty="0">
                <a:solidFill>
                  <a:srgbClr val="000000"/>
                </a:solidFill>
                <a:latin typeface="Gill Sans"/>
                <a:cs typeface="Gill Sans"/>
              </a:rPr>
              <a:t>(Second half of 2012)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0" y="762000"/>
            <a:ext cx="9144000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0000"/>
                </a:solidFill>
                <a:latin typeface="Gill Sans"/>
                <a:cs typeface="Gill Sans"/>
              </a:rPr>
              <a:t>#numbers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0" y="6197024"/>
            <a:ext cx="9144000" cy="58477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b="0" dirty="0">
                <a:solidFill>
                  <a:srgbClr val="000000"/>
                </a:solidFill>
                <a:latin typeface="Gill Sans"/>
                <a:cs typeface="Gill Sans"/>
              </a:rPr>
              <a:t>Myers, Sharma, Gupta, Lin. Information Network or Social Network? </a:t>
            </a:r>
            <a:br>
              <a:rPr lang="en-US" b="0" dirty="0">
                <a:solidFill>
                  <a:srgbClr val="000000"/>
                </a:solidFill>
                <a:latin typeface="Gill Sans"/>
                <a:cs typeface="Gill Sans"/>
              </a:rPr>
            </a:br>
            <a:r>
              <a:rPr lang="en-US" b="0" dirty="0">
                <a:solidFill>
                  <a:srgbClr val="000000"/>
                </a:solidFill>
                <a:latin typeface="Gill Sans"/>
                <a:cs typeface="Gill Sans"/>
              </a:rPr>
              <a:t>The Structure of the Twitter Follow Graph. WWW 2014.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0" y="2057400"/>
            <a:ext cx="914400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0" dirty="0">
                <a:solidFill>
                  <a:srgbClr val="000000"/>
                </a:solidFill>
                <a:latin typeface="Gill Sans"/>
                <a:cs typeface="Gill Sans"/>
              </a:rPr>
              <a:t>~175 million active users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0" y="2814935"/>
            <a:ext cx="914400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0" dirty="0">
                <a:solidFill>
                  <a:srgbClr val="000000"/>
                </a:solidFill>
                <a:latin typeface="Gill Sans"/>
                <a:cs typeface="Gill Sans"/>
              </a:rPr>
              <a:t>42% edges bidirectional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0" y="3195935"/>
            <a:ext cx="914400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0" dirty="0" err="1">
                <a:solidFill>
                  <a:srgbClr val="000000"/>
                </a:solidFill>
                <a:latin typeface="Gill Sans"/>
                <a:cs typeface="Gill Sans"/>
              </a:rPr>
              <a:t>Avg</a:t>
            </a:r>
            <a:r>
              <a:rPr lang="en-US" sz="2400" b="0" dirty="0">
                <a:solidFill>
                  <a:srgbClr val="000000"/>
                </a:solidFill>
                <a:latin typeface="Gill Sans"/>
                <a:cs typeface="Gill Sans"/>
              </a:rPr>
              <a:t> shortest path length: 4.05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0" y="3576935"/>
            <a:ext cx="914400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0" dirty="0">
                <a:solidFill>
                  <a:srgbClr val="000000"/>
                </a:solidFill>
                <a:latin typeface="Gill Sans"/>
                <a:cs typeface="Gill Sans"/>
              </a:rPr>
              <a:t>40% as many </a:t>
            </a:r>
            <a:r>
              <a:rPr lang="en-US" sz="2400" b="0" dirty="0" err="1">
                <a:solidFill>
                  <a:srgbClr val="000000"/>
                </a:solidFill>
                <a:latin typeface="Gill Sans"/>
                <a:cs typeface="Gill Sans"/>
              </a:rPr>
              <a:t>unfollows</a:t>
            </a:r>
            <a:r>
              <a:rPr lang="en-US" sz="2400" b="0" dirty="0">
                <a:solidFill>
                  <a:srgbClr val="000000"/>
                </a:solidFill>
                <a:latin typeface="Gill Sans"/>
                <a:cs typeface="Gill Sans"/>
              </a:rPr>
              <a:t> as follows daily 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0" y="3957935"/>
            <a:ext cx="914400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0" dirty="0">
                <a:solidFill>
                  <a:srgbClr val="000000"/>
                </a:solidFill>
                <a:latin typeface="Gill Sans"/>
                <a:cs typeface="Gill Sans"/>
              </a:rPr>
              <a:t>WTF responsible for ~1/8 of the edges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B09F494-9298-481A-B5BE-70A8C10A2D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19B477D-1CC2-40BF-9D66-7293E2A0052B}" type="slidenum">
              <a:rPr lang="en-CA" smtClean="0"/>
              <a:pPr/>
              <a:t>11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227308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/>
      <p:bldP spid="13" grpId="0"/>
      <p:bldP spid="14" grpId="0"/>
      <p:bldP spid="15" grpId="0"/>
      <p:bldP spid="16" grpId="0"/>
      <p:bldP spid="1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5420380"/>
            <a:ext cx="9144000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0" dirty="0">
                <a:solidFill>
                  <a:srgbClr val="000000"/>
                </a:solidFill>
                <a:latin typeface="Gill Sans"/>
                <a:cs typeface="Gill Sans"/>
              </a:rPr>
              <a:t>Graph-based recommendation systems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5877580"/>
            <a:ext cx="9144000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0" dirty="0">
                <a:solidFill>
                  <a:srgbClr val="000000"/>
                </a:solidFill>
                <a:latin typeface="Gill Sans"/>
                <a:cs typeface="Gill Sans"/>
              </a:rPr>
              <a:t>Why? Increase engagement!</a:t>
            </a:r>
          </a:p>
        </p:txBody>
      </p:sp>
      <p:sp>
        <p:nvSpPr>
          <p:cNvPr id="27" name="Title 1"/>
          <p:cNvSpPr txBox="1">
            <a:spLocks/>
          </p:cNvSpPr>
          <p:nvPr/>
        </p:nvSpPr>
        <p:spPr>
          <a:xfrm>
            <a:off x="0" y="548640"/>
            <a:ext cx="9144000" cy="685800"/>
          </a:xfrm>
          <a:prstGeom prst="rect">
            <a:avLst/>
          </a:prstGeom>
        </p:spPr>
        <p:txBody>
          <a:bodyPr/>
          <a:lstStyle/>
          <a:p>
            <a:pPr lvl="0" algn="ctr">
              <a:defRPr/>
            </a:pPr>
            <a:r>
              <a:rPr lang="en-US" sz="3600" b="0" kern="0" dirty="0">
                <a:solidFill>
                  <a:srgbClr val="000000"/>
                </a:solidFill>
                <a:latin typeface="Gill Sans"/>
                <a:cs typeface="Gill Sans"/>
              </a:rPr>
              <a:t>Graphs are core to Twitter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898D1F-7FB5-4E5E-BB58-F040E0E595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19B477D-1CC2-40BF-9D66-7293E2A0052B}" type="slidenum">
              <a:rPr lang="en-CA" smtClean="0"/>
              <a:pPr/>
              <a:t>12</a:t>
            </a:fld>
            <a:endParaRPr lang="en-CA" dirty="0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093FAA7E-C658-423C-A68B-8ADA65CA28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069579" y="1283129"/>
            <a:ext cx="5004842" cy="4110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319915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8601" y="3962400"/>
            <a:ext cx="3886199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600" b="0" dirty="0">
                <a:latin typeface="Gill Sans"/>
                <a:cs typeface="Gill Sans"/>
              </a:rPr>
              <a:t>The Journey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4680228"/>
            <a:ext cx="914400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0" dirty="0">
                <a:solidFill>
                  <a:srgbClr val="FFFFFF"/>
                </a:solidFill>
                <a:latin typeface="Gill Sans"/>
                <a:cs typeface="Gill Sans"/>
              </a:rPr>
              <a:t>From the static follower graph for account recommendations</a:t>
            </a:r>
            <a:r>
              <a:rPr lang="is-IS" sz="2400" b="0" dirty="0">
                <a:solidFill>
                  <a:srgbClr val="FFFFFF"/>
                </a:solidFill>
                <a:latin typeface="Gill Sans"/>
                <a:cs typeface="Gill Sans"/>
              </a:rPr>
              <a:t>…</a:t>
            </a:r>
            <a:endParaRPr lang="en-US" sz="2400" b="0" dirty="0">
              <a:solidFill>
                <a:srgbClr val="FFFFFF"/>
              </a:solidFill>
              <a:latin typeface="Gill Sans"/>
              <a:cs typeface="Gill San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5024735"/>
            <a:ext cx="914400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is-IS" sz="2400" b="0" dirty="0">
                <a:solidFill>
                  <a:srgbClr val="FFFFFF"/>
                </a:solidFill>
                <a:latin typeface="Gill Sans"/>
                <a:cs typeface="Gill Sans"/>
              </a:rPr>
              <a:t>… to the real-time interaction graph for content recommendations</a:t>
            </a:r>
            <a:endParaRPr lang="en-US" sz="2400" b="0" dirty="0">
              <a:solidFill>
                <a:srgbClr val="FFFFFF"/>
              </a:solidFill>
              <a:latin typeface="Gill Sans"/>
              <a:cs typeface="Gill San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715000" y="6096000"/>
            <a:ext cx="274320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is-IS" sz="2400" b="0" dirty="0">
                <a:solidFill>
                  <a:srgbClr val="FFFFFF"/>
                </a:solidFill>
                <a:latin typeface="Gill Sans"/>
                <a:cs typeface="Gill Sans"/>
              </a:rPr>
              <a:t>In Four Acts...</a:t>
            </a:r>
            <a:endParaRPr lang="en-US" sz="2400" b="0" dirty="0">
              <a:solidFill>
                <a:srgbClr val="FFFFFF"/>
              </a:solidFill>
              <a:latin typeface="Gill Sans"/>
              <a:cs typeface="Gill Sans"/>
            </a:endParaRP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0" y="6611938"/>
            <a:ext cx="44958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000" b="0" dirty="0"/>
              <a:t>Source: </a:t>
            </a:r>
            <a:r>
              <a:rPr lang="en-US" sz="1000" b="0" dirty="0" err="1"/>
              <a:t>flickr</a:t>
            </a:r>
            <a:r>
              <a:rPr lang="en-US" sz="1000" b="0" dirty="0"/>
              <a:t> (https://</a:t>
            </a:r>
            <a:r>
              <a:rPr lang="en-US" sz="1000" b="0" dirty="0" err="1"/>
              <a:t>www.flickr.com</a:t>
            </a:r>
            <a:r>
              <a:rPr lang="en-US" sz="1000" b="0" dirty="0"/>
              <a:t>/photos/39414578@N03/16042029002)</a:t>
            </a:r>
          </a:p>
        </p:txBody>
      </p:sp>
    </p:spTree>
    <p:extLst>
      <p:ext uri="{BB962C8B-B14F-4D97-AF65-F5344CB8AC3E}">
        <p14:creationId xmlns:p14="http://schemas.microsoft.com/office/powerpoint/2010/main" val="151765633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1859339"/>
            <a:ext cx="9144000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0" dirty="0">
                <a:solidFill>
                  <a:srgbClr val="FFFFFF"/>
                </a:solidFill>
                <a:latin typeface="Gill Sans"/>
                <a:cs typeface="Gill Sans"/>
              </a:rPr>
              <a:t>Act I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-6927" y="2209800"/>
            <a:ext cx="9144000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FFFFFF"/>
                </a:solidFill>
                <a:latin typeface="Gill Sans"/>
                <a:cs typeface="Gill Sans"/>
              </a:rPr>
              <a:t>WTF and </a:t>
            </a:r>
            <a:r>
              <a:rPr lang="en-US" sz="3600" dirty="0" err="1">
                <a:solidFill>
                  <a:srgbClr val="FFFFFF"/>
                </a:solidFill>
                <a:latin typeface="Gill Sans"/>
                <a:cs typeface="Gill Sans"/>
              </a:rPr>
              <a:t>Cassovary</a:t>
            </a:r>
            <a:endParaRPr lang="en-US" sz="3600" dirty="0">
              <a:solidFill>
                <a:srgbClr val="FFFFFF"/>
              </a:solidFill>
              <a:latin typeface="Gill Sans"/>
              <a:cs typeface="Gill San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3181290"/>
            <a:ext cx="9144000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0" dirty="0">
                <a:solidFill>
                  <a:srgbClr val="FFFFFF"/>
                </a:solidFill>
                <a:latin typeface="Gill Sans"/>
                <a:cs typeface="Gill Sans"/>
              </a:rPr>
              <a:t>(circa 2010)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6200" y="162580"/>
            <a:ext cx="4419600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b="0" dirty="0">
                <a:latin typeface="Gill Sans"/>
                <a:cs typeface="Gill Sans"/>
              </a:rPr>
              <a:t>In the beginning</a:t>
            </a:r>
            <a:r>
              <a:rPr lang="is-IS" sz="2800" b="0" dirty="0">
                <a:latin typeface="Gill Sans"/>
                <a:cs typeface="Gill Sans"/>
              </a:rPr>
              <a:t>… the void</a:t>
            </a:r>
            <a:endParaRPr lang="en-US" sz="2800" b="0" dirty="0"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158666289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reatio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83991" y="0"/>
            <a:ext cx="14728591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1859339"/>
            <a:ext cx="9144000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0" dirty="0">
                <a:solidFill>
                  <a:schemeClr val="bg1"/>
                </a:solidFill>
                <a:latin typeface="Gill Sans"/>
                <a:cs typeface="Gill Sans"/>
              </a:rPr>
              <a:t>Act I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-6927" y="2209800"/>
            <a:ext cx="9144000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Gill Sans"/>
                <a:cs typeface="Gill Sans"/>
              </a:rPr>
              <a:t>WTF and </a:t>
            </a:r>
            <a:r>
              <a:rPr lang="en-US" sz="3600" dirty="0" err="1">
                <a:solidFill>
                  <a:schemeClr val="bg1"/>
                </a:solidFill>
                <a:latin typeface="Gill Sans"/>
                <a:cs typeface="Gill Sans"/>
              </a:rPr>
              <a:t>Cassovary</a:t>
            </a:r>
            <a:endParaRPr lang="en-US" sz="3600" dirty="0">
              <a:solidFill>
                <a:schemeClr val="bg1"/>
              </a:solidFill>
              <a:latin typeface="Gill Sans"/>
              <a:cs typeface="Gill San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3181290"/>
            <a:ext cx="9144000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0" dirty="0">
                <a:solidFill>
                  <a:schemeClr val="bg1"/>
                </a:solidFill>
                <a:latin typeface="Gill Sans"/>
                <a:cs typeface="Gill Sans"/>
              </a:rPr>
              <a:t>(circa 2010)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6200" y="162580"/>
            <a:ext cx="4419600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b="0" dirty="0">
                <a:solidFill>
                  <a:schemeClr val="bg1"/>
                </a:solidFill>
                <a:latin typeface="Gill Sans"/>
                <a:cs typeface="Gill Sans"/>
              </a:rPr>
              <a:t>In the beginning</a:t>
            </a:r>
            <a:r>
              <a:rPr lang="is-IS" sz="2800" b="0" dirty="0">
                <a:solidFill>
                  <a:schemeClr val="bg1"/>
                </a:solidFill>
                <a:latin typeface="Gill Sans"/>
                <a:cs typeface="Gill Sans"/>
              </a:rPr>
              <a:t>… the void</a:t>
            </a:r>
            <a:endParaRPr lang="en-US" sz="2800" b="0" dirty="0">
              <a:solidFill>
                <a:schemeClr val="bg1"/>
              </a:solidFill>
              <a:latin typeface="Gill Sans"/>
              <a:cs typeface="Gill San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6200" y="609600"/>
            <a:ext cx="601980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b="0" dirty="0">
                <a:solidFill>
                  <a:schemeClr val="bg1"/>
                </a:solidFill>
                <a:latin typeface="Gill Sans"/>
                <a:cs typeface="Gill Sans"/>
              </a:rPr>
              <a:t>Goal: build a recommendation service quickly</a:t>
            </a:r>
          </a:p>
        </p:txBody>
      </p:sp>
    </p:spTree>
    <p:extLst>
      <p:ext uri="{BB962C8B-B14F-4D97-AF65-F5344CB8AC3E}">
        <p14:creationId xmlns:p14="http://schemas.microsoft.com/office/powerpoint/2010/main" val="1738764238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3439180"/>
            <a:ext cx="914400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800" b="0" dirty="0" err="1">
                <a:solidFill>
                  <a:schemeClr val="bg1"/>
                </a:solidFill>
                <a:latin typeface="Gill Sans"/>
                <a:cs typeface="Gill Sans"/>
              </a:rPr>
              <a:t>flockDB</a:t>
            </a:r>
            <a:endParaRPr lang="en-US" sz="4800" b="0" dirty="0">
              <a:solidFill>
                <a:schemeClr val="bg1"/>
              </a:solidFill>
              <a:latin typeface="Gill Sans"/>
              <a:cs typeface="Gill San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4048780"/>
            <a:ext cx="9144000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0" dirty="0">
                <a:solidFill>
                  <a:schemeClr val="bg1"/>
                </a:solidFill>
                <a:latin typeface="Gill Sans"/>
                <a:cs typeface="Gill Sans"/>
              </a:rPr>
              <a:t>(graph database)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4886980"/>
            <a:ext cx="914400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0" dirty="0">
                <a:solidFill>
                  <a:schemeClr val="bg1"/>
                </a:solidFill>
                <a:latin typeface="Gill Sans"/>
                <a:cs typeface="Gill Sans"/>
              </a:rPr>
              <a:t>Simple graph operations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5253335"/>
            <a:ext cx="914400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0" dirty="0">
                <a:solidFill>
                  <a:schemeClr val="bg1"/>
                </a:solidFill>
                <a:latin typeface="Gill Sans"/>
                <a:cs typeface="Gill Sans"/>
              </a:rPr>
              <a:t>Set intersection operations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1"/>
            <a:ext cx="9144000" cy="334782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0" y="5953780"/>
            <a:ext cx="9144000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0" dirty="0">
                <a:solidFill>
                  <a:schemeClr val="bg1"/>
                </a:solidFill>
                <a:latin typeface="Gill Sans"/>
                <a:cs typeface="Gill Sans"/>
              </a:rPr>
              <a:t>Not appropriate for graph algorithms!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ACED07C-D03D-4544-8B70-E1EC4FB957F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19B477D-1CC2-40BF-9D66-7293E2A0052B}" type="slidenum">
              <a:rPr lang="en-CA" smtClean="0"/>
              <a:pPr/>
              <a:t>16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238374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954688"/>
            <a:ext cx="4680198" cy="5065112"/>
          </a:xfrm>
          <a:prstGeom prst="rect">
            <a:avLst/>
          </a:prstGeom>
        </p:spPr>
      </p:pic>
      <p:sp>
        <p:nvSpPr>
          <p:cNvPr id="5" name="Right Arrow 4"/>
          <p:cNvSpPr/>
          <p:nvPr/>
        </p:nvSpPr>
        <p:spPr bwMode="auto">
          <a:xfrm rot="1700661">
            <a:off x="1527603" y="1846041"/>
            <a:ext cx="1384540" cy="68580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D57E7F4-8E09-4B0C-9E35-E41955BB4C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19B477D-1CC2-40BF-9D66-7293E2A0052B}" type="slidenum">
              <a:rPr lang="en-CA" smtClean="0"/>
              <a:pPr/>
              <a:t>17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1307155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2743200"/>
            <a:ext cx="9144000" cy="685800"/>
          </a:xfrm>
          <a:prstGeom prst="rect">
            <a:avLst/>
          </a:prstGeom>
        </p:spPr>
        <p:txBody>
          <a:bodyPr/>
          <a:lstStyle/>
          <a:p>
            <a:pPr lvl="0" algn="ctr">
              <a:defRPr/>
            </a:pPr>
            <a:r>
              <a:rPr lang="en-US" sz="3600" b="0" kern="0" dirty="0">
                <a:solidFill>
                  <a:srgbClr val="000000"/>
                </a:solidFill>
                <a:latin typeface="Gill Sans"/>
                <a:cs typeface="Gill Sans"/>
              </a:rPr>
              <a:t>Okay, let’s use MapReduce!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0" y="3352800"/>
            <a:ext cx="9144000" cy="685800"/>
          </a:xfrm>
          <a:prstGeom prst="rect">
            <a:avLst/>
          </a:prstGeom>
        </p:spPr>
        <p:txBody>
          <a:bodyPr/>
          <a:lstStyle/>
          <a:p>
            <a:pPr lvl="0" algn="ctr">
              <a:defRPr/>
            </a:pPr>
            <a:r>
              <a:rPr lang="en-US" sz="3600" b="0" kern="0" dirty="0">
                <a:solidFill>
                  <a:srgbClr val="000000"/>
                </a:solidFill>
                <a:latin typeface="Gill Sans"/>
                <a:cs typeface="Gill Sans"/>
              </a:rPr>
              <a:t>But MapReduce sucks for graphs!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EFD18EC-86A5-4BBB-9DE0-98F9062ED5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19B477D-1CC2-40BF-9D66-7293E2A0052B}" type="slidenum">
              <a:rPr lang="en-CA" smtClean="0"/>
              <a:pPr/>
              <a:t>18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1308756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173069"/>
            <a:ext cx="9144000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0" dirty="0">
                <a:solidFill>
                  <a:schemeClr val="bg1"/>
                </a:solidFill>
                <a:latin typeface="Gill Sans"/>
                <a:cs typeface="Gill Sans"/>
              </a:rPr>
              <a:t>Let’s build our own system!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295400" y="4643735"/>
            <a:ext cx="426720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2400" b="0" dirty="0">
                <a:solidFill>
                  <a:schemeClr val="bg1"/>
                </a:solidFill>
                <a:latin typeface="Gill Sans"/>
                <a:cs typeface="Gill Sans"/>
              </a:rPr>
              <a:t>Keep entire graph in memory…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486400" y="4643735"/>
            <a:ext cx="304800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b="0" dirty="0">
                <a:solidFill>
                  <a:schemeClr val="bg1"/>
                </a:solidFill>
                <a:latin typeface="Gill Sans"/>
                <a:cs typeface="Gill Sans"/>
              </a:rPr>
              <a:t>on a single machine!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0" y="4139625"/>
            <a:ext cx="914400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0" dirty="0">
                <a:solidFill>
                  <a:schemeClr val="bg1"/>
                </a:solidFill>
                <a:latin typeface="Gill Sans"/>
                <a:cs typeface="Gill Sans"/>
              </a:rPr>
              <a:t>Key design decision: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0" y="1578709"/>
            <a:ext cx="9144000" cy="685800"/>
          </a:xfrm>
          <a:prstGeom prst="rect">
            <a:avLst/>
          </a:prstGeom>
        </p:spPr>
        <p:txBody>
          <a:bodyPr/>
          <a:lstStyle/>
          <a:p>
            <a:pPr lvl="0" algn="ctr">
              <a:defRPr/>
            </a:pPr>
            <a:r>
              <a:rPr lang="en-US" sz="3600" b="0" kern="0" dirty="0">
                <a:solidFill>
                  <a:srgbClr val="000000"/>
                </a:solidFill>
                <a:latin typeface="Gill Sans"/>
                <a:cs typeface="Gill Sans"/>
              </a:rPr>
              <a:t>MapReduce sucks for graph algorithms…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5ADBD99-C655-451F-AED9-7C3ED97040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19B477D-1CC2-40BF-9D66-7293E2A0052B}" type="slidenum">
              <a:rPr lang="en-CA" smtClean="0"/>
              <a:pPr/>
              <a:t>19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4258698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2286000"/>
            <a:ext cx="9144000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0" dirty="0">
                <a:solidFill>
                  <a:schemeClr val="bg1"/>
                </a:solidFill>
                <a:latin typeface="Gill Sans"/>
                <a:cs typeface="Gill Sans"/>
              </a:rPr>
              <a:t>Theme for Today: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3008531"/>
            <a:ext cx="914400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0" dirty="0">
                <a:solidFill>
                  <a:schemeClr val="bg1"/>
                </a:solidFill>
                <a:latin typeface="Gill Sans"/>
                <a:cs typeface="Gill Sans"/>
              </a:rPr>
              <a:t>How things work in the real world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0" y="3317796"/>
            <a:ext cx="9144000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0" dirty="0">
                <a:solidFill>
                  <a:schemeClr val="bg1"/>
                </a:solidFill>
                <a:latin typeface="Gill Sans"/>
                <a:cs typeface="Gill Sans"/>
              </a:rPr>
              <a:t>(forget everything you’ve been told…)</a:t>
            </a:r>
          </a:p>
          <a:p>
            <a:pPr algn="ctr"/>
            <a:r>
              <a:rPr lang="en-US" sz="2000" b="0" dirty="0">
                <a:solidFill>
                  <a:schemeClr val="bg1"/>
                </a:solidFill>
                <a:latin typeface="Gill Sans"/>
                <a:cs typeface="Gill Sans"/>
              </a:rPr>
              <a:t>(these are the mostly true events of Jimmy Lin’s Twitter tenure) 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13090C9-A852-4FBD-B7FF-A18C02E833E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19B477D-1CC2-40BF-9D66-7293E2A0052B}" type="slidenum">
              <a:rPr lang="en-CA" smtClean="0"/>
              <a:pPr/>
              <a:t>2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61001164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1280px-Pistachios_in_shell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90600" y="0"/>
            <a:ext cx="10303768" cy="6858000"/>
          </a:xfrm>
          <a:prstGeom prst="rect">
            <a:avLst/>
          </a:prstGeom>
        </p:spPr>
      </p:pic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0" y="6611938"/>
            <a:ext cx="32004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000" b="0" dirty="0"/>
              <a:t>Source: Wikipedia (Pistachio)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0" y="4114800"/>
            <a:ext cx="914400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FFFF"/>
                </a:solidFill>
                <a:latin typeface="Gill Sans"/>
                <a:cs typeface="Gill Sans"/>
              </a:rPr>
              <a:t>Right choice at the time!</a:t>
            </a:r>
            <a:endParaRPr lang="en-US" sz="2400" b="0" dirty="0">
              <a:solidFill>
                <a:srgbClr val="FFFFFF"/>
              </a:solidFill>
              <a:latin typeface="Gill Sans"/>
              <a:cs typeface="Gill San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2209800"/>
            <a:ext cx="9144000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FFFF"/>
                </a:solidFill>
                <a:latin typeface="Gill Sans"/>
                <a:cs typeface="Gill Sans"/>
              </a:rPr>
              <a:t>Why?</a:t>
            </a:r>
            <a:endParaRPr lang="en-US" sz="2800" b="0" dirty="0">
              <a:solidFill>
                <a:srgbClr val="FFFFFF"/>
              </a:solidFill>
              <a:latin typeface="Gill Sans"/>
              <a:cs typeface="Gill San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0" y="2691824"/>
            <a:ext cx="914400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0" dirty="0">
                <a:solidFill>
                  <a:srgbClr val="FFFFFF"/>
                </a:solidFill>
                <a:latin typeface="Gill Sans"/>
                <a:cs typeface="Gill Sans"/>
              </a:rPr>
              <a:t>Because we can!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0" y="3043535"/>
            <a:ext cx="914400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0" dirty="0">
                <a:solidFill>
                  <a:srgbClr val="FFFFFF"/>
                </a:solidFill>
                <a:latin typeface="Gill Sans"/>
                <a:cs typeface="Gill Sans"/>
              </a:rPr>
              <a:t>Graph partitioning is hard… so don’t do it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0" y="3424535"/>
            <a:ext cx="914400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0" dirty="0">
                <a:solidFill>
                  <a:srgbClr val="FFFFFF"/>
                </a:solidFill>
                <a:latin typeface="Gill Sans"/>
                <a:cs typeface="Gill Sans"/>
              </a:rPr>
              <a:t>Simple architecture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0" y="838200"/>
            <a:ext cx="914400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rgbClr val="FFFFFF"/>
                </a:solidFill>
                <a:latin typeface="Gill Sans"/>
                <a:cs typeface="Gill Sans"/>
              </a:rPr>
              <a:t>Nuts!</a:t>
            </a:r>
            <a:endParaRPr lang="en-US" sz="4800" b="0" dirty="0">
              <a:solidFill>
                <a:srgbClr val="FFFFFF"/>
              </a:solidFill>
              <a:latin typeface="Gill Sans"/>
              <a:cs typeface="Gill San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573648"/>
            <a:ext cx="9144000" cy="58477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0" dirty="0">
                <a:solidFill>
                  <a:schemeClr val="bg1"/>
                </a:solidFill>
                <a:latin typeface="Gill Sans"/>
                <a:cs typeface="Gill Sans"/>
              </a:rPr>
              <a:t>Suppose: 10×10</a:t>
            </a:r>
            <a:r>
              <a:rPr lang="en-US" sz="3200" b="0" baseline="30000" dirty="0">
                <a:solidFill>
                  <a:schemeClr val="bg1"/>
                </a:solidFill>
                <a:latin typeface="Gill Sans"/>
                <a:cs typeface="Gill Sans"/>
              </a:rPr>
              <a:t>9</a:t>
            </a:r>
            <a:r>
              <a:rPr lang="en-US" sz="3200" b="0" dirty="0">
                <a:solidFill>
                  <a:schemeClr val="bg1"/>
                </a:solidFill>
                <a:latin typeface="Gill Sans"/>
                <a:cs typeface="Gill Sans"/>
              </a:rPr>
              <a:t> edges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0" y="2057400"/>
            <a:ext cx="9144000" cy="58477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0" dirty="0">
                <a:solidFill>
                  <a:schemeClr val="bg1"/>
                </a:solidFill>
                <a:latin typeface="Gill Sans"/>
                <a:cs typeface="Gill Sans"/>
              </a:rPr>
              <a:t>(</a:t>
            </a:r>
            <a:r>
              <a:rPr lang="en-US" sz="3200" b="0" dirty="0" err="1">
                <a:solidFill>
                  <a:schemeClr val="bg1"/>
                </a:solidFill>
                <a:latin typeface="Gill Sans"/>
                <a:cs typeface="Gill Sans"/>
              </a:rPr>
              <a:t>src</a:t>
            </a:r>
            <a:r>
              <a:rPr lang="en-US" sz="3200" b="0" dirty="0">
                <a:solidFill>
                  <a:schemeClr val="bg1"/>
                </a:solidFill>
                <a:latin typeface="Gill Sans"/>
                <a:cs typeface="Gill Sans"/>
              </a:rPr>
              <a:t>, </a:t>
            </a:r>
            <a:r>
              <a:rPr lang="en-US" sz="3200" b="0" dirty="0" err="1">
                <a:solidFill>
                  <a:schemeClr val="bg1"/>
                </a:solidFill>
                <a:latin typeface="Gill Sans"/>
                <a:cs typeface="Gill Sans"/>
              </a:rPr>
              <a:t>dest</a:t>
            </a:r>
            <a:r>
              <a:rPr lang="en-US" sz="3200" b="0" dirty="0">
                <a:solidFill>
                  <a:schemeClr val="bg1"/>
                </a:solidFill>
                <a:latin typeface="Gill Sans"/>
                <a:cs typeface="Gill Sans"/>
              </a:rPr>
              <a:t>) pairs: ~80 GB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3834824"/>
            <a:ext cx="9144000" cy="58477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0" dirty="0">
                <a:solidFill>
                  <a:schemeClr val="bg1"/>
                </a:solidFill>
                <a:latin typeface="Gill Sans"/>
                <a:cs typeface="Gill Sans"/>
              </a:rPr>
              <a:t>12 × 16 GB DIMMS = 192 GB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4292024"/>
            <a:ext cx="9144000" cy="58477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0" dirty="0">
                <a:solidFill>
                  <a:schemeClr val="bg1"/>
                </a:solidFill>
                <a:latin typeface="Gill Sans"/>
                <a:cs typeface="Gill Sans"/>
              </a:rPr>
              <a:t>12 × 32 GB DIMMS = 384 GB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2895600"/>
            <a:ext cx="9144000" cy="58477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0" dirty="0">
                <a:solidFill>
                  <a:schemeClr val="bg1"/>
                </a:solidFill>
                <a:latin typeface="Gill Sans"/>
                <a:cs typeface="Gill Sans"/>
              </a:rPr>
              <a:t>18 × 8 GB DIMMS = 144 GB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3352800"/>
            <a:ext cx="9144000" cy="58477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0" dirty="0">
                <a:solidFill>
                  <a:schemeClr val="bg1"/>
                </a:solidFill>
                <a:latin typeface="Gill Sans"/>
                <a:cs typeface="Gill Sans"/>
              </a:rPr>
              <a:t>18 × 16 GB DIMMS = 288 GB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466D8C1B-28F7-442D-9F85-B28FAB75EBC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19B477D-1CC2-40BF-9D66-7293E2A0052B}" type="slidenum">
              <a:rPr lang="en-CA" smtClean="0"/>
              <a:pPr/>
              <a:t>21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953966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assowary_head_frontal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  <p:sp>
        <p:nvSpPr>
          <p:cNvPr id="8" name="TextBox 3"/>
          <p:cNvSpPr txBox="1">
            <a:spLocks noChangeArrowheads="1"/>
          </p:cNvSpPr>
          <p:nvPr/>
        </p:nvSpPr>
        <p:spPr bwMode="auto">
          <a:xfrm>
            <a:off x="0" y="6611938"/>
            <a:ext cx="32004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000" b="0" dirty="0"/>
              <a:t>Source: Wikipedia (Cassowary)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4294967295"/>
          </p:nvPr>
        </p:nvSpPr>
        <p:spPr>
          <a:xfrm>
            <a:off x="381000" y="1219200"/>
            <a:ext cx="4724400" cy="2590800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chemeClr val="tx1"/>
                </a:solidFill>
              </a:rPr>
              <a:t>In-memory graph engine</a:t>
            </a:r>
          </a:p>
          <a:p>
            <a:pPr marL="457129" lvl="1" indent="0">
              <a:buNone/>
            </a:pPr>
            <a:r>
              <a:rPr lang="en-US" dirty="0">
                <a:solidFill>
                  <a:schemeClr val="tx1"/>
                </a:solidFill>
              </a:rPr>
              <a:t>Implemented in </a:t>
            </a:r>
            <a:r>
              <a:rPr lang="en-US" dirty="0" err="1">
                <a:solidFill>
                  <a:schemeClr val="tx1"/>
                </a:solidFill>
              </a:rPr>
              <a:t>Scala</a:t>
            </a:r>
            <a:endParaRPr lang="en-US" dirty="0">
              <a:solidFill>
                <a:schemeClr val="tx1"/>
              </a:solidFill>
            </a:endParaRPr>
          </a:p>
          <a:p>
            <a:pPr marL="457129" lvl="1" indent="0">
              <a:buNone/>
            </a:pPr>
            <a:r>
              <a:rPr lang="en-US" dirty="0">
                <a:solidFill>
                  <a:schemeClr val="tx1"/>
                </a:solidFill>
              </a:rPr>
              <a:t>Compact in-memory representations</a:t>
            </a:r>
          </a:p>
          <a:p>
            <a:pPr marL="457129" lvl="1" indent="0">
              <a:buNone/>
            </a:pPr>
            <a:r>
              <a:rPr lang="en-US" dirty="0">
                <a:solidFill>
                  <a:schemeClr val="tx1"/>
                </a:solidFill>
              </a:rPr>
              <a:t>But no compression</a:t>
            </a:r>
          </a:p>
          <a:p>
            <a:pPr marL="457129" lvl="1" indent="0">
              <a:buNone/>
            </a:pPr>
            <a:r>
              <a:rPr lang="en-US" dirty="0">
                <a:solidFill>
                  <a:schemeClr val="tx1"/>
                </a:solidFill>
              </a:rPr>
              <a:t>Avoid JVM object overhead!</a:t>
            </a:r>
          </a:p>
          <a:p>
            <a:pPr marL="457129" lvl="1" indent="0">
              <a:buNone/>
            </a:pPr>
            <a:r>
              <a:rPr lang="en-US" dirty="0">
                <a:solidFill>
                  <a:schemeClr val="tx1"/>
                </a:solidFill>
              </a:rPr>
              <a:t>Open-source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304800" y="548640"/>
            <a:ext cx="2438400" cy="685800"/>
          </a:xfrm>
          <a:prstGeom prst="rect">
            <a:avLst/>
          </a:prstGeom>
        </p:spPr>
        <p:txBody>
          <a:bodyPr/>
          <a:lstStyle/>
          <a:p>
            <a:pPr lvl="0">
              <a:defRPr/>
            </a:pPr>
            <a:r>
              <a:rPr lang="en-US" sz="3600" b="0" kern="0" dirty="0" err="1">
                <a:latin typeface="Gill Sans"/>
                <a:cs typeface="Gill Sans"/>
              </a:rPr>
              <a:t>Cassovary</a:t>
            </a:r>
            <a:endParaRPr lang="en-US" sz="3600" b="0" kern="0" dirty="0">
              <a:latin typeface="Gill Sans"/>
              <a:cs typeface="Gill Sans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4F4C79C-25D2-4D10-AA0E-903A1DB0959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19B477D-1CC2-40BF-9D66-7293E2A0052B}" type="slidenum">
              <a:rPr lang="en-CA" smtClean="0"/>
              <a:pPr/>
              <a:t>22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367898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548640"/>
            <a:ext cx="9144000" cy="685800"/>
          </a:xfrm>
          <a:prstGeom prst="rect">
            <a:avLst/>
          </a:prstGeom>
        </p:spPr>
        <p:txBody>
          <a:bodyPr/>
          <a:lstStyle/>
          <a:p>
            <a:pPr lvl="0" algn="ctr">
              <a:defRPr/>
            </a:pPr>
            <a:r>
              <a:rPr lang="en-US" sz="3600" b="0" kern="0" dirty="0">
                <a:solidFill>
                  <a:srgbClr val="000000"/>
                </a:solidFill>
                <a:latin typeface="Gill Sans"/>
                <a:cs typeface="Gill Sans"/>
              </a:rPr>
              <a:t>PageRank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1905001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 b="0" kern="0" dirty="0">
                <a:solidFill>
                  <a:srgbClr val="000000"/>
                </a:solidFill>
                <a:latin typeface="Gill Sans"/>
                <a:cs typeface="Gill Sans"/>
              </a:rPr>
              <a:t>“Semi-streaming” algorithm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2286001"/>
            <a:ext cx="9144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000" b="0" kern="0" dirty="0">
                <a:solidFill>
                  <a:srgbClr val="0070C0"/>
                </a:solidFill>
                <a:latin typeface="Gill Sans"/>
                <a:cs typeface="Gill Sans"/>
              </a:rPr>
              <a:t>Keep vertex state in memory, stream over edges</a:t>
            </a:r>
          </a:p>
          <a:p>
            <a:pPr lvl="0" algn="ctr">
              <a:defRPr/>
            </a:pPr>
            <a:r>
              <a:rPr lang="en-US" sz="2000" b="0" kern="0" dirty="0">
                <a:solidFill>
                  <a:srgbClr val="0070C0"/>
                </a:solidFill>
                <a:latin typeface="Gill Sans"/>
                <a:cs typeface="Gill Sans"/>
              </a:rPr>
              <a:t>Each pass = one PageRank iteration</a:t>
            </a:r>
          </a:p>
          <a:p>
            <a:pPr lvl="0" algn="ctr">
              <a:defRPr/>
            </a:pPr>
            <a:r>
              <a:rPr lang="en-US" sz="2000" b="0" kern="0" dirty="0">
                <a:solidFill>
                  <a:srgbClr val="0070C0"/>
                </a:solidFill>
                <a:latin typeface="Gill Sans"/>
                <a:cs typeface="Gill Sans"/>
              </a:rPr>
              <a:t>Bottlenecked by memory bandwidth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3559314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 b="0" kern="0" dirty="0">
                <a:solidFill>
                  <a:srgbClr val="000000"/>
                </a:solidFill>
                <a:latin typeface="Gill Sans"/>
                <a:cs typeface="Gill Sans"/>
              </a:rPr>
              <a:t>Convergence?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0" y="3940314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700" lvl="1" algn="ctr"/>
            <a:r>
              <a:rPr lang="en-GB" sz="2000" b="0" dirty="0">
                <a:solidFill>
                  <a:srgbClr val="0070C0"/>
                </a:solidFill>
                <a:latin typeface="Gill Sans" charset="0"/>
                <a:ea typeface="Gill Sans" charset="0"/>
                <a:cs typeface="Gill Sans" charset="0"/>
                <a:sym typeface="Symbol" pitchFamily="18" charset="2"/>
              </a:rPr>
              <a:t>Don’t run from scratch… use previous values</a:t>
            </a:r>
          </a:p>
          <a:p>
            <a:pPr marL="12700" lvl="1" algn="ctr"/>
            <a:r>
              <a:rPr lang="en-GB" sz="2000" b="0" dirty="0">
                <a:solidFill>
                  <a:srgbClr val="0070C0"/>
                </a:solidFill>
                <a:latin typeface="Gill Sans" charset="0"/>
                <a:ea typeface="Gill Sans" charset="0"/>
                <a:cs typeface="Gill Sans" charset="0"/>
                <a:sym typeface="Symbol" pitchFamily="18" charset="2"/>
              </a:rPr>
              <a:t>A few passes are sufficient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30464CB-46BB-41EE-B436-1294A47A0A3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19B477D-1CC2-40BF-9D66-7293E2A0052B}" type="slidenum">
              <a:rPr lang="en-CA" smtClean="0"/>
              <a:pPr/>
              <a:t>23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46078544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548640"/>
            <a:ext cx="9144000" cy="685800"/>
          </a:xfrm>
          <a:prstGeom prst="rect">
            <a:avLst/>
          </a:prstGeom>
        </p:spPr>
        <p:txBody>
          <a:bodyPr/>
          <a:lstStyle/>
          <a:p>
            <a:pPr lvl="0" algn="ctr">
              <a:defRPr/>
            </a:pPr>
            <a:r>
              <a:rPr lang="en-US" sz="3600" b="0" kern="0" dirty="0">
                <a:solidFill>
                  <a:srgbClr val="000000"/>
                </a:solidFill>
                <a:latin typeface="Gill Sans"/>
                <a:cs typeface="Gill Sans"/>
              </a:rPr>
              <a:t>“Circle of Trust”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1349514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 b="0" kern="0" dirty="0">
                <a:solidFill>
                  <a:srgbClr val="000000"/>
                </a:solidFill>
                <a:latin typeface="Gill Sans"/>
                <a:cs typeface="Gill Sans"/>
              </a:rPr>
              <a:t>Ordered set of important neighbors for a user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1730514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000" b="0" kern="0" dirty="0">
                <a:solidFill>
                  <a:srgbClr val="0070C0"/>
                </a:solidFill>
                <a:latin typeface="Gill Sans"/>
                <a:cs typeface="Gill Sans"/>
              </a:rPr>
              <a:t>Result of egocentric random walk: Personalized PageRank!</a:t>
            </a:r>
          </a:p>
          <a:p>
            <a:pPr lvl="0" algn="ctr">
              <a:defRPr/>
            </a:pPr>
            <a:r>
              <a:rPr lang="en-US" sz="2000" b="0" kern="0" dirty="0">
                <a:solidFill>
                  <a:srgbClr val="0070C0"/>
                </a:solidFill>
                <a:latin typeface="Gill Sans"/>
                <a:cs typeface="Gill Sans"/>
              </a:rPr>
              <a:t>Computed online based on various input parameters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6167735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 b="0" kern="0" dirty="0">
                <a:solidFill>
                  <a:srgbClr val="000000"/>
                </a:solidFill>
                <a:latin typeface="Gill Sans"/>
                <a:cs typeface="Gill Sans"/>
              </a:rPr>
              <a:t>One of the features used in search</a:t>
            </a:r>
          </a:p>
        </p:txBody>
      </p:sp>
      <p:sp>
        <p:nvSpPr>
          <p:cNvPr id="9" name="Oval 8"/>
          <p:cNvSpPr/>
          <p:nvPr/>
        </p:nvSpPr>
        <p:spPr bwMode="auto">
          <a:xfrm>
            <a:off x="2133600" y="2895600"/>
            <a:ext cx="3810000" cy="289560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normalizeH="0" baseline="0">
              <a:ln>
                <a:noFill/>
              </a:ln>
              <a:solidFill>
                <a:srgbClr val="FFFFFF"/>
              </a:solidFill>
              <a:effectLst/>
              <a:latin typeface="Arial" charset="0"/>
            </a:endParaRPr>
          </a:p>
        </p:txBody>
      </p:sp>
      <p:sp>
        <p:nvSpPr>
          <p:cNvPr id="10" name="Oval 9"/>
          <p:cNvSpPr/>
          <p:nvPr/>
        </p:nvSpPr>
        <p:spPr bwMode="auto">
          <a:xfrm>
            <a:off x="3657600" y="4191000"/>
            <a:ext cx="304800" cy="30480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normalizeH="0" baseline="0">
              <a:ln>
                <a:noFill/>
              </a:ln>
              <a:solidFill>
                <a:srgbClr val="FFFFFF"/>
              </a:solidFill>
              <a:effectLst/>
              <a:latin typeface="Arial" charset="0"/>
            </a:endParaRPr>
          </a:p>
        </p:txBody>
      </p:sp>
      <p:sp>
        <p:nvSpPr>
          <p:cNvPr id="11" name="Oval 10"/>
          <p:cNvSpPr/>
          <p:nvPr/>
        </p:nvSpPr>
        <p:spPr bwMode="auto">
          <a:xfrm>
            <a:off x="4953000" y="3276600"/>
            <a:ext cx="304800" cy="30480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normalizeH="0" baseline="0">
              <a:ln>
                <a:noFill/>
              </a:ln>
              <a:solidFill>
                <a:srgbClr val="FFFFFF"/>
              </a:solidFill>
              <a:effectLst/>
              <a:latin typeface="Arial" charset="0"/>
            </a:endParaRPr>
          </a:p>
        </p:txBody>
      </p:sp>
      <p:cxnSp>
        <p:nvCxnSpPr>
          <p:cNvPr id="12" name="Straight Arrow Connector 11"/>
          <p:cNvCxnSpPr>
            <a:stCxn id="11" idx="7"/>
            <a:endCxn id="16" idx="3"/>
          </p:cNvCxnSpPr>
          <p:nvPr/>
        </p:nvCxnSpPr>
        <p:spPr bwMode="auto">
          <a:xfrm rot="5400000" flipH="1" flipV="1">
            <a:off x="4108263" y="3346263"/>
            <a:ext cx="698874" cy="1079874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3" name="Oval 12"/>
          <p:cNvSpPr/>
          <p:nvPr/>
        </p:nvSpPr>
        <p:spPr bwMode="auto">
          <a:xfrm>
            <a:off x="6324600" y="3124200"/>
            <a:ext cx="304800" cy="30480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normalizeH="0" baseline="0">
              <a:ln>
                <a:noFill/>
              </a:ln>
              <a:solidFill>
                <a:srgbClr val="FFFFFF"/>
              </a:solidFill>
              <a:effectLst/>
              <a:latin typeface="Arial" charset="0"/>
            </a:endParaRPr>
          </a:p>
        </p:txBody>
      </p:sp>
      <p:sp>
        <p:nvSpPr>
          <p:cNvPr id="14" name="Oval 13"/>
          <p:cNvSpPr/>
          <p:nvPr/>
        </p:nvSpPr>
        <p:spPr bwMode="auto">
          <a:xfrm>
            <a:off x="3505200" y="3124200"/>
            <a:ext cx="304800" cy="30480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normalizeH="0" baseline="0">
              <a:ln>
                <a:noFill/>
              </a:ln>
              <a:solidFill>
                <a:srgbClr val="FFFFFF"/>
              </a:solidFill>
              <a:effectLst/>
              <a:latin typeface="Arial" charset="0"/>
            </a:endParaRPr>
          </a:p>
        </p:txBody>
      </p:sp>
      <p:sp>
        <p:nvSpPr>
          <p:cNvPr id="15" name="Oval 14"/>
          <p:cNvSpPr/>
          <p:nvPr/>
        </p:nvSpPr>
        <p:spPr bwMode="auto">
          <a:xfrm>
            <a:off x="2438400" y="3962400"/>
            <a:ext cx="304800" cy="30480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normalizeH="0" baseline="0">
              <a:ln>
                <a:noFill/>
              </a:ln>
              <a:solidFill>
                <a:srgbClr val="FFFFFF"/>
              </a:solidFill>
              <a:effectLst/>
              <a:latin typeface="Arial" charset="0"/>
            </a:endParaRPr>
          </a:p>
        </p:txBody>
      </p:sp>
      <p:sp>
        <p:nvSpPr>
          <p:cNvPr id="16" name="Oval 15"/>
          <p:cNvSpPr/>
          <p:nvPr/>
        </p:nvSpPr>
        <p:spPr bwMode="auto">
          <a:xfrm>
            <a:off x="2286000" y="2743200"/>
            <a:ext cx="304800" cy="30480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normalizeH="0" baseline="0">
              <a:ln>
                <a:noFill/>
              </a:ln>
              <a:solidFill>
                <a:srgbClr val="FFFFFF"/>
              </a:solidFill>
              <a:effectLst/>
              <a:latin typeface="Arial" charset="0"/>
            </a:endParaRPr>
          </a:p>
        </p:txBody>
      </p:sp>
      <p:sp>
        <p:nvSpPr>
          <p:cNvPr id="17" name="Oval 16"/>
          <p:cNvSpPr/>
          <p:nvPr/>
        </p:nvSpPr>
        <p:spPr bwMode="auto">
          <a:xfrm>
            <a:off x="2895600" y="4876800"/>
            <a:ext cx="304800" cy="30480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normalizeH="0" baseline="0">
              <a:ln>
                <a:noFill/>
              </a:ln>
              <a:solidFill>
                <a:srgbClr val="FFFFFF"/>
              </a:solidFill>
              <a:effectLst/>
              <a:latin typeface="Arial" charset="0"/>
            </a:endParaRPr>
          </a:p>
        </p:txBody>
      </p:sp>
      <p:sp>
        <p:nvSpPr>
          <p:cNvPr id="18" name="Oval 17"/>
          <p:cNvSpPr/>
          <p:nvPr/>
        </p:nvSpPr>
        <p:spPr bwMode="auto">
          <a:xfrm>
            <a:off x="4419600" y="5181600"/>
            <a:ext cx="304800" cy="30480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normalizeH="0" baseline="0">
              <a:ln>
                <a:noFill/>
              </a:ln>
              <a:solidFill>
                <a:srgbClr val="FFFFFF"/>
              </a:solidFill>
              <a:effectLst/>
              <a:latin typeface="Arial" charset="0"/>
            </a:endParaRPr>
          </a:p>
        </p:txBody>
      </p:sp>
      <p:sp>
        <p:nvSpPr>
          <p:cNvPr id="19" name="Oval 18"/>
          <p:cNvSpPr/>
          <p:nvPr/>
        </p:nvSpPr>
        <p:spPr bwMode="auto">
          <a:xfrm>
            <a:off x="5257800" y="4572000"/>
            <a:ext cx="304800" cy="30480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normalizeH="0" baseline="0">
              <a:ln>
                <a:noFill/>
              </a:ln>
              <a:solidFill>
                <a:srgbClr val="FFFFFF"/>
              </a:solidFill>
              <a:effectLst/>
              <a:latin typeface="Arial" charset="0"/>
            </a:endParaRPr>
          </a:p>
        </p:txBody>
      </p:sp>
      <p:sp>
        <p:nvSpPr>
          <p:cNvPr id="20" name="Oval 19"/>
          <p:cNvSpPr/>
          <p:nvPr/>
        </p:nvSpPr>
        <p:spPr bwMode="auto">
          <a:xfrm>
            <a:off x="7086600" y="3886200"/>
            <a:ext cx="304800" cy="30480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normalizeH="0" baseline="0">
              <a:ln>
                <a:noFill/>
              </a:ln>
              <a:solidFill>
                <a:srgbClr val="FFFFFF"/>
              </a:solidFill>
              <a:effectLst/>
              <a:latin typeface="Arial" charset="0"/>
            </a:endParaRPr>
          </a:p>
        </p:txBody>
      </p:sp>
      <p:cxnSp>
        <p:nvCxnSpPr>
          <p:cNvPr id="21" name="Straight Arrow Connector 20"/>
          <p:cNvCxnSpPr>
            <a:stCxn id="24" idx="2"/>
            <a:endCxn id="11" idx="6"/>
          </p:cNvCxnSpPr>
          <p:nvPr/>
        </p:nvCxnSpPr>
        <p:spPr bwMode="auto">
          <a:xfrm rot="10800000">
            <a:off x="3962400" y="4343400"/>
            <a:ext cx="1295400" cy="381000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stCxn id="16" idx="6"/>
            <a:endCxn id="15" idx="2"/>
          </p:cNvCxnSpPr>
          <p:nvPr/>
        </p:nvCxnSpPr>
        <p:spPr bwMode="auto">
          <a:xfrm flipV="1">
            <a:off x="5257800" y="3276600"/>
            <a:ext cx="1066800" cy="152400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stCxn id="16" idx="4"/>
            <a:endCxn id="24" idx="0"/>
          </p:cNvCxnSpPr>
          <p:nvPr/>
        </p:nvCxnSpPr>
        <p:spPr bwMode="auto">
          <a:xfrm rot="16200000" flipH="1">
            <a:off x="4762500" y="3924300"/>
            <a:ext cx="990600" cy="304800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stCxn id="23" idx="2"/>
            <a:endCxn id="21" idx="5"/>
          </p:cNvCxnSpPr>
          <p:nvPr/>
        </p:nvCxnSpPr>
        <p:spPr bwMode="auto">
          <a:xfrm rot="10800000">
            <a:off x="3155764" y="5136964"/>
            <a:ext cx="1263837" cy="197037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>
            <a:stCxn id="15" idx="5"/>
            <a:endCxn id="25" idx="1"/>
          </p:cNvCxnSpPr>
          <p:nvPr/>
        </p:nvCxnSpPr>
        <p:spPr bwMode="auto">
          <a:xfrm rot="16200000" flipH="1">
            <a:off x="6584763" y="3384363"/>
            <a:ext cx="546474" cy="546474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>
            <a:stCxn id="11" idx="5"/>
            <a:endCxn id="23" idx="1"/>
          </p:cNvCxnSpPr>
          <p:nvPr/>
        </p:nvCxnSpPr>
        <p:spPr bwMode="auto">
          <a:xfrm rot="16200000" flipH="1">
            <a:off x="3803463" y="4565463"/>
            <a:ext cx="775074" cy="546474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>
            <a:stCxn id="11" idx="3"/>
            <a:endCxn id="21" idx="7"/>
          </p:cNvCxnSpPr>
          <p:nvPr/>
        </p:nvCxnSpPr>
        <p:spPr bwMode="auto">
          <a:xfrm rot="5400000">
            <a:off x="3193863" y="4413063"/>
            <a:ext cx="470274" cy="546474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>
            <a:stCxn id="11" idx="2"/>
            <a:endCxn id="19" idx="6"/>
          </p:cNvCxnSpPr>
          <p:nvPr/>
        </p:nvCxnSpPr>
        <p:spPr bwMode="auto">
          <a:xfrm rot="10800000">
            <a:off x="2743200" y="4114800"/>
            <a:ext cx="914400" cy="228600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>
            <a:stCxn id="11" idx="0"/>
            <a:endCxn id="18" idx="4"/>
          </p:cNvCxnSpPr>
          <p:nvPr/>
        </p:nvCxnSpPr>
        <p:spPr bwMode="auto">
          <a:xfrm rot="16200000" flipV="1">
            <a:off x="3352800" y="3733800"/>
            <a:ext cx="762000" cy="152400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>
            <a:stCxn id="19" idx="0"/>
            <a:endCxn id="20" idx="4"/>
          </p:cNvCxnSpPr>
          <p:nvPr/>
        </p:nvCxnSpPr>
        <p:spPr bwMode="auto">
          <a:xfrm rot="16200000" flipV="1">
            <a:off x="2057400" y="3429000"/>
            <a:ext cx="914400" cy="152400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5257800" y="5162490"/>
            <a:ext cx="2362200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0" dirty="0">
                <a:solidFill>
                  <a:schemeClr val="bg1"/>
                </a:solidFill>
                <a:latin typeface="Gill Sans"/>
                <a:cs typeface="Gill Sans"/>
              </a:rPr>
              <a:t>“circle of trust”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6680000-A2A4-4FEE-8C30-777077D28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19B477D-1CC2-40BF-9D66-7293E2A0052B}" type="slidenum">
              <a:rPr lang="en-CA" smtClean="0"/>
              <a:pPr/>
              <a:t>24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00972568"/>
      </p:ext>
    </p:extLst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548640"/>
            <a:ext cx="9144000" cy="685800"/>
          </a:xfrm>
          <a:prstGeom prst="rect">
            <a:avLst/>
          </a:prstGeom>
        </p:spPr>
        <p:txBody>
          <a:bodyPr/>
          <a:lstStyle/>
          <a:p>
            <a:pPr lvl="0" algn="ctr">
              <a:defRPr/>
            </a:pPr>
            <a:r>
              <a:rPr lang="en-US" sz="3600" b="0" kern="0" dirty="0">
                <a:solidFill>
                  <a:srgbClr val="000000"/>
                </a:solidFill>
                <a:latin typeface="Gill Sans"/>
                <a:cs typeface="Gill Sans"/>
              </a:rPr>
              <a:t>SALSA for Recommendations</a:t>
            </a:r>
          </a:p>
        </p:txBody>
      </p:sp>
      <p:grpSp>
        <p:nvGrpSpPr>
          <p:cNvPr id="32" name="Group 31"/>
          <p:cNvGrpSpPr/>
          <p:nvPr/>
        </p:nvGrpSpPr>
        <p:grpSpPr>
          <a:xfrm>
            <a:off x="1066800" y="1581090"/>
            <a:ext cx="3581400" cy="4724400"/>
            <a:chOff x="1066800" y="1447800"/>
            <a:chExt cx="3581400" cy="4724400"/>
          </a:xfrm>
        </p:grpSpPr>
        <p:sp>
          <p:nvSpPr>
            <p:cNvPr id="33" name="Rounded Rectangle 32"/>
            <p:cNvSpPr/>
            <p:nvPr/>
          </p:nvSpPr>
          <p:spPr bwMode="auto">
            <a:xfrm>
              <a:off x="1066800" y="1981200"/>
              <a:ext cx="1447800" cy="3581400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1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endParaRPr>
            </a:p>
          </p:txBody>
        </p:sp>
        <p:sp>
          <p:nvSpPr>
            <p:cNvPr id="34" name="Oval 33"/>
            <p:cNvSpPr/>
            <p:nvPr/>
          </p:nvSpPr>
          <p:spPr bwMode="auto">
            <a:xfrm>
              <a:off x="1524000" y="2362200"/>
              <a:ext cx="533400" cy="533400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1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endParaRPr>
            </a:p>
          </p:txBody>
        </p:sp>
        <p:sp>
          <p:nvSpPr>
            <p:cNvPr id="35" name="Rounded Rectangle 34"/>
            <p:cNvSpPr/>
            <p:nvPr/>
          </p:nvSpPr>
          <p:spPr bwMode="auto">
            <a:xfrm>
              <a:off x="3200400" y="1447800"/>
              <a:ext cx="1447800" cy="4724400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1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endParaRPr>
            </a:p>
          </p:txBody>
        </p:sp>
        <p:sp>
          <p:nvSpPr>
            <p:cNvPr id="36" name="Oval 35"/>
            <p:cNvSpPr/>
            <p:nvPr/>
          </p:nvSpPr>
          <p:spPr bwMode="auto">
            <a:xfrm>
              <a:off x="3657600" y="2362200"/>
              <a:ext cx="533400" cy="533400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1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endParaRPr>
            </a:p>
          </p:txBody>
        </p:sp>
        <p:sp>
          <p:nvSpPr>
            <p:cNvPr id="37" name="Oval 36"/>
            <p:cNvSpPr/>
            <p:nvPr/>
          </p:nvSpPr>
          <p:spPr bwMode="auto">
            <a:xfrm>
              <a:off x="3657600" y="3124200"/>
              <a:ext cx="533400" cy="533400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1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endParaRPr>
            </a:p>
          </p:txBody>
        </p:sp>
        <p:sp>
          <p:nvSpPr>
            <p:cNvPr id="38" name="Oval 37"/>
            <p:cNvSpPr/>
            <p:nvPr/>
          </p:nvSpPr>
          <p:spPr bwMode="auto">
            <a:xfrm>
              <a:off x="1524000" y="3124200"/>
              <a:ext cx="533400" cy="533400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1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endParaRPr>
            </a:p>
          </p:txBody>
        </p:sp>
        <p:sp>
          <p:nvSpPr>
            <p:cNvPr id="39" name="Oval 38"/>
            <p:cNvSpPr/>
            <p:nvPr/>
          </p:nvSpPr>
          <p:spPr bwMode="auto">
            <a:xfrm>
              <a:off x="3657600" y="3886200"/>
              <a:ext cx="533400" cy="533400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1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endParaRPr>
            </a:p>
          </p:txBody>
        </p:sp>
        <p:sp>
          <p:nvSpPr>
            <p:cNvPr id="40" name="Oval 39"/>
            <p:cNvSpPr/>
            <p:nvPr/>
          </p:nvSpPr>
          <p:spPr bwMode="auto">
            <a:xfrm>
              <a:off x="1524000" y="3886200"/>
              <a:ext cx="533400" cy="533400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1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endParaRPr>
            </a:p>
          </p:txBody>
        </p:sp>
        <p:sp>
          <p:nvSpPr>
            <p:cNvPr id="41" name="Oval 40"/>
            <p:cNvSpPr/>
            <p:nvPr/>
          </p:nvSpPr>
          <p:spPr bwMode="auto">
            <a:xfrm>
              <a:off x="1524000" y="4648200"/>
              <a:ext cx="533400" cy="533400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1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endParaRPr>
            </a:p>
          </p:txBody>
        </p:sp>
        <p:sp>
          <p:nvSpPr>
            <p:cNvPr id="42" name="Oval 41"/>
            <p:cNvSpPr/>
            <p:nvPr/>
          </p:nvSpPr>
          <p:spPr bwMode="auto">
            <a:xfrm>
              <a:off x="3657600" y="4648200"/>
              <a:ext cx="533400" cy="533400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1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endParaRPr>
            </a:p>
          </p:txBody>
        </p:sp>
        <p:sp>
          <p:nvSpPr>
            <p:cNvPr id="43" name="Oval 42"/>
            <p:cNvSpPr/>
            <p:nvPr/>
          </p:nvSpPr>
          <p:spPr bwMode="auto">
            <a:xfrm>
              <a:off x="3657600" y="5410200"/>
              <a:ext cx="533400" cy="533400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1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endParaRPr>
            </a:p>
          </p:txBody>
        </p:sp>
        <p:sp>
          <p:nvSpPr>
            <p:cNvPr id="44" name="Oval 43"/>
            <p:cNvSpPr/>
            <p:nvPr/>
          </p:nvSpPr>
          <p:spPr bwMode="auto">
            <a:xfrm>
              <a:off x="3657600" y="1600200"/>
              <a:ext cx="533400" cy="533400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1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endParaRPr>
            </a:p>
          </p:txBody>
        </p:sp>
        <p:cxnSp>
          <p:nvCxnSpPr>
            <p:cNvPr id="45" name="Straight Arrow Connector 44"/>
            <p:cNvCxnSpPr>
              <a:stCxn id="34" idx="6"/>
              <a:endCxn id="45" idx="2"/>
            </p:cNvCxnSpPr>
            <p:nvPr/>
          </p:nvCxnSpPr>
          <p:spPr bwMode="auto">
            <a:xfrm flipV="1">
              <a:off x="2057400" y="1866900"/>
              <a:ext cx="1600200" cy="762000"/>
            </a:xfrm>
            <a:prstGeom prst="straightConnector1">
              <a:avLst/>
            </a:prstGeom>
            <a:ln>
              <a:headEnd type="none" w="med" len="med"/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46" name="Straight Arrow Connector 45"/>
            <p:cNvCxnSpPr>
              <a:stCxn id="34" idx="6"/>
              <a:endCxn id="37" idx="2"/>
            </p:cNvCxnSpPr>
            <p:nvPr/>
          </p:nvCxnSpPr>
          <p:spPr bwMode="auto">
            <a:xfrm>
              <a:off x="2057400" y="2628900"/>
              <a:ext cx="1600200" cy="762000"/>
            </a:xfrm>
            <a:prstGeom prst="straightConnector1">
              <a:avLst/>
            </a:prstGeom>
            <a:ln>
              <a:headEnd type="none" w="med" len="med"/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47" name="Straight Arrow Connector 46"/>
            <p:cNvCxnSpPr>
              <a:stCxn id="34" idx="6"/>
              <a:endCxn id="42" idx="1"/>
            </p:cNvCxnSpPr>
            <p:nvPr/>
          </p:nvCxnSpPr>
          <p:spPr bwMode="auto">
            <a:xfrm>
              <a:off x="2057400" y="2628900"/>
              <a:ext cx="1678315" cy="2097415"/>
            </a:xfrm>
            <a:prstGeom prst="straightConnector1">
              <a:avLst/>
            </a:prstGeom>
            <a:ln>
              <a:headEnd type="none" w="med" len="med"/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48" name="Straight Arrow Connector 47"/>
            <p:cNvCxnSpPr>
              <a:stCxn id="38" idx="6"/>
              <a:endCxn id="36" idx="2"/>
            </p:cNvCxnSpPr>
            <p:nvPr/>
          </p:nvCxnSpPr>
          <p:spPr bwMode="auto">
            <a:xfrm flipV="1">
              <a:off x="2057400" y="2628900"/>
              <a:ext cx="1600200" cy="762000"/>
            </a:xfrm>
            <a:prstGeom prst="straightConnector1">
              <a:avLst/>
            </a:prstGeom>
            <a:ln>
              <a:headEnd type="none" w="med" len="med"/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49" name="Straight Arrow Connector 48"/>
            <p:cNvCxnSpPr>
              <a:stCxn id="38" idx="6"/>
              <a:endCxn id="39" idx="2"/>
            </p:cNvCxnSpPr>
            <p:nvPr/>
          </p:nvCxnSpPr>
          <p:spPr bwMode="auto">
            <a:xfrm>
              <a:off x="2057400" y="3390900"/>
              <a:ext cx="1600200" cy="762000"/>
            </a:xfrm>
            <a:prstGeom prst="straightConnector1">
              <a:avLst/>
            </a:prstGeom>
            <a:ln>
              <a:headEnd type="none" w="med" len="med"/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50" name="Straight Arrow Connector 49"/>
            <p:cNvCxnSpPr>
              <a:stCxn id="40" idx="6"/>
              <a:endCxn id="36" idx="3"/>
            </p:cNvCxnSpPr>
            <p:nvPr/>
          </p:nvCxnSpPr>
          <p:spPr bwMode="auto">
            <a:xfrm flipV="1">
              <a:off x="2057400" y="2817485"/>
              <a:ext cx="1678315" cy="1335415"/>
            </a:xfrm>
            <a:prstGeom prst="straightConnector1">
              <a:avLst/>
            </a:prstGeom>
            <a:ln>
              <a:headEnd type="none" w="med" len="med"/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51" name="Straight Arrow Connector 50"/>
            <p:cNvCxnSpPr>
              <a:stCxn id="40" idx="6"/>
              <a:endCxn id="42" idx="2"/>
            </p:cNvCxnSpPr>
            <p:nvPr/>
          </p:nvCxnSpPr>
          <p:spPr bwMode="auto">
            <a:xfrm>
              <a:off x="2057400" y="4152900"/>
              <a:ext cx="1600200" cy="762000"/>
            </a:xfrm>
            <a:prstGeom prst="straightConnector1">
              <a:avLst/>
            </a:prstGeom>
            <a:ln>
              <a:headEnd type="none" w="med" len="med"/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52" name="Straight Arrow Connector 51"/>
            <p:cNvCxnSpPr>
              <a:stCxn id="41" idx="6"/>
              <a:endCxn id="43" idx="2"/>
            </p:cNvCxnSpPr>
            <p:nvPr/>
          </p:nvCxnSpPr>
          <p:spPr bwMode="auto">
            <a:xfrm>
              <a:off x="2057400" y="4914900"/>
              <a:ext cx="1600200" cy="762000"/>
            </a:xfrm>
            <a:prstGeom prst="straightConnector1">
              <a:avLst/>
            </a:prstGeom>
            <a:ln>
              <a:headEnd type="none" w="med" len="med"/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53" name="Straight Arrow Connector 52"/>
            <p:cNvCxnSpPr>
              <a:stCxn id="41" idx="6"/>
              <a:endCxn id="37" idx="3"/>
            </p:cNvCxnSpPr>
            <p:nvPr/>
          </p:nvCxnSpPr>
          <p:spPr bwMode="auto">
            <a:xfrm flipV="1">
              <a:off x="2057400" y="3579485"/>
              <a:ext cx="1678315" cy="1335415"/>
            </a:xfrm>
            <a:prstGeom prst="straightConnector1">
              <a:avLst/>
            </a:prstGeom>
            <a:ln>
              <a:headEnd type="none" w="med" len="med"/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54" name="TextBox 53"/>
          <p:cNvSpPr txBox="1"/>
          <p:nvPr/>
        </p:nvSpPr>
        <p:spPr>
          <a:xfrm>
            <a:off x="1219200" y="1714380"/>
            <a:ext cx="1143000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0" dirty="0">
                <a:solidFill>
                  <a:schemeClr val="bg1"/>
                </a:solidFill>
                <a:latin typeface="Gill Sans"/>
                <a:cs typeface="Gill Sans"/>
              </a:rPr>
              <a:t>“hubs”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3124200" y="1180980"/>
            <a:ext cx="1600200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0" dirty="0">
                <a:solidFill>
                  <a:schemeClr val="bg1"/>
                </a:solidFill>
                <a:latin typeface="Gill Sans"/>
                <a:cs typeface="Gill Sans"/>
              </a:rPr>
              <a:t>“authorities”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914400" y="5772090"/>
            <a:ext cx="1600200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0" dirty="0" err="1">
                <a:solidFill>
                  <a:schemeClr val="bg1"/>
                </a:solidFill>
                <a:latin typeface="Gill Sans"/>
                <a:cs typeface="Gill Sans"/>
              </a:rPr>
              <a:t>CoT</a:t>
            </a:r>
            <a:r>
              <a:rPr lang="en-US" sz="2000" b="0" dirty="0">
                <a:solidFill>
                  <a:schemeClr val="bg1"/>
                </a:solidFill>
                <a:latin typeface="Gill Sans"/>
                <a:cs typeface="Gill Sans"/>
              </a:rPr>
              <a:t> of </a:t>
            </a:r>
            <a:r>
              <a:rPr lang="en-US" sz="2000" b="0" i="1" dirty="0" err="1">
                <a:solidFill>
                  <a:schemeClr val="bg1"/>
                </a:solidFill>
                <a:latin typeface="Gill Sans"/>
                <a:cs typeface="Gill Sans"/>
              </a:rPr>
              <a:t>u</a:t>
            </a:r>
            <a:endParaRPr lang="en-US" sz="2000" b="0" i="1" dirty="0">
              <a:solidFill>
                <a:schemeClr val="bg1"/>
              </a:solidFill>
              <a:latin typeface="Gill Sans"/>
              <a:cs typeface="Gill Sans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2743200" y="6381690"/>
            <a:ext cx="2362200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0" dirty="0">
                <a:solidFill>
                  <a:schemeClr val="bg1"/>
                </a:solidFill>
                <a:latin typeface="Gill Sans"/>
                <a:cs typeface="Gill Sans"/>
              </a:rPr>
              <a:t>users LHS follow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5257800" y="2590800"/>
            <a:ext cx="3124200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Gill Sans"/>
                <a:cs typeface="Gill Sans"/>
              </a:rPr>
              <a:t>hubs scores:</a:t>
            </a:r>
            <a:br>
              <a:rPr lang="en-US" sz="2000" dirty="0">
                <a:solidFill>
                  <a:schemeClr val="bg1"/>
                </a:solidFill>
                <a:latin typeface="Gill Sans"/>
                <a:cs typeface="Gill Sans"/>
              </a:rPr>
            </a:br>
            <a:r>
              <a:rPr lang="en-US" sz="2000" b="0" dirty="0">
                <a:solidFill>
                  <a:schemeClr val="bg1"/>
                </a:solidFill>
                <a:latin typeface="Gill Sans"/>
                <a:cs typeface="Gill Sans"/>
              </a:rPr>
              <a:t>similarity scores to </a:t>
            </a:r>
            <a:r>
              <a:rPr lang="en-US" sz="2000" b="0" i="1" dirty="0" err="1">
                <a:solidFill>
                  <a:schemeClr val="bg1"/>
                </a:solidFill>
                <a:latin typeface="Gill Sans"/>
                <a:cs typeface="Gill Sans"/>
              </a:rPr>
              <a:t>u</a:t>
            </a:r>
            <a:endParaRPr lang="en-US" sz="2000" b="0" i="1" dirty="0">
              <a:solidFill>
                <a:schemeClr val="bg1"/>
              </a:solidFill>
              <a:latin typeface="Gill Sans"/>
              <a:cs typeface="Gill Sans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5257800" y="3711714"/>
            <a:ext cx="3581400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Gill Sans"/>
                <a:cs typeface="Gill Sans"/>
              </a:rPr>
              <a:t>authority scores: </a:t>
            </a:r>
            <a:r>
              <a:rPr lang="en-US" sz="2000" b="0" dirty="0">
                <a:solidFill>
                  <a:schemeClr val="bg1"/>
                </a:solidFill>
                <a:latin typeface="Gill Sans"/>
                <a:cs typeface="Gill Sans"/>
              </a:rPr>
              <a:t>recommendation scores for </a:t>
            </a:r>
            <a:r>
              <a:rPr lang="en-US" sz="2000" b="0" i="1" dirty="0" err="1">
                <a:solidFill>
                  <a:schemeClr val="bg1"/>
                </a:solidFill>
                <a:latin typeface="Gill Sans"/>
                <a:cs typeface="Gill Sans"/>
              </a:rPr>
              <a:t>u</a:t>
            </a:r>
            <a:endParaRPr lang="en-US" sz="2000" b="0" i="1" dirty="0">
              <a:solidFill>
                <a:schemeClr val="bg1"/>
              </a:solidFill>
              <a:latin typeface="Gill Sans"/>
              <a:cs typeface="Gill Sans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119AE34-9C46-48EC-85D5-99F4FD8E30A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19B477D-1CC2-40BF-9D66-7293E2A0052B}" type="slidenum">
              <a:rPr lang="en-CA" smtClean="0"/>
              <a:pPr/>
              <a:t>25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17587938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  <p:bldP spid="55" grpId="0"/>
      <p:bldP spid="56" grpId="0"/>
      <p:bldP spid="57" grpId="0"/>
      <p:bldP spid="58" grpId="0"/>
      <p:bldP spid="5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tr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609600"/>
            <a:ext cx="8763000" cy="525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6400800"/>
            <a:ext cx="9144000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b="0" dirty="0" err="1">
                <a:solidFill>
                  <a:schemeClr val="bg1"/>
                </a:solidFill>
                <a:latin typeface="Gill Sans"/>
                <a:cs typeface="Gill Sans"/>
              </a:rPr>
              <a:t>Goel</a:t>
            </a:r>
            <a:r>
              <a:rPr lang="en-US" b="0" dirty="0">
                <a:solidFill>
                  <a:schemeClr val="bg1"/>
                </a:solidFill>
                <a:latin typeface="Gill Sans"/>
                <a:cs typeface="Gill Sans"/>
              </a:rPr>
              <a:t>, Lin, Sharma, Wang, and </a:t>
            </a:r>
            <a:r>
              <a:rPr lang="en-US" b="0" dirty="0" err="1">
                <a:solidFill>
                  <a:schemeClr val="bg1"/>
                </a:solidFill>
                <a:latin typeface="Gill Sans"/>
                <a:cs typeface="Gill Sans"/>
              </a:rPr>
              <a:t>Zadeh</a:t>
            </a:r>
            <a:r>
              <a:rPr lang="en-US" b="0" dirty="0">
                <a:solidFill>
                  <a:schemeClr val="bg1"/>
                </a:solidFill>
                <a:latin typeface="Gill Sans"/>
                <a:cs typeface="Gill Sans"/>
              </a:rPr>
              <a:t>. WTF: The Who to Follow Service at Twitter. WWW 2013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77C3B09-007C-4862-BCD1-8BFCC811BE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19B477D-1CC2-40BF-9D66-7293E2A0052B}" type="slidenum">
              <a:rPr lang="en-CA" smtClean="0"/>
              <a:pPr/>
              <a:t>26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539759625"/>
      </p:ext>
    </p:extLst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31"/>
          <p:cNvGrpSpPr/>
          <p:nvPr/>
        </p:nvGrpSpPr>
        <p:grpSpPr>
          <a:xfrm>
            <a:off x="304800" y="2800290"/>
            <a:ext cx="2590800" cy="1847910"/>
            <a:chOff x="304800" y="2800290"/>
            <a:chExt cx="2590800" cy="1847910"/>
          </a:xfrm>
        </p:grpSpPr>
        <p:sp>
          <p:nvSpPr>
            <p:cNvPr id="16" name="Rectangle 15"/>
            <p:cNvSpPr/>
            <p:nvPr/>
          </p:nvSpPr>
          <p:spPr bwMode="auto">
            <a:xfrm>
              <a:off x="304800" y="3200400"/>
              <a:ext cx="2590800" cy="1447800"/>
            </a:xfrm>
            <a:prstGeom prst="rect">
              <a:avLst/>
            </a:prstGeom>
            <a:gradFill>
              <a:gsLst>
                <a:gs pos="0">
                  <a:schemeClr val="tx1">
                    <a:lumMod val="65000"/>
                  </a:schemeClr>
                </a:gs>
                <a:gs pos="100000">
                  <a:schemeClr val="tx1">
                    <a:lumMod val="85000"/>
                  </a:schemeClr>
                </a:gs>
              </a:gsLst>
            </a:gradFill>
            <a:ln>
              <a:solidFill>
                <a:schemeClr val="bg1"/>
              </a:solidFill>
              <a:headEnd type="none" w="med" len="med"/>
              <a:tailEnd type="none" w="med" len="med"/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1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Arial" charset="0"/>
              </a:endParaRPr>
            </a:p>
          </p:txBody>
        </p:sp>
        <p:sp>
          <p:nvSpPr>
            <p:cNvPr id="8" name="Can 7"/>
            <p:cNvSpPr/>
            <p:nvPr/>
          </p:nvSpPr>
          <p:spPr bwMode="auto">
            <a:xfrm>
              <a:off x="609600" y="3429000"/>
              <a:ext cx="609600" cy="457200"/>
            </a:xfrm>
            <a:prstGeom prst="can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1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Arial" charset="0"/>
              </a:endParaRPr>
            </a:p>
          </p:txBody>
        </p:sp>
        <p:sp>
          <p:nvSpPr>
            <p:cNvPr id="9" name="Can 8"/>
            <p:cNvSpPr/>
            <p:nvPr/>
          </p:nvSpPr>
          <p:spPr bwMode="auto">
            <a:xfrm>
              <a:off x="1295400" y="3429000"/>
              <a:ext cx="609600" cy="457200"/>
            </a:xfrm>
            <a:prstGeom prst="can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1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Arial" charset="0"/>
              </a:endParaRPr>
            </a:p>
          </p:txBody>
        </p:sp>
        <p:sp>
          <p:nvSpPr>
            <p:cNvPr id="10" name="Can 9"/>
            <p:cNvSpPr/>
            <p:nvPr/>
          </p:nvSpPr>
          <p:spPr bwMode="auto">
            <a:xfrm>
              <a:off x="1981200" y="3429000"/>
              <a:ext cx="609600" cy="457200"/>
            </a:xfrm>
            <a:prstGeom prst="can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1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Arial" charset="0"/>
              </a:endParaRPr>
            </a:p>
          </p:txBody>
        </p:sp>
        <p:sp>
          <p:nvSpPr>
            <p:cNvPr id="11" name="Can 10"/>
            <p:cNvSpPr/>
            <p:nvPr/>
          </p:nvSpPr>
          <p:spPr bwMode="auto">
            <a:xfrm>
              <a:off x="609600" y="3962400"/>
              <a:ext cx="609600" cy="457200"/>
            </a:xfrm>
            <a:prstGeom prst="can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1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Arial" charset="0"/>
              </a:endParaRPr>
            </a:p>
          </p:txBody>
        </p:sp>
        <p:sp>
          <p:nvSpPr>
            <p:cNvPr id="12" name="Can 11"/>
            <p:cNvSpPr/>
            <p:nvPr/>
          </p:nvSpPr>
          <p:spPr bwMode="auto">
            <a:xfrm>
              <a:off x="1295400" y="3962400"/>
              <a:ext cx="609600" cy="457200"/>
            </a:xfrm>
            <a:prstGeom prst="can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1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Arial" charset="0"/>
              </a:endParaRPr>
            </a:p>
          </p:txBody>
        </p:sp>
        <p:sp>
          <p:nvSpPr>
            <p:cNvPr id="13" name="Can 12"/>
            <p:cNvSpPr/>
            <p:nvPr/>
          </p:nvSpPr>
          <p:spPr bwMode="auto">
            <a:xfrm>
              <a:off x="1981200" y="3962400"/>
              <a:ext cx="609600" cy="457200"/>
            </a:xfrm>
            <a:prstGeom prst="can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1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Arial" charset="0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304800" y="2800290"/>
              <a:ext cx="2590800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0" dirty="0" err="1">
                  <a:solidFill>
                    <a:schemeClr val="bg1"/>
                  </a:solidFill>
                  <a:latin typeface="Gill Sans"/>
                  <a:cs typeface="Gill Sans"/>
                </a:rPr>
                <a:t>FlockDB</a:t>
              </a:r>
              <a:endParaRPr lang="en-US" sz="2000" b="0" dirty="0">
                <a:solidFill>
                  <a:schemeClr val="bg1"/>
                </a:solidFill>
                <a:latin typeface="Gill Sans"/>
                <a:cs typeface="Gill Sans"/>
              </a:endParaRP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6096000" y="2343090"/>
            <a:ext cx="2514600" cy="1390710"/>
            <a:chOff x="6096000" y="2343090"/>
            <a:chExt cx="2514600" cy="1390710"/>
          </a:xfrm>
        </p:grpSpPr>
        <p:sp>
          <p:nvSpPr>
            <p:cNvPr id="15" name="Rectangle 14"/>
            <p:cNvSpPr/>
            <p:nvPr/>
          </p:nvSpPr>
          <p:spPr bwMode="auto">
            <a:xfrm>
              <a:off x="6096000" y="2743200"/>
              <a:ext cx="2057400" cy="990600"/>
            </a:xfrm>
            <a:prstGeom prst="rect">
              <a:avLst/>
            </a:prstGeom>
            <a:gradFill>
              <a:gsLst>
                <a:gs pos="0">
                  <a:schemeClr val="tx1">
                    <a:lumMod val="65000"/>
                  </a:schemeClr>
                </a:gs>
                <a:gs pos="100000">
                  <a:schemeClr val="tx1">
                    <a:lumMod val="85000"/>
                  </a:schemeClr>
                </a:gs>
              </a:gsLst>
            </a:gradFill>
            <a:ln>
              <a:solidFill>
                <a:schemeClr val="bg1"/>
              </a:solidFill>
              <a:headEnd type="none" w="med" len="med"/>
              <a:tailEnd type="none" w="med" len="med"/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1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Arial" charset="0"/>
              </a:endParaRPr>
            </a:p>
          </p:txBody>
        </p:sp>
        <p:sp>
          <p:nvSpPr>
            <p:cNvPr id="5" name="Can 4"/>
            <p:cNvSpPr/>
            <p:nvPr/>
          </p:nvSpPr>
          <p:spPr bwMode="auto">
            <a:xfrm>
              <a:off x="6858000" y="2971800"/>
              <a:ext cx="533400" cy="457200"/>
            </a:xfrm>
            <a:prstGeom prst="can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1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Arial" charset="0"/>
              </a:endParaRPr>
            </a:p>
          </p:txBody>
        </p:sp>
        <p:sp>
          <p:nvSpPr>
            <p:cNvPr id="6" name="Can 5"/>
            <p:cNvSpPr/>
            <p:nvPr/>
          </p:nvSpPr>
          <p:spPr bwMode="auto">
            <a:xfrm>
              <a:off x="6248400" y="2971800"/>
              <a:ext cx="533400" cy="457200"/>
            </a:xfrm>
            <a:prstGeom prst="can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1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Arial" charset="0"/>
              </a:endParaRPr>
            </a:p>
          </p:txBody>
        </p:sp>
        <p:sp>
          <p:nvSpPr>
            <p:cNvPr id="7" name="Can 6"/>
            <p:cNvSpPr/>
            <p:nvPr/>
          </p:nvSpPr>
          <p:spPr bwMode="auto">
            <a:xfrm>
              <a:off x="7467600" y="2971800"/>
              <a:ext cx="533400" cy="457200"/>
            </a:xfrm>
            <a:prstGeom prst="can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1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Arial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7239000" y="2343090"/>
              <a:ext cx="1371600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0" dirty="0">
                  <a:solidFill>
                    <a:srgbClr val="FFFFFF"/>
                  </a:solidFill>
                  <a:latin typeface="Gill Sans"/>
                  <a:cs typeface="Gill Sans"/>
                </a:rPr>
                <a:t>WTF DB</a:t>
              </a: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3026596" y="4114800"/>
            <a:ext cx="5203004" cy="2286000"/>
            <a:chOff x="3026596" y="4114800"/>
            <a:chExt cx="5203004" cy="2286000"/>
          </a:xfrm>
        </p:grpSpPr>
        <p:sp>
          <p:nvSpPr>
            <p:cNvPr id="3" name="Rounded Rectangle 2"/>
            <p:cNvSpPr/>
            <p:nvPr/>
          </p:nvSpPr>
          <p:spPr bwMode="auto">
            <a:xfrm rot="5400000">
              <a:off x="5562600" y="3733800"/>
              <a:ext cx="762000" cy="4572000"/>
            </a:xfrm>
            <a:prstGeom prst="roundRect">
              <a:avLst/>
            </a:prstGeom>
            <a:gradFill flip="none" rotWithShape="1">
              <a:gsLst>
                <a:gs pos="0">
                  <a:schemeClr val="accent3">
                    <a:lumMod val="50000"/>
                  </a:schemeClr>
                </a:gs>
                <a:gs pos="100000">
                  <a:schemeClr val="accent3"/>
                </a:gs>
              </a:gsLst>
              <a:lin ang="16200000" scaled="0"/>
              <a:tileRect/>
            </a:gradFill>
            <a:ln>
              <a:headEnd type="none" w="med" len="med"/>
              <a:tailEnd type="none" w="med" len="med"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vert="vert270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8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Gill Sans"/>
                </a:rPr>
                <a:t>HDFS</a:t>
              </a:r>
            </a:p>
          </p:txBody>
        </p:sp>
        <p:sp>
          <p:nvSpPr>
            <p:cNvPr id="27" name="Bent Arrow 26"/>
            <p:cNvSpPr/>
            <p:nvPr/>
          </p:nvSpPr>
          <p:spPr bwMode="auto">
            <a:xfrm rot="5400000">
              <a:off x="3075398" y="4065998"/>
              <a:ext cx="1447800" cy="1545404"/>
            </a:xfrm>
            <a:prstGeom prst="bentArrow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1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38" name="Right Arrow 37"/>
          <p:cNvSpPr/>
          <p:nvPr/>
        </p:nvSpPr>
        <p:spPr bwMode="auto">
          <a:xfrm rot="16200000">
            <a:off x="6286500" y="4381500"/>
            <a:ext cx="1752600" cy="609600"/>
          </a:xfrm>
          <a:prstGeom prst="right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>
              <a:ln>
                <a:noFill/>
              </a:ln>
              <a:solidFill>
                <a:srgbClr val="FFFFFF"/>
              </a:solidFill>
              <a:effectLst/>
              <a:latin typeface="Arial" charset="0"/>
            </a:endParaRPr>
          </a:p>
        </p:txBody>
      </p:sp>
      <p:sp>
        <p:nvSpPr>
          <p:cNvPr id="28" name="Rounded Rectangle 27"/>
          <p:cNvSpPr/>
          <p:nvPr/>
        </p:nvSpPr>
        <p:spPr bwMode="auto">
          <a:xfrm rot="5400000">
            <a:off x="6743700" y="3695700"/>
            <a:ext cx="762000" cy="2209800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vert270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b="0" dirty="0" err="1">
                <a:solidFill>
                  <a:srgbClr val="000000"/>
                </a:solidFill>
                <a:latin typeface="Gill Sans"/>
              </a:rPr>
              <a:t>Cassovary</a:t>
            </a:r>
            <a:endParaRPr kumimoji="0" lang="en-US" sz="20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Gill Sans"/>
            </a:endParaRPr>
          </a:p>
        </p:txBody>
      </p:sp>
      <p:sp>
        <p:nvSpPr>
          <p:cNvPr id="50" name="Rounded Rectangle 49"/>
          <p:cNvSpPr/>
          <p:nvPr/>
        </p:nvSpPr>
        <p:spPr bwMode="auto">
          <a:xfrm rot="5400000">
            <a:off x="5715000" y="-990600"/>
            <a:ext cx="457200" cy="3962400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b="0" dirty="0">
                <a:solidFill>
                  <a:schemeClr val="bg1"/>
                </a:solidFill>
                <a:latin typeface="Gill Sans"/>
              </a:rPr>
              <a:t>Blender</a:t>
            </a:r>
            <a:endParaRPr kumimoji="0" lang="en-US" sz="20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Gill Sans"/>
            </a:endParaRPr>
          </a:p>
        </p:txBody>
      </p:sp>
      <p:grpSp>
        <p:nvGrpSpPr>
          <p:cNvPr id="36" name="Group 35"/>
          <p:cNvGrpSpPr/>
          <p:nvPr/>
        </p:nvGrpSpPr>
        <p:grpSpPr>
          <a:xfrm>
            <a:off x="6324600" y="1219200"/>
            <a:ext cx="1600200" cy="1524794"/>
            <a:chOff x="6324600" y="1219200"/>
            <a:chExt cx="1600200" cy="1524794"/>
          </a:xfrm>
        </p:grpSpPr>
        <p:cxnSp>
          <p:nvCxnSpPr>
            <p:cNvPr id="31" name="Straight Arrow Connector 30"/>
            <p:cNvCxnSpPr/>
            <p:nvPr/>
          </p:nvCxnSpPr>
          <p:spPr bwMode="auto">
            <a:xfrm rot="5400000" flipH="1" flipV="1">
              <a:off x="6819900" y="2438400"/>
              <a:ext cx="609600" cy="1588"/>
            </a:xfrm>
            <a:prstGeom prst="straightConnector1">
              <a:avLst/>
            </a:prstGeom>
            <a:ln>
              <a:headEnd type="none" w="med" len="med"/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29" name="Rounded Rectangle 28"/>
            <p:cNvSpPr/>
            <p:nvPr/>
          </p:nvSpPr>
          <p:spPr bwMode="auto">
            <a:xfrm rot="5400000">
              <a:off x="6896100" y="1104900"/>
              <a:ext cx="457200" cy="1600200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vert="vert270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2000" b="0" dirty="0">
                  <a:solidFill>
                    <a:srgbClr val="000000"/>
                  </a:solidFill>
                  <a:latin typeface="Gill Sans"/>
                </a:rPr>
                <a:t>Fetcher</a:t>
              </a:r>
              <a:endParaRPr kumimoji="0" lang="en-US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Gill Sans"/>
              </a:endParaRPr>
            </a:p>
          </p:txBody>
        </p:sp>
        <p:cxnSp>
          <p:nvCxnSpPr>
            <p:cNvPr id="53" name="Straight Arrow Connector 52"/>
            <p:cNvCxnSpPr/>
            <p:nvPr/>
          </p:nvCxnSpPr>
          <p:spPr bwMode="auto">
            <a:xfrm rot="5400000" flipH="1" flipV="1">
              <a:off x="6896100" y="1447006"/>
              <a:ext cx="457200" cy="1588"/>
            </a:xfrm>
            <a:prstGeom prst="straightConnector1">
              <a:avLst/>
            </a:prstGeom>
            <a:ln>
              <a:headEnd type="none" w="med" len="med"/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4DF7BEF-FDDD-4E33-BEE5-6AF41466AD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19B477D-1CC2-40BF-9D66-7293E2A0052B}" type="slidenum">
              <a:rPr lang="en-CA" smtClean="0"/>
              <a:pPr/>
              <a:t>27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4170939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28" grpId="0" animBg="1"/>
      <p:bldP spid="50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31"/>
          <p:cNvGrpSpPr/>
          <p:nvPr/>
        </p:nvGrpSpPr>
        <p:grpSpPr>
          <a:xfrm>
            <a:off x="304800" y="2800290"/>
            <a:ext cx="2590800" cy="1847910"/>
            <a:chOff x="304800" y="2800290"/>
            <a:chExt cx="2590800" cy="1847910"/>
          </a:xfrm>
        </p:grpSpPr>
        <p:sp>
          <p:nvSpPr>
            <p:cNvPr id="16" name="Rectangle 15"/>
            <p:cNvSpPr/>
            <p:nvPr/>
          </p:nvSpPr>
          <p:spPr bwMode="auto">
            <a:xfrm>
              <a:off x="304800" y="3200400"/>
              <a:ext cx="2590800" cy="1447800"/>
            </a:xfrm>
            <a:prstGeom prst="rect">
              <a:avLst/>
            </a:prstGeom>
            <a:gradFill>
              <a:gsLst>
                <a:gs pos="0">
                  <a:schemeClr val="tx1">
                    <a:lumMod val="65000"/>
                  </a:schemeClr>
                </a:gs>
                <a:gs pos="100000">
                  <a:schemeClr val="tx1">
                    <a:lumMod val="85000"/>
                  </a:schemeClr>
                </a:gs>
              </a:gsLst>
            </a:gradFill>
            <a:ln>
              <a:solidFill>
                <a:schemeClr val="bg1"/>
              </a:solidFill>
              <a:headEnd type="none" w="med" len="med"/>
              <a:tailEnd type="none" w="med" len="med"/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1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Arial" charset="0"/>
              </a:endParaRPr>
            </a:p>
          </p:txBody>
        </p:sp>
        <p:sp>
          <p:nvSpPr>
            <p:cNvPr id="8" name="Can 7"/>
            <p:cNvSpPr/>
            <p:nvPr/>
          </p:nvSpPr>
          <p:spPr bwMode="auto">
            <a:xfrm>
              <a:off x="609600" y="3429000"/>
              <a:ext cx="609600" cy="457200"/>
            </a:xfrm>
            <a:prstGeom prst="can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1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Arial" charset="0"/>
              </a:endParaRPr>
            </a:p>
          </p:txBody>
        </p:sp>
        <p:sp>
          <p:nvSpPr>
            <p:cNvPr id="9" name="Can 8"/>
            <p:cNvSpPr/>
            <p:nvPr/>
          </p:nvSpPr>
          <p:spPr bwMode="auto">
            <a:xfrm>
              <a:off x="1295400" y="3429000"/>
              <a:ext cx="609600" cy="457200"/>
            </a:xfrm>
            <a:prstGeom prst="can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1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Arial" charset="0"/>
              </a:endParaRPr>
            </a:p>
          </p:txBody>
        </p:sp>
        <p:sp>
          <p:nvSpPr>
            <p:cNvPr id="10" name="Can 9"/>
            <p:cNvSpPr/>
            <p:nvPr/>
          </p:nvSpPr>
          <p:spPr bwMode="auto">
            <a:xfrm>
              <a:off x="1981200" y="3429000"/>
              <a:ext cx="609600" cy="457200"/>
            </a:xfrm>
            <a:prstGeom prst="can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1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Arial" charset="0"/>
              </a:endParaRPr>
            </a:p>
          </p:txBody>
        </p:sp>
        <p:sp>
          <p:nvSpPr>
            <p:cNvPr id="11" name="Can 10"/>
            <p:cNvSpPr/>
            <p:nvPr/>
          </p:nvSpPr>
          <p:spPr bwMode="auto">
            <a:xfrm>
              <a:off x="609600" y="3962400"/>
              <a:ext cx="609600" cy="457200"/>
            </a:xfrm>
            <a:prstGeom prst="can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1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Arial" charset="0"/>
              </a:endParaRPr>
            </a:p>
          </p:txBody>
        </p:sp>
        <p:sp>
          <p:nvSpPr>
            <p:cNvPr id="12" name="Can 11"/>
            <p:cNvSpPr/>
            <p:nvPr/>
          </p:nvSpPr>
          <p:spPr bwMode="auto">
            <a:xfrm>
              <a:off x="1295400" y="3962400"/>
              <a:ext cx="609600" cy="457200"/>
            </a:xfrm>
            <a:prstGeom prst="can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1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Arial" charset="0"/>
              </a:endParaRPr>
            </a:p>
          </p:txBody>
        </p:sp>
        <p:sp>
          <p:nvSpPr>
            <p:cNvPr id="13" name="Can 12"/>
            <p:cNvSpPr/>
            <p:nvPr/>
          </p:nvSpPr>
          <p:spPr bwMode="auto">
            <a:xfrm>
              <a:off x="1981200" y="3962400"/>
              <a:ext cx="609600" cy="457200"/>
            </a:xfrm>
            <a:prstGeom prst="can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1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Arial" charset="0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304800" y="2800290"/>
              <a:ext cx="2590800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0" dirty="0" err="1">
                  <a:solidFill>
                    <a:schemeClr val="bg1"/>
                  </a:solidFill>
                  <a:latin typeface="Gill Sans"/>
                  <a:cs typeface="Gill Sans"/>
                </a:rPr>
                <a:t>FlockDB</a:t>
              </a:r>
              <a:endParaRPr lang="en-US" sz="2000" b="0" dirty="0">
                <a:solidFill>
                  <a:schemeClr val="bg1"/>
                </a:solidFill>
                <a:latin typeface="Gill Sans"/>
                <a:cs typeface="Gill Sans"/>
              </a:endParaRP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6096000" y="2343090"/>
            <a:ext cx="2514600" cy="1390710"/>
            <a:chOff x="6096000" y="2343090"/>
            <a:chExt cx="2514600" cy="1390710"/>
          </a:xfrm>
        </p:grpSpPr>
        <p:sp>
          <p:nvSpPr>
            <p:cNvPr id="15" name="Rectangle 14"/>
            <p:cNvSpPr/>
            <p:nvPr/>
          </p:nvSpPr>
          <p:spPr bwMode="auto">
            <a:xfrm>
              <a:off x="6096000" y="2743200"/>
              <a:ext cx="2057400" cy="990600"/>
            </a:xfrm>
            <a:prstGeom prst="rect">
              <a:avLst/>
            </a:prstGeom>
            <a:gradFill>
              <a:gsLst>
                <a:gs pos="0">
                  <a:schemeClr val="tx1">
                    <a:lumMod val="65000"/>
                  </a:schemeClr>
                </a:gs>
                <a:gs pos="100000">
                  <a:schemeClr val="tx1">
                    <a:lumMod val="85000"/>
                  </a:schemeClr>
                </a:gs>
              </a:gsLst>
            </a:gradFill>
            <a:ln>
              <a:solidFill>
                <a:schemeClr val="bg1"/>
              </a:solidFill>
              <a:headEnd type="none" w="med" len="med"/>
              <a:tailEnd type="none" w="med" len="med"/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1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Arial" charset="0"/>
              </a:endParaRPr>
            </a:p>
          </p:txBody>
        </p:sp>
        <p:sp>
          <p:nvSpPr>
            <p:cNvPr id="5" name="Can 4"/>
            <p:cNvSpPr/>
            <p:nvPr/>
          </p:nvSpPr>
          <p:spPr bwMode="auto">
            <a:xfrm>
              <a:off x="6858000" y="2971800"/>
              <a:ext cx="533400" cy="457200"/>
            </a:xfrm>
            <a:prstGeom prst="can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1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Arial" charset="0"/>
              </a:endParaRPr>
            </a:p>
          </p:txBody>
        </p:sp>
        <p:sp>
          <p:nvSpPr>
            <p:cNvPr id="6" name="Can 5"/>
            <p:cNvSpPr/>
            <p:nvPr/>
          </p:nvSpPr>
          <p:spPr bwMode="auto">
            <a:xfrm>
              <a:off x="6248400" y="2971800"/>
              <a:ext cx="533400" cy="457200"/>
            </a:xfrm>
            <a:prstGeom prst="can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1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Arial" charset="0"/>
              </a:endParaRPr>
            </a:p>
          </p:txBody>
        </p:sp>
        <p:sp>
          <p:nvSpPr>
            <p:cNvPr id="7" name="Can 6"/>
            <p:cNvSpPr/>
            <p:nvPr/>
          </p:nvSpPr>
          <p:spPr bwMode="auto">
            <a:xfrm>
              <a:off x="7467600" y="2971800"/>
              <a:ext cx="533400" cy="457200"/>
            </a:xfrm>
            <a:prstGeom prst="can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1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Arial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7239000" y="2343090"/>
              <a:ext cx="1371600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0" dirty="0">
                  <a:solidFill>
                    <a:srgbClr val="FFFFFF"/>
                  </a:solidFill>
                  <a:latin typeface="Gill Sans"/>
                  <a:cs typeface="Gill Sans"/>
                </a:rPr>
                <a:t>WTF DB</a:t>
              </a: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3026596" y="4114800"/>
            <a:ext cx="5203004" cy="2286000"/>
            <a:chOff x="3026596" y="4114800"/>
            <a:chExt cx="5203004" cy="2286000"/>
          </a:xfrm>
        </p:grpSpPr>
        <p:sp>
          <p:nvSpPr>
            <p:cNvPr id="3" name="Rounded Rectangle 2"/>
            <p:cNvSpPr/>
            <p:nvPr/>
          </p:nvSpPr>
          <p:spPr bwMode="auto">
            <a:xfrm rot="5400000">
              <a:off x="5562600" y="3733800"/>
              <a:ext cx="762000" cy="4572000"/>
            </a:xfrm>
            <a:prstGeom prst="roundRect">
              <a:avLst/>
            </a:prstGeom>
            <a:gradFill flip="none" rotWithShape="1">
              <a:gsLst>
                <a:gs pos="0">
                  <a:schemeClr val="accent3">
                    <a:lumMod val="50000"/>
                  </a:schemeClr>
                </a:gs>
                <a:gs pos="100000">
                  <a:schemeClr val="accent3"/>
                </a:gs>
              </a:gsLst>
              <a:lin ang="16200000" scaled="0"/>
              <a:tileRect/>
            </a:gradFill>
            <a:ln>
              <a:headEnd type="none" w="med" len="med"/>
              <a:tailEnd type="none" w="med" len="med"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vert="vert270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8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Gill Sans"/>
                </a:rPr>
                <a:t>HDFS</a:t>
              </a:r>
            </a:p>
          </p:txBody>
        </p:sp>
        <p:sp>
          <p:nvSpPr>
            <p:cNvPr id="27" name="Bent Arrow 26"/>
            <p:cNvSpPr/>
            <p:nvPr/>
          </p:nvSpPr>
          <p:spPr bwMode="auto">
            <a:xfrm rot="5400000">
              <a:off x="3075398" y="4065998"/>
              <a:ext cx="1447800" cy="1545404"/>
            </a:xfrm>
            <a:prstGeom prst="bentArrow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1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38" name="Right Arrow 37"/>
          <p:cNvSpPr/>
          <p:nvPr/>
        </p:nvSpPr>
        <p:spPr bwMode="auto">
          <a:xfrm rot="16200000">
            <a:off x="6286500" y="4381500"/>
            <a:ext cx="1752600" cy="609600"/>
          </a:xfrm>
          <a:prstGeom prst="right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>
              <a:ln>
                <a:noFill/>
              </a:ln>
              <a:solidFill>
                <a:srgbClr val="FFFFFF"/>
              </a:solidFill>
              <a:effectLst/>
              <a:latin typeface="Arial" charset="0"/>
            </a:endParaRPr>
          </a:p>
        </p:txBody>
      </p:sp>
      <p:sp>
        <p:nvSpPr>
          <p:cNvPr id="28" name="Rounded Rectangle 27"/>
          <p:cNvSpPr/>
          <p:nvPr/>
        </p:nvSpPr>
        <p:spPr bwMode="auto">
          <a:xfrm rot="5400000">
            <a:off x="6743700" y="3695700"/>
            <a:ext cx="762000" cy="2209800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vert270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b="0" dirty="0" err="1">
                <a:solidFill>
                  <a:srgbClr val="000000"/>
                </a:solidFill>
                <a:latin typeface="Gill Sans"/>
              </a:rPr>
              <a:t>Cassovary</a:t>
            </a:r>
            <a:endParaRPr kumimoji="0" lang="en-US" sz="20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Gill Sans"/>
            </a:endParaRPr>
          </a:p>
        </p:txBody>
      </p:sp>
      <p:sp>
        <p:nvSpPr>
          <p:cNvPr id="50" name="Rounded Rectangle 49"/>
          <p:cNvSpPr/>
          <p:nvPr/>
        </p:nvSpPr>
        <p:spPr bwMode="auto">
          <a:xfrm rot="5400000">
            <a:off x="5715000" y="-990600"/>
            <a:ext cx="457200" cy="3962400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b="0" dirty="0">
                <a:solidFill>
                  <a:schemeClr val="bg1"/>
                </a:solidFill>
                <a:latin typeface="Gill Sans"/>
              </a:rPr>
              <a:t>Blender</a:t>
            </a:r>
            <a:endParaRPr kumimoji="0" lang="en-US" sz="20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Gill Sans"/>
            </a:endParaRPr>
          </a:p>
        </p:txBody>
      </p:sp>
      <p:grpSp>
        <p:nvGrpSpPr>
          <p:cNvPr id="36" name="Group 35"/>
          <p:cNvGrpSpPr/>
          <p:nvPr/>
        </p:nvGrpSpPr>
        <p:grpSpPr>
          <a:xfrm>
            <a:off x="6324600" y="1219200"/>
            <a:ext cx="1600200" cy="1524794"/>
            <a:chOff x="6324600" y="1219200"/>
            <a:chExt cx="1600200" cy="1524794"/>
          </a:xfrm>
        </p:grpSpPr>
        <p:cxnSp>
          <p:nvCxnSpPr>
            <p:cNvPr id="31" name="Straight Arrow Connector 30"/>
            <p:cNvCxnSpPr/>
            <p:nvPr/>
          </p:nvCxnSpPr>
          <p:spPr bwMode="auto">
            <a:xfrm rot="5400000" flipH="1" flipV="1">
              <a:off x="6819900" y="2438400"/>
              <a:ext cx="609600" cy="1588"/>
            </a:xfrm>
            <a:prstGeom prst="straightConnector1">
              <a:avLst/>
            </a:prstGeom>
            <a:ln>
              <a:headEnd type="none" w="med" len="med"/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29" name="Rounded Rectangle 28"/>
            <p:cNvSpPr/>
            <p:nvPr/>
          </p:nvSpPr>
          <p:spPr bwMode="auto">
            <a:xfrm rot="5400000">
              <a:off x="6896100" y="1104900"/>
              <a:ext cx="457200" cy="1600200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vert="vert270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2000" b="0" dirty="0">
                  <a:solidFill>
                    <a:srgbClr val="000000"/>
                  </a:solidFill>
                  <a:latin typeface="Gill Sans"/>
                </a:rPr>
                <a:t>Fetcher</a:t>
              </a:r>
              <a:endParaRPr kumimoji="0" lang="en-US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Gill Sans"/>
              </a:endParaRPr>
            </a:p>
          </p:txBody>
        </p:sp>
        <p:cxnSp>
          <p:nvCxnSpPr>
            <p:cNvPr id="53" name="Straight Arrow Connector 52"/>
            <p:cNvCxnSpPr/>
            <p:nvPr/>
          </p:nvCxnSpPr>
          <p:spPr bwMode="auto">
            <a:xfrm rot="5400000" flipH="1" flipV="1">
              <a:off x="6896100" y="1447006"/>
              <a:ext cx="457200" cy="1588"/>
            </a:xfrm>
            <a:prstGeom prst="straightConnector1">
              <a:avLst/>
            </a:prstGeom>
            <a:ln>
              <a:headEnd type="none" w="med" len="med"/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0" name="TextBox 29"/>
          <p:cNvSpPr txBox="1"/>
          <p:nvPr/>
        </p:nvSpPr>
        <p:spPr>
          <a:xfrm>
            <a:off x="228600" y="1295400"/>
            <a:ext cx="5562600" cy="58477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200" b="0" dirty="0">
                <a:solidFill>
                  <a:schemeClr val="bg1"/>
                </a:solidFill>
                <a:latin typeface="Gill Sans"/>
                <a:cs typeface="Gill Sans"/>
              </a:rPr>
              <a:t>What about new users?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914400" y="1853624"/>
            <a:ext cx="411480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b="0" dirty="0">
                <a:solidFill>
                  <a:schemeClr val="bg1"/>
                </a:solidFill>
                <a:latin typeface="Gill Sans"/>
                <a:cs typeface="Gill Sans"/>
              </a:rPr>
              <a:t>Cold start problem: they need recommendations the most!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49C0BDD-5255-4C6D-BF2E-7F7BA97E2C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19B477D-1CC2-40BF-9D66-7293E2A0052B}" type="slidenum">
              <a:rPr lang="en-CA" smtClean="0"/>
              <a:pPr/>
              <a:t>28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190107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31"/>
          <p:cNvGrpSpPr/>
          <p:nvPr/>
        </p:nvGrpSpPr>
        <p:grpSpPr>
          <a:xfrm>
            <a:off x="304800" y="2800290"/>
            <a:ext cx="2590800" cy="1847910"/>
            <a:chOff x="304800" y="2800290"/>
            <a:chExt cx="2590800" cy="1847910"/>
          </a:xfrm>
        </p:grpSpPr>
        <p:sp>
          <p:nvSpPr>
            <p:cNvPr id="16" name="Rectangle 15"/>
            <p:cNvSpPr/>
            <p:nvPr/>
          </p:nvSpPr>
          <p:spPr bwMode="auto">
            <a:xfrm>
              <a:off x="304800" y="3200400"/>
              <a:ext cx="2590800" cy="1447800"/>
            </a:xfrm>
            <a:prstGeom prst="rect">
              <a:avLst/>
            </a:prstGeom>
            <a:gradFill>
              <a:gsLst>
                <a:gs pos="0">
                  <a:schemeClr val="tx1">
                    <a:lumMod val="65000"/>
                  </a:schemeClr>
                </a:gs>
                <a:gs pos="100000">
                  <a:schemeClr val="tx1">
                    <a:lumMod val="85000"/>
                  </a:schemeClr>
                </a:gs>
              </a:gsLst>
            </a:gradFill>
            <a:ln>
              <a:solidFill>
                <a:schemeClr val="bg1"/>
              </a:solidFill>
              <a:headEnd type="none" w="med" len="med"/>
              <a:tailEnd type="none" w="med" len="med"/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1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Arial" charset="0"/>
              </a:endParaRPr>
            </a:p>
          </p:txBody>
        </p:sp>
        <p:sp>
          <p:nvSpPr>
            <p:cNvPr id="8" name="Can 7"/>
            <p:cNvSpPr/>
            <p:nvPr/>
          </p:nvSpPr>
          <p:spPr bwMode="auto">
            <a:xfrm>
              <a:off x="609600" y="3429000"/>
              <a:ext cx="609600" cy="457200"/>
            </a:xfrm>
            <a:prstGeom prst="can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1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Arial" charset="0"/>
              </a:endParaRPr>
            </a:p>
          </p:txBody>
        </p:sp>
        <p:sp>
          <p:nvSpPr>
            <p:cNvPr id="9" name="Can 8"/>
            <p:cNvSpPr/>
            <p:nvPr/>
          </p:nvSpPr>
          <p:spPr bwMode="auto">
            <a:xfrm>
              <a:off x="1295400" y="3429000"/>
              <a:ext cx="609600" cy="457200"/>
            </a:xfrm>
            <a:prstGeom prst="can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1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Arial" charset="0"/>
              </a:endParaRPr>
            </a:p>
          </p:txBody>
        </p:sp>
        <p:sp>
          <p:nvSpPr>
            <p:cNvPr id="10" name="Can 9"/>
            <p:cNvSpPr/>
            <p:nvPr/>
          </p:nvSpPr>
          <p:spPr bwMode="auto">
            <a:xfrm>
              <a:off x="1981200" y="3429000"/>
              <a:ext cx="609600" cy="457200"/>
            </a:xfrm>
            <a:prstGeom prst="can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1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Arial" charset="0"/>
              </a:endParaRPr>
            </a:p>
          </p:txBody>
        </p:sp>
        <p:sp>
          <p:nvSpPr>
            <p:cNvPr id="11" name="Can 10"/>
            <p:cNvSpPr/>
            <p:nvPr/>
          </p:nvSpPr>
          <p:spPr bwMode="auto">
            <a:xfrm>
              <a:off x="609600" y="3962400"/>
              <a:ext cx="609600" cy="457200"/>
            </a:xfrm>
            <a:prstGeom prst="can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1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Arial" charset="0"/>
              </a:endParaRPr>
            </a:p>
          </p:txBody>
        </p:sp>
        <p:sp>
          <p:nvSpPr>
            <p:cNvPr id="12" name="Can 11"/>
            <p:cNvSpPr/>
            <p:nvPr/>
          </p:nvSpPr>
          <p:spPr bwMode="auto">
            <a:xfrm>
              <a:off x="1295400" y="3962400"/>
              <a:ext cx="609600" cy="457200"/>
            </a:xfrm>
            <a:prstGeom prst="can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1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Arial" charset="0"/>
              </a:endParaRPr>
            </a:p>
          </p:txBody>
        </p:sp>
        <p:sp>
          <p:nvSpPr>
            <p:cNvPr id="13" name="Can 12"/>
            <p:cNvSpPr/>
            <p:nvPr/>
          </p:nvSpPr>
          <p:spPr bwMode="auto">
            <a:xfrm>
              <a:off x="1981200" y="3962400"/>
              <a:ext cx="609600" cy="457200"/>
            </a:xfrm>
            <a:prstGeom prst="can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1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Arial" charset="0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304800" y="2800290"/>
              <a:ext cx="2590800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0" dirty="0" err="1">
                  <a:solidFill>
                    <a:schemeClr val="bg1"/>
                  </a:solidFill>
                  <a:latin typeface="Gill Sans"/>
                  <a:cs typeface="Gill Sans"/>
                </a:rPr>
                <a:t>FlockDB</a:t>
              </a:r>
              <a:endParaRPr lang="en-US" sz="2000" b="0" dirty="0">
                <a:solidFill>
                  <a:schemeClr val="bg1"/>
                </a:solidFill>
                <a:latin typeface="Gill Sans"/>
                <a:cs typeface="Gill Sans"/>
              </a:endParaRP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6096000" y="2343090"/>
            <a:ext cx="2514600" cy="1390710"/>
            <a:chOff x="6096000" y="2343090"/>
            <a:chExt cx="2514600" cy="1390710"/>
          </a:xfrm>
        </p:grpSpPr>
        <p:sp>
          <p:nvSpPr>
            <p:cNvPr id="15" name="Rectangle 14"/>
            <p:cNvSpPr/>
            <p:nvPr/>
          </p:nvSpPr>
          <p:spPr bwMode="auto">
            <a:xfrm>
              <a:off x="6096000" y="2743200"/>
              <a:ext cx="2057400" cy="990600"/>
            </a:xfrm>
            <a:prstGeom prst="rect">
              <a:avLst/>
            </a:prstGeom>
            <a:gradFill>
              <a:gsLst>
                <a:gs pos="0">
                  <a:schemeClr val="tx1">
                    <a:lumMod val="65000"/>
                  </a:schemeClr>
                </a:gs>
                <a:gs pos="100000">
                  <a:schemeClr val="tx1">
                    <a:lumMod val="85000"/>
                  </a:schemeClr>
                </a:gs>
              </a:gsLst>
            </a:gradFill>
            <a:ln>
              <a:solidFill>
                <a:schemeClr val="bg1"/>
              </a:solidFill>
              <a:headEnd type="none" w="med" len="med"/>
              <a:tailEnd type="none" w="med" len="med"/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1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Arial" charset="0"/>
              </a:endParaRPr>
            </a:p>
          </p:txBody>
        </p:sp>
        <p:sp>
          <p:nvSpPr>
            <p:cNvPr id="5" name="Can 4"/>
            <p:cNvSpPr/>
            <p:nvPr/>
          </p:nvSpPr>
          <p:spPr bwMode="auto">
            <a:xfrm>
              <a:off x="6858000" y="2971800"/>
              <a:ext cx="533400" cy="457200"/>
            </a:xfrm>
            <a:prstGeom prst="can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1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Arial" charset="0"/>
              </a:endParaRPr>
            </a:p>
          </p:txBody>
        </p:sp>
        <p:sp>
          <p:nvSpPr>
            <p:cNvPr id="6" name="Can 5"/>
            <p:cNvSpPr/>
            <p:nvPr/>
          </p:nvSpPr>
          <p:spPr bwMode="auto">
            <a:xfrm>
              <a:off x="6248400" y="2971800"/>
              <a:ext cx="533400" cy="457200"/>
            </a:xfrm>
            <a:prstGeom prst="can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1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Arial" charset="0"/>
              </a:endParaRPr>
            </a:p>
          </p:txBody>
        </p:sp>
        <p:sp>
          <p:nvSpPr>
            <p:cNvPr id="7" name="Can 6"/>
            <p:cNvSpPr/>
            <p:nvPr/>
          </p:nvSpPr>
          <p:spPr bwMode="auto">
            <a:xfrm>
              <a:off x="7467600" y="2971800"/>
              <a:ext cx="533400" cy="457200"/>
            </a:xfrm>
            <a:prstGeom prst="can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1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Arial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7239000" y="2343090"/>
              <a:ext cx="1371600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0" dirty="0">
                  <a:solidFill>
                    <a:srgbClr val="FFFFFF"/>
                  </a:solidFill>
                  <a:latin typeface="Gill Sans"/>
                  <a:cs typeface="Gill Sans"/>
                </a:rPr>
                <a:t>WTF DB</a:t>
              </a: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3026596" y="4114800"/>
            <a:ext cx="5203004" cy="2286000"/>
            <a:chOff x="3026596" y="4114800"/>
            <a:chExt cx="5203004" cy="2286000"/>
          </a:xfrm>
        </p:grpSpPr>
        <p:sp>
          <p:nvSpPr>
            <p:cNvPr id="3" name="Rounded Rectangle 2"/>
            <p:cNvSpPr/>
            <p:nvPr/>
          </p:nvSpPr>
          <p:spPr bwMode="auto">
            <a:xfrm rot="5400000">
              <a:off x="5562600" y="3733800"/>
              <a:ext cx="762000" cy="4572000"/>
            </a:xfrm>
            <a:prstGeom prst="roundRect">
              <a:avLst/>
            </a:prstGeom>
            <a:gradFill flip="none" rotWithShape="1">
              <a:gsLst>
                <a:gs pos="0">
                  <a:schemeClr val="accent3">
                    <a:lumMod val="50000"/>
                  </a:schemeClr>
                </a:gs>
                <a:gs pos="100000">
                  <a:schemeClr val="accent3"/>
                </a:gs>
              </a:gsLst>
              <a:lin ang="16200000" scaled="0"/>
              <a:tileRect/>
            </a:gradFill>
            <a:ln>
              <a:headEnd type="none" w="med" len="med"/>
              <a:tailEnd type="none" w="med" len="med"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vert="vert270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8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Gill Sans"/>
                </a:rPr>
                <a:t>HDFS</a:t>
              </a:r>
            </a:p>
          </p:txBody>
        </p:sp>
        <p:sp>
          <p:nvSpPr>
            <p:cNvPr id="27" name="Bent Arrow 26"/>
            <p:cNvSpPr/>
            <p:nvPr/>
          </p:nvSpPr>
          <p:spPr bwMode="auto">
            <a:xfrm rot="5400000">
              <a:off x="3075398" y="4065998"/>
              <a:ext cx="1447800" cy="1545404"/>
            </a:xfrm>
            <a:prstGeom prst="bentArrow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1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38" name="Right Arrow 37"/>
          <p:cNvSpPr/>
          <p:nvPr/>
        </p:nvSpPr>
        <p:spPr bwMode="auto">
          <a:xfrm rot="16200000">
            <a:off x="6286500" y="4381500"/>
            <a:ext cx="1752600" cy="609600"/>
          </a:xfrm>
          <a:prstGeom prst="right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>
              <a:ln>
                <a:noFill/>
              </a:ln>
              <a:solidFill>
                <a:srgbClr val="FFFFFF"/>
              </a:solidFill>
              <a:effectLst/>
              <a:latin typeface="Arial" charset="0"/>
            </a:endParaRPr>
          </a:p>
        </p:txBody>
      </p:sp>
      <p:sp>
        <p:nvSpPr>
          <p:cNvPr id="28" name="Rounded Rectangle 27"/>
          <p:cNvSpPr/>
          <p:nvPr/>
        </p:nvSpPr>
        <p:spPr bwMode="auto">
          <a:xfrm rot="5400000">
            <a:off x="6743700" y="3695700"/>
            <a:ext cx="762000" cy="2209800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vert270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b="0" dirty="0" err="1">
                <a:solidFill>
                  <a:srgbClr val="000000"/>
                </a:solidFill>
                <a:latin typeface="Gill Sans"/>
              </a:rPr>
              <a:t>Cassovary</a:t>
            </a:r>
            <a:endParaRPr kumimoji="0" lang="en-US" sz="20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Gill Sans"/>
            </a:endParaRPr>
          </a:p>
        </p:txBody>
      </p:sp>
      <p:sp>
        <p:nvSpPr>
          <p:cNvPr id="50" name="Rounded Rectangle 49"/>
          <p:cNvSpPr/>
          <p:nvPr/>
        </p:nvSpPr>
        <p:spPr bwMode="auto">
          <a:xfrm rot="5400000">
            <a:off x="5715000" y="-990600"/>
            <a:ext cx="457200" cy="3962400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b="0" dirty="0">
                <a:solidFill>
                  <a:schemeClr val="bg1"/>
                </a:solidFill>
                <a:latin typeface="Gill Sans"/>
              </a:rPr>
              <a:t>Blender</a:t>
            </a:r>
            <a:endParaRPr kumimoji="0" lang="en-US" sz="20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Gill Sans"/>
            </a:endParaRPr>
          </a:p>
        </p:txBody>
      </p:sp>
      <p:grpSp>
        <p:nvGrpSpPr>
          <p:cNvPr id="36" name="Group 35"/>
          <p:cNvGrpSpPr/>
          <p:nvPr/>
        </p:nvGrpSpPr>
        <p:grpSpPr>
          <a:xfrm>
            <a:off x="6324600" y="1219200"/>
            <a:ext cx="1600200" cy="1524794"/>
            <a:chOff x="6324600" y="1219200"/>
            <a:chExt cx="1600200" cy="1524794"/>
          </a:xfrm>
        </p:grpSpPr>
        <p:cxnSp>
          <p:nvCxnSpPr>
            <p:cNvPr id="31" name="Straight Arrow Connector 30"/>
            <p:cNvCxnSpPr/>
            <p:nvPr/>
          </p:nvCxnSpPr>
          <p:spPr bwMode="auto">
            <a:xfrm rot="5400000" flipH="1" flipV="1">
              <a:off x="6819900" y="2438400"/>
              <a:ext cx="609600" cy="1588"/>
            </a:xfrm>
            <a:prstGeom prst="straightConnector1">
              <a:avLst/>
            </a:prstGeom>
            <a:ln>
              <a:headEnd type="none" w="med" len="med"/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29" name="Rounded Rectangle 28"/>
            <p:cNvSpPr/>
            <p:nvPr/>
          </p:nvSpPr>
          <p:spPr bwMode="auto">
            <a:xfrm rot="5400000">
              <a:off x="6896100" y="1104900"/>
              <a:ext cx="457200" cy="1600200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vert="vert270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2000" b="0" dirty="0">
                  <a:solidFill>
                    <a:srgbClr val="000000"/>
                  </a:solidFill>
                  <a:latin typeface="Gill Sans"/>
                </a:rPr>
                <a:t>Fetcher</a:t>
              </a:r>
              <a:endParaRPr kumimoji="0" lang="en-US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Gill Sans"/>
              </a:endParaRPr>
            </a:p>
          </p:txBody>
        </p:sp>
        <p:cxnSp>
          <p:nvCxnSpPr>
            <p:cNvPr id="53" name="Straight Arrow Connector 52"/>
            <p:cNvCxnSpPr/>
            <p:nvPr/>
          </p:nvCxnSpPr>
          <p:spPr bwMode="auto">
            <a:xfrm rot="5400000" flipH="1" flipV="1">
              <a:off x="6896100" y="1447006"/>
              <a:ext cx="457200" cy="1588"/>
            </a:xfrm>
            <a:prstGeom prst="straightConnector1">
              <a:avLst/>
            </a:prstGeom>
            <a:ln>
              <a:headEnd type="none" w="med" len="med"/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0" name="Group 29"/>
          <p:cNvGrpSpPr/>
          <p:nvPr/>
        </p:nvGrpSpPr>
        <p:grpSpPr>
          <a:xfrm>
            <a:off x="2895600" y="1219994"/>
            <a:ext cx="3276600" cy="3352006"/>
            <a:chOff x="2895600" y="1219994"/>
            <a:chExt cx="3276600" cy="3352006"/>
          </a:xfrm>
        </p:grpSpPr>
        <p:cxnSp>
          <p:nvCxnSpPr>
            <p:cNvPr id="35" name="Straight Arrow Connector 34"/>
            <p:cNvCxnSpPr/>
            <p:nvPr/>
          </p:nvCxnSpPr>
          <p:spPr bwMode="auto">
            <a:xfrm rot="16200000" flipV="1">
              <a:off x="5372100" y="3771900"/>
              <a:ext cx="914400" cy="685800"/>
            </a:xfrm>
            <a:prstGeom prst="straightConnector1">
              <a:avLst/>
            </a:prstGeom>
            <a:ln>
              <a:headEnd type="none" w="med" len="med"/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37" name="Rounded Rectangle 36"/>
            <p:cNvSpPr/>
            <p:nvPr/>
          </p:nvSpPr>
          <p:spPr bwMode="auto">
            <a:xfrm rot="5400000">
              <a:off x="4533900" y="1104900"/>
              <a:ext cx="457200" cy="1600200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vert="vert270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2000" b="0" dirty="0">
                  <a:solidFill>
                    <a:schemeClr val="bg1"/>
                  </a:solidFill>
                  <a:latin typeface="Gill Sans"/>
                </a:rPr>
                <a:t>Fetcher</a:t>
              </a:r>
              <a:endParaRPr kumimoji="0" lang="en-US" sz="2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Gill Sans"/>
              </a:endParaRPr>
            </a:p>
          </p:txBody>
        </p:sp>
        <p:cxnSp>
          <p:nvCxnSpPr>
            <p:cNvPr id="39" name="Straight Arrow Connector 38"/>
            <p:cNvCxnSpPr/>
            <p:nvPr/>
          </p:nvCxnSpPr>
          <p:spPr bwMode="auto">
            <a:xfrm flipV="1">
              <a:off x="2895600" y="3276600"/>
              <a:ext cx="762000" cy="304800"/>
            </a:xfrm>
            <a:prstGeom prst="straightConnector1">
              <a:avLst/>
            </a:prstGeom>
            <a:ln>
              <a:headEnd type="none" w="med" len="med"/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40" name="Rounded Rectangle 39"/>
            <p:cNvSpPr/>
            <p:nvPr/>
          </p:nvSpPr>
          <p:spPr bwMode="auto">
            <a:xfrm rot="5400000">
              <a:off x="4381500" y="2171700"/>
              <a:ext cx="762000" cy="2209800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vert="vert270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2000" b="0" dirty="0">
                  <a:solidFill>
                    <a:schemeClr val="bg1"/>
                  </a:solidFill>
                  <a:latin typeface="Gill Sans"/>
                </a:rPr>
                <a:t>Real-time</a:t>
              </a:r>
              <a:br>
                <a:rPr lang="en-US" sz="2000" b="0" dirty="0">
                  <a:solidFill>
                    <a:schemeClr val="bg1"/>
                  </a:solidFill>
                  <a:latin typeface="Gill Sans"/>
                </a:rPr>
              </a:br>
              <a:r>
                <a:rPr lang="en-US" sz="2000" b="0" dirty="0">
                  <a:solidFill>
                    <a:schemeClr val="bg1"/>
                  </a:solidFill>
                  <a:latin typeface="Gill Sans"/>
                </a:rPr>
                <a:t>Recommendations</a:t>
              </a:r>
              <a:endParaRPr kumimoji="0" lang="en-US" sz="2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Gill Sans"/>
              </a:endParaRPr>
            </a:p>
          </p:txBody>
        </p:sp>
        <p:cxnSp>
          <p:nvCxnSpPr>
            <p:cNvPr id="41" name="Straight Arrow Connector 40"/>
            <p:cNvCxnSpPr/>
            <p:nvPr/>
          </p:nvCxnSpPr>
          <p:spPr bwMode="auto">
            <a:xfrm rot="5400000" flipH="1" flipV="1">
              <a:off x="4381500" y="2514600"/>
              <a:ext cx="762000" cy="1588"/>
            </a:xfrm>
            <a:prstGeom prst="straightConnector1">
              <a:avLst/>
            </a:prstGeom>
            <a:ln>
              <a:headEnd type="none" w="med" len="med"/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42" name="Straight Arrow Connector 41"/>
            <p:cNvCxnSpPr/>
            <p:nvPr/>
          </p:nvCxnSpPr>
          <p:spPr bwMode="auto">
            <a:xfrm rot="5400000" flipH="1" flipV="1">
              <a:off x="4533900" y="1447800"/>
              <a:ext cx="457200" cy="1588"/>
            </a:xfrm>
            <a:prstGeom prst="straightConnector1">
              <a:avLst/>
            </a:prstGeom>
            <a:ln>
              <a:headEnd type="none" w="med" len="med"/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3A4E8F5-0510-4C41-9F21-375664FB163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19B477D-1CC2-40BF-9D66-7293E2A0052B}" type="slidenum">
              <a:rPr lang="en-CA" smtClean="0"/>
              <a:pPr/>
              <a:t>29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901976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ll_souls_from_new_college_lan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1"/>
            <a:ext cx="9144000" cy="6857999"/>
          </a:xfrm>
          <a:prstGeom prst="rect">
            <a:avLst/>
          </a:prstGeom>
        </p:spPr>
      </p:pic>
      <p:sp>
        <p:nvSpPr>
          <p:cNvPr id="5" name="TextBox 3"/>
          <p:cNvSpPr txBox="1">
            <a:spLocks noChangeArrowheads="1"/>
          </p:cNvSpPr>
          <p:nvPr/>
        </p:nvSpPr>
        <p:spPr bwMode="auto">
          <a:xfrm>
            <a:off x="0" y="6611938"/>
            <a:ext cx="32004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000" b="0" dirty="0"/>
              <a:t>Source: Wikipedia (All Souls College, Oxford)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304800" y="5181600"/>
            <a:ext cx="8077200" cy="102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5" tIns="45713" rIns="91425" bIns="45713" numCol="1" anchor="ctr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Gill Sans"/>
                <a:ea typeface="+mj-ea"/>
                <a:cs typeface="Gill Sans"/>
              </a:rPr>
              <a:t>From the Ivory Tower…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DC302A8-ED37-4781-BEC2-2E89555F81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19B477D-1CC2-40BF-9D66-7293E2A0052B}" type="slidenum">
              <a:rPr lang="en-CA" smtClean="0"/>
              <a:pPr/>
              <a:t>3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448179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2133600"/>
            <a:ext cx="9144000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0" dirty="0">
                <a:solidFill>
                  <a:schemeClr val="bg1"/>
                </a:solidFill>
                <a:latin typeface="Gill Sans"/>
                <a:cs typeface="Gill Sans"/>
              </a:rPr>
              <a:t>Spring 2010: no WTF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3741003"/>
            <a:ext cx="9144000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0" dirty="0">
                <a:solidFill>
                  <a:schemeClr val="bg1"/>
                </a:solidFill>
                <a:latin typeface="Gill Sans"/>
                <a:cs typeface="Gill Sans"/>
              </a:rPr>
              <a:t>Summer 2010: WTF launched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2667000"/>
            <a:ext cx="914400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0" dirty="0">
                <a:solidFill>
                  <a:schemeClr val="bg1"/>
                </a:solidFill>
                <a:latin typeface="Gill Sans"/>
                <a:cs typeface="Gill Sans"/>
              </a:rPr>
              <a:t>seriously, WTF?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D05BDF8-08C7-4B2B-80A4-41E00DB29D2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19B477D-1CC2-40BF-9D66-7293E2A0052B}" type="slidenum">
              <a:rPr lang="en-CA" smtClean="0"/>
              <a:pPr/>
              <a:t>30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752788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acebook-prineville-data-center-0264.jpe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4400" y="0"/>
            <a:ext cx="11382573" cy="6858000"/>
          </a:xfrm>
          <a:prstGeom prst="rect">
            <a:avLst/>
          </a:prstGeom>
        </p:spPr>
      </p:pic>
      <p:sp>
        <p:nvSpPr>
          <p:cNvPr id="3" name="TextBox 4"/>
          <p:cNvSpPr txBox="1">
            <a:spLocks noChangeArrowheads="1"/>
          </p:cNvSpPr>
          <p:nvPr/>
        </p:nvSpPr>
        <p:spPr bwMode="auto">
          <a:xfrm>
            <a:off x="0" y="6611938"/>
            <a:ext cx="1225428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000" b="0" dirty="0"/>
              <a:t>Source: Facebook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1859339"/>
            <a:ext cx="9144000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0" dirty="0">
                <a:solidFill>
                  <a:srgbClr val="FFFFFF"/>
                </a:solidFill>
                <a:latin typeface="Gill Sans"/>
                <a:cs typeface="Gill Sans"/>
              </a:rPr>
              <a:t>Act II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-6927" y="2209800"/>
            <a:ext cx="9144000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FFFFFF"/>
                </a:solidFill>
                <a:latin typeface="Gill Sans"/>
                <a:cs typeface="Gill Sans"/>
              </a:rPr>
              <a:t>RealGraph</a:t>
            </a:r>
            <a:endParaRPr lang="en-US" sz="3600" dirty="0">
              <a:solidFill>
                <a:srgbClr val="FFFFFF"/>
              </a:solidFill>
              <a:latin typeface="Gill Sans"/>
              <a:cs typeface="Gill San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3181290"/>
            <a:ext cx="9144000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0" dirty="0">
                <a:solidFill>
                  <a:srgbClr val="FFFFFF"/>
                </a:solidFill>
                <a:latin typeface="Gill Sans"/>
                <a:cs typeface="Gill Sans"/>
              </a:rPr>
              <a:t>(circa 2012)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6217920"/>
            <a:ext cx="9144000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b="0" dirty="0" err="1">
                <a:latin typeface="Gill Sans"/>
                <a:cs typeface="Gill Sans"/>
              </a:rPr>
              <a:t>Goel</a:t>
            </a:r>
            <a:r>
              <a:rPr lang="en-US" b="0" dirty="0">
                <a:latin typeface="Gill Sans"/>
                <a:cs typeface="Gill Sans"/>
              </a:rPr>
              <a:t> et al. Discovering Similar Users on Twitter. MLG 2013.</a:t>
            </a:r>
          </a:p>
        </p:txBody>
      </p:sp>
    </p:spTree>
    <p:extLst>
      <p:ext uri="{BB962C8B-B14F-4D97-AF65-F5344CB8AC3E}">
        <p14:creationId xmlns:p14="http://schemas.microsoft.com/office/powerpoint/2010/main" val="587726470"/>
      </p:ext>
    </p:extLst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1280px-Pistachios_in_shell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90600" y="0"/>
            <a:ext cx="10303768" cy="6858000"/>
          </a:xfrm>
          <a:prstGeom prst="rect">
            <a:avLst/>
          </a:prstGeom>
        </p:spPr>
      </p:pic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0" y="6611938"/>
            <a:ext cx="32004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000" b="0" dirty="0"/>
              <a:t>Source: Wikipedia (Pistachio)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0" y="1223665"/>
            <a:ext cx="9144000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FFFF"/>
                </a:solidFill>
                <a:latin typeface="Gill Sans"/>
                <a:cs typeface="Gill Sans"/>
              </a:rPr>
              <a:t>We migrated from </a:t>
            </a:r>
            <a:r>
              <a:rPr lang="en-US" sz="2800" dirty="0" err="1">
                <a:solidFill>
                  <a:srgbClr val="FFFFFF"/>
                </a:solidFill>
                <a:latin typeface="Gill Sans"/>
                <a:cs typeface="Gill Sans"/>
              </a:rPr>
              <a:t>Cassovary</a:t>
            </a:r>
            <a:r>
              <a:rPr lang="en-US" sz="2800" dirty="0">
                <a:solidFill>
                  <a:srgbClr val="FFFFFF"/>
                </a:solidFill>
                <a:latin typeface="Gill Sans"/>
                <a:cs typeface="Gill Sans"/>
              </a:rPr>
              <a:t> back to </a:t>
            </a:r>
            <a:r>
              <a:rPr lang="en-US" sz="2800" dirty="0" err="1">
                <a:solidFill>
                  <a:srgbClr val="FFFFFF"/>
                </a:solidFill>
                <a:latin typeface="Gill Sans"/>
                <a:cs typeface="Gill Sans"/>
              </a:rPr>
              <a:t>Hadoop</a:t>
            </a:r>
            <a:r>
              <a:rPr lang="en-US" sz="2800" dirty="0">
                <a:solidFill>
                  <a:srgbClr val="FFFFFF"/>
                </a:solidFill>
                <a:latin typeface="Gill Sans"/>
                <a:cs typeface="Gill Sans"/>
              </a:rPr>
              <a:t>!</a:t>
            </a:r>
            <a:endParaRPr lang="en-US" sz="2800" b="0" dirty="0">
              <a:solidFill>
                <a:srgbClr val="FFFFFF"/>
              </a:solidFill>
              <a:latin typeface="Gill Sans"/>
              <a:cs typeface="Gill San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914400"/>
            <a:ext cx="914400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0" dirty="0">
                <a:solidFill>
                  <a:srgbClr val="FFFFFF"/>
                </a:solidFill>
                <a:latin typeface="Gill Sans"/>
                <a:cs typeface="Gill Sans"/>
              </a:rPr>
              <a:t>Another “interesting” design choice:</a:t>
            </a:r>
          </a:p>
        </p:txBody>
      </p:sp>
    </p:spTree>
    <p:extLst>
      <p:ext uri="{BB962C8B-B14F-4D97-AF65-F5344CB8AC3E}">
        <p14:creationId xmlns:p14="http://schemas.microsoft.com/office/powerpoint/2010/main" val="1924723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5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138535"/>
            <a:ext cx="914400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0" dirty="0" err="1">
                <a:solidFill>
                  <a:schemeClr val="bg1"/>
                </a:solidFill>
                <a:latin typeface="Gill Sans"/>
                <a:cs typeface="Gill Sans"/>
              </a:rPr>
              <a:t>Cassovary</a:t>
            </a:r>
            <a:r>
              <a:rPr lang="en-US" sz="2400" b="0" dirty="0">
                <a:solidFill>
                  <a:schemeClr val="bg1"/>
                </a:solidFill>
                <a:latin typeface="Gill Sans"/>
                <a:cs typeface="Gill Sans"/>
              </a:rPr>
              <a:t> was a stopgap!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5892224"/>
            <a:ext cx="914400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0" dirty="0">
                <a:solidFill>
                  <a:srgbClr val="FF0000"/>
                </a:solidFill>
                <a:latin typeface="Gill Sans"/>
                <a:cs typeface="Gill Sans"/>
              </a:rPr>
              <a:t>Right choice at the time!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0" y="548640"/>
            <a:ext cx="9144000" cy="685800"/>
          </a:xfrm>
          <a:prstGeom prst="rect">
            <a:avLst/>
          </a:prstGeom>
        </p:spPr>
        <p:txBody>
          <a:bodyPr/>
          <a:lstStyle/>
          <a:p>
            <a:pPr lvl="0" algn="ctr">
              <a:defRPr/>
            </a:pPr>
            <a:r>
              <a:rPr lang="en-US" sz="3600" b="0" kern="0" dirty="0" err="1">
                <a:solidFill>
                  <a:srgbClr val="000000"/>
                </a:solidFill>
                <a:latin typeface="Gill Sans"/>
                <a:cs typeface="Gill Sans"/>
              </a:rPr>
              <a:t>Whaaaaaa</a:t>
            </a:r>
            <a:r>
              <a:rPr lang="en-US" sz="3600" b="0" kern="0" dirty="0">
                <a:solidFill>
                  <a:srgbClr val="000000"/>
                </a:solidFill>
                <a:latin typeface="Gill Sans"/>
                <a:cs typeface="Gill Sans"/>
              </a:rPr>
              <a:t>?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0" y="2794337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 b="0" kern="0" dirty="0">
                <a:solidFill>
                  <a:srgbClr val="000000"/>
                </a:solidFill>
                <a:latin typeface="Gill Sans"/>
                <a:cs typeface="Gill Sans"/>
              </a:rPr>
              <a:t>Hadoop provides: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0" y="3175337"/>
            <a:ext cx="9144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700" lvl="1" algn="ctr"/>
            <a:r>
              <a:rPr lang="en-GB" sz="2000" b="0" dirty="0">
                <a:solidFill>
                  <a:srgbClr val="0070C0"/>
                </a:solidFill>
                <a:latin typeface="Gill Sans" charset="0"/>
                <a:ea typeface="Gill Sans" charset="0"/>
                <a:cs typeface="Gill Sans" charset="0"/>
                <a:sym typeface="Symbol" pitchFamily="18" charset="2"/>
              </a:rPr>
              <a:t>Richer graph structure</a:t>
            </a:r>
          </a:p>
          <a:p>
            <a:pPr marL="12700" lvl="1" algn="ctr"/>
            <a:r>
              <a:rPr lang="en-GB" sz="2000" b="0" dirty="0">
                <a:solidFill>
                  <a:srgbClr val="0070C0"/>
                </a:solidFill>
                <a:latin typeface="Gill Sans" charset="0"/>
                <a:ea typeface="Gill Sans" charset="0"/>
                <a:cs typeface="Gill Sans" charset="0"/>
                <a:sym typeface="Symbol" pitchFamily="18" charset="2"/>
              </a:rPr>
              <a:t>Simplified production infrastructure</a:t>
            </a:r>
          </a:p>
          <a:p>
            <a:pPr marL="12700" lvl="1" algn="ctr"/>
            <a:r>
              <a:rPr lang="en-GB" sz="2000" b="0" dirty="0">
                <a:solidFill>
                  <a:srgbClr val="0070C0"/>
                </a:solidFill>
                <a:latin typeface="Gill Sans" charset="0"/>
                <a:ea typeface="Gill Sans" charset="0"/>
                <a:cs typeface="Gill Sans" charset="0"/>
                <a:sym typeface="Symbol" pitchFamily="18" charset="2"/>
              </a:rPr>
              <a:t>Scaling and fault-tolerance “for free”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8F587BE-5404-484F-8238-CE4A8EAD9AF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19B477D-1CC2-40BF-9D66-7293E2A0052B}" type="slidenum">
              <a:rPr lang="en-CA" smtClean="0"/>
              <a:pPr/>
              <a:t>33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160989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14" grpId="0"/>
      <p:bldP spid="15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5892224"/>
            <a:ext cx="914400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0" dirty="0">
                <a:solidFill>
                  <a:srgbClr val="FF0000"/>
                </a:solidFill>
                <a:latin typeface="Gill Sans"/>
                <a:cs typeface="Gill Sans"/>
              </a:rPr>
              <a:t>The shuffle is what kills you!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0" y="548640"/>
            <a:ext cx="9144000" cy="685800"/>
          </a:xfrm>
          <a:prstGeom prst="rect">
            <a:avLst/>
          </a:prstGeom>
        </p:spPr>
        <p:txBody>
          <a:bodyPr/>
          <a:lstStyle/>
          <a:p>
            <a:pPr lvl="0" algn="ctr">
              <a:defRPr/>
            </a:pPr>
            <a:r>
              <a:rPr lang="en-US" sz="3600" b="0" kern="0" dirty="0">
                <a:solidFill>
                  <a:srgbClr val="000000"/>
                </a:solidFill>
                <a:latin typeface="Gill Sans"/>
                <a:cs typeface="Gill Sans"/>
              </a:rPr>
              <a:t>Wait, didn’t you say MapReduce sucks?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0" y="2794337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 b="0" kern="0" dirty="0">
                <a:solidFill>
                  <a:srgbClr val="000000"/>
                </a:solidFill>
                <a:latin typeface="Gill Sans"/>
                <a:cs typeface="Gill Sans"/>
              </a:rPr>
              <a:t>What exactly is the issue?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0" y="3175337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700" lvl="1" algn="ctr"/>
            <a:r>
              <a:rPr lang="en-GB" sz="2000" b="0" dirty="0">
                <a:solidFill>
                  <a:srgbClr val="0070C0"/>
                </a:solidFill>
                <a:latin typeface="Gill Sans" charset="0"/>
                <a:ea typeface="Gill Sans" charset="0"/>
                <a:cs typeface="Gill Sans" charset="0"/>
                <a:sym typeface="Symbol" pitchFamily="18" charset="2"/>
              </a:rPr>
              <a:t>Random walks on egocentric 2-hop </a:t>
            </a:r>
            <a:r>
              <a:rPr lang="en-GB" sz="2000" b="0" dirty="0" err="1">
                <a:solidFill>
                  <a:srgbClr val="0070C0"/>
                </a:solidFill>
                <a:latin typeface="Gill Sans" charset="0"/>
                <a:ea typeface="Gill Sans" charset="0"/>
                <a:cs typeface="Gill Sans" charset="0"/>
                <a:sym typeface="Symbol" pitchFamily="18" charset="2"/>
              </a:rPr>
              <a:t>neighborhood</a:t>
            </a:r>
            <a:endParaRPr lang="en-GB" sz="2000" b="0" dirty="0">
              <a:solidFill>
                <a:srgbClr val="0070C0"/>
              </a:solidFill>
              <a:latin typeface="Gill Sans" charset="0"/>
              <a:ea typeface="Gill Sans" charset="0"/>
              <a:cs typeface="Gill Sans" charset="0"/>
              <a:sym typeface="Symbol" pitchFamily="18" charset="2"/>
            </a:endParaRPr>
          </a:p>
          <a:p>
            <a:pPr marL="12700" lvl="1" algn="ctr"/>
            <a:r>
              <a:rPr lang="en-GB" sz="2000" b="0" dirty="0">
                <a:solidFill>
                  <a:srgbClr val="0070C0"/>
                </a:solidFill>
                <a:latin typeface="Gill Sans" charset="0"/>
                <a:ea typeface="Gill Sans" charset="0"/>
                <a:cs typeface="Gill Sans" charset="0"/>
                <a:sym typeface="Symbol" pitchFamily="18" charset="2"/>
              </a:rPr>
              <a:t>Naïve approach: self-joins to materialize, then run algorithm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D5BAECC-B283-4522-AF9D-E46EE89588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19B477D-1CC2-40BF-9D66-7293E2A0052B}" type="slidenum">
              <a:rPr lang="en-CA" smtClean="0"/>
              <a:pPr/>
              <a:t>34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689960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4" grpId="0"/>
      <p:bldP spid="15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 txBox="1">
            <a:spLocks/>
          </p:cNvSpPr>
          <p:nvPr/>
        </p:nvSpPr>
        <p:spPr>
          <a:xfrm>
            <a:off x="0" y="548640"/>
            <a:ext cx="9144000" cy="685800"/>
          </a:xfrm>
          <a:prstGeom prst="rect">
            <a:avLst/>
          </a:prstGeom>
        </p:spPr>
        <p:txBody>
          <a:bodyPr/>
          <a:lstStyle/>
          <a:p>
            <a:pPr lvl="0" algn="ctr">
              <a:defRPr/>
            </a:pPr>
            <a:r>
              <a:rPr lang="en-US" sz="3600" b="0" kern="0" dirty="0">
                <a:solidFill>
                  <a:srgbClr val="000000"/>
                </a:solidFill>
                <a:latin typeface="Gill Sans"/>
                <a:cs typeface="Gill Sans"/>
              </a:rPr>
              <a:t>Graph algorithms in MapReduce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0" y="3178314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 b="0" kern="0" dirty="0">
                <a:solidFill>
                  <a:srgbClr val="000000"/>
                </a:solidFill>
                <a:latin typeface="Gill Sans"/>
                <a:cs typeface="Gill Sans"/>
              </a:rPr>
              <a:t>Key insights: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0" y="3559314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700" lvl="1" algn="ctr"/>
            <a:r>
              <a:rPr lang="en-GB" sz="2000" b="0" dirty="0">
                <a:solidFill>
                  <a:srgbClr val="0070C0"/>
                </a:solidFill>
                <a:latin typeface="Gill Sans" charset="0"/>
                <a:ea typeface="Gill Sans" charset="0"/>
                <a:cs typeface="Gill Sans" charset="0"/>
                <a:sym typeface="Symbol" pitchFamily="18" charset="2"/>
              </a:rPr>
              <a:t>Batch and “stich together” partial random walks*</a:t>
            </a:r>
          </a:p>
          <a:p>
            <a:pPr marL="12700" lvl="1" algn="ctr"/>
            <a:r>
              <a:rPr lang="en-GB" sz="2000" b="0" dirty="0">
                <a:solidFill>
                  <a:srgbClr val="0070C0"/>
                </a:solidFill>
                <a:latin typeface="Gill Sans" charset="0"/>
                <a:ea typeface="Gill Sans" charset="0"/>
                <a:cs typeface="Gill Sans" charset="0"/>
                <a:sym typeface="Symbol" pitchFamily="18" charset="2"/>
              </a:rPr>
              <a:t>Clever sampling to avoid full materialization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6096000"/>
            <a:ext cx="9144000" cy="58477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b="0" dirty="0">
                <a:solidFill>
                  <a:schemeClr val="bg1"/>
                </a:solidFill>
                <a:latin typeface="Gill Sans"/>
                <a:cs typeface="Gill Sans"/>
              </a:rPr>
              <a:t>* </a:t>
            </a:r>
            <a:r>
              <a:rPr lang="en-US" b="0" dirty="0" err="1">
                <a:solidFill>
                  <a:schemeClr val="bg1"/>
                </a:solidFill>
                <a:latin typeface="Gill Sans"/>
                <a:cs typeface="Gill Sans"/>
              </a:rPr>
              <a:t>Sarma</a:t>
            </a:r>
            <a:r>
              <a:rPr lang="en-US" b="0" dirty="0">
                <a:solidFill>
                  <a:schemeClr val="bg1"/>
                </a:solidFill>
                <a:latin typeface="Gill Sans"/>
                <a:cs typeface="Gill Sans"/>
              </a:rPr>
              <a:t> et al. Estimating PageRank on Graph Streams. </a:t>
            </a:r>
            <a:r>
              <a:rPr lang="en-US" b="0">
                <a:solidFill>
                  <a:schemeClr val="bg1"/>
                </a:solidFill>
                <a:latin typeface="Gill Sans"/>
                <a:cs typeface="Gill Sans"/>
              </a:rPr>
              <a:t>PODS 2008</a:t>
            </a:r>
            <a:endParaRPr lang="en-US" b="0" dirty="0">
              <a:solidFill>
                <a:schemeClr val="bg1"/>
              </a:solidFill>
              <a:latin typeface="Gill Sans"/>
              <a:cs typeface="Gill Sans"/>
            </a:endParaRPr>
          </a:p>
          <a:p>
            <a:pPr algn="ctr"/>
            <a:r>
              <a:rPr lang="en-US" b="0" dirty="0" err="1">
                <a:solidFill>
                  <a:schemeClr val="bg1"/>
                </a:solidFill>
                <a:latin typeface="Gill Sans"/>
                <a:cs typeface="Gill Sans"/>
              </a:rPr>
              <a:t>Bahmani</a:t>
            </a:r>
            <a:r>
              <a:rPr lang="en-US" b="0" dirty="0">
                <a:solidFill>
                  <a:schemeClr val="bg1"/>
                </a:solidFill>
                <a:latin typeface="Gill Sans"/>
                <a:cs typeface="Gill Sans"/>
              </a:rPr>
              <a:t> et al. Fast Personalized PageRank on </a:t>
            </a:r>
            <a:r>
              <a:rPr lang="en-US" b="0" dirty="0" err="1">
                <a:solidFill>
                  <a:schemeClr val="bg1"/>
                </a:solidFill>
                <a:latin typeface="Gill Sans"/>
                <a:cs typeface="Gill Sans"/>
              </a:rPr>
              <a:t>MapReduce</a:t>
            </a:r>
            <a:r>
              <a:rPr lang="en-US" b="0" dirty="0">
                <a:solidFill>
                  <a:schemeClr val="bg1"/>
                </a:solidFill>
                <a:latin typeface="Gill Sans"/>
                <a:cs typeface="Gill Sans"/>
              </a:rPr>
              <a:t>. SIGMOD 2011.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0" y="2517577"/>
            <a:ext cx="914400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0" dirty="0">
                <a:solidFill>
                  <a:schemeClr val="bg1"/>
                </a:solidFill>
                <a:latin typeface="Gill Sans"/>
                <a:cs typeface="Gill Sans"/>
              </a:rPr>
              <a:t>Tackle the shuffling problem!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E7ACB49-E9B0-441E-AFEA-D0E8C3AA80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19B477D-1CC2-40BF-9D66-7293E2A0052B}" type="slidenum">
              <a:rPr lang="en-CA" smtClean="0"/>
              <a:pPr/>
              <a:t>35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946510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6" grpId="0"/>
      <p:bldP spid="8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 bwMode="auto">
          <a:xfrm>
            <a:off x="1219200" y="3200400"/>
            <a:ext cx="1600200" cy="762000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Gill Sans"/>
                <a:cs typeface="Gill Sans"/>
              </a:rPr>
              <a:t>Candidate Generation</a:t>
            </a:r>
          </a:p>
        </p:txBody>
      </p:sp>
      <p:sp>
        <p:nvSpPr>
          <p:cNvPr id="12" name="Rectangle 11"/>
          <p:cNvSpPr/>
          <p:nvPr/>
        </p:nvSpPr>
        <p:spPr bwMode="auto">
          <a:xfrm>
            <a:off x="1219200" y="5257800"/>
            <a:ext cx="1600200" cy="6096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b="0" dirty="0">
                <a:solidFill>
                  <a:schemeClr val="bg1"/>
                </a:solidFill>
                <a:latin typeface="Gill Sans"/>
                <a:cs typeface="Gill Sans"/>
              </a:rPr>
              <a:t>Candidates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Gill Sans"/>
              <a:cs typeface="Gill Sans"/>
            </a:endParaRPr>
          </a:p>
        </p:txBody>
      </p:sp>
      <p:sp>
        <p:nvSpPr>
          <p:cNvPr id="13" name="Rounded Rectangle 12"/>
          <p:cNvSpPr/>
          <p:nvPr/>
        </p:nvSpPr>
        <p:spPr bwMode="auto">
          <a:xfrm>
            <a:off x="4038600" y="5181600"/>
            <a:ext cx="1676400" cy="762000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Gill Sans"/>
                <a:cs typeface="Gill Sans"/>
              </a:rPr>
              <a:t>Classification</a:t>
            </a:r>
          </a:p>
        </p:txBody>
      </p:sp>
      <p:sp>
        <p:nvSpPr>
          <p:cNvPr id="14" name="Right Arrow 13"/>
          <p:cNvSpPr/>
          <p:nvPr/>
        </p:nvSpPr>
        <p:spPr bwMode="auto">
          <a:xfrm>
            <a:off x="2895600" y="5334000"/>
            <a:ext cx="1066800" cy="457200"/>
          </a:xfrm>
          <a:prstGeom prst="right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Gill Sans"/>
              <a:cs typeface="Gill Sans"/>
            </a:endParaRPr>
          </a:p>
        </p:txBody>
      </p:sp>
      <p:grpSp>
        <p:nvGrpSpPr>
          <p:cNvPr id="38" name="Group 37"/>
          <p:cNvGrpSpPr/>
          <p:nvPr/>
        </p:nvGrpSpPr>
        <p:grpSpPr>
          <a:xfrm>
            <a:off x="762000" y="1600200"/>
            <a:ext cx="6248400" cy="609600"/>
            <a:chOff x="762000" y="1143000"/>
            <a:chExt cx="6248400" cy="609600"/>
          </a:xfrm>
        </p:grpSpPr>
        <p:sp>
          <p:nvSpPr>
            <p:cNvPr id="15" name="Rectangle 14"/>
            <p:cNvSpPr/>
            <p:nvPr/>
          </p:nvSpPr>
          <p:spPr bwMode="auto">
            <a:xfrm>
              <a:off x="762000" y="1143000"/>
              <a:ext cx="1600200" cy="60960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b="0" dirty="0">
                  <a:solidFill>
                    <a:schemeClr val="bg1"/>
                  </a:solidFill>
                  <a:latin typeface="Gill Sans"/>
                  <a:cs typeface="Gill Sans"/>
                </a:rPr>
                <a:t>Follow graph</a:t>
              </a:r>
              <a:endParaRPr kumimoji="0" lang="en-US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Gill Sans"/>
                <a:cs typeface="Gill Sans"/>
              </a:endParaRPr>
            </a:p>
          </p:txBody>
        </p:sp>
        <p:sp>
          <p:nvSpPr>
            <p:cNvPr id="16" name="Rectangle 15"/>
            <p:cNvSpPr/>
            <p:nvPr/>
          </p:nvSpPr>
          <p:spPr bwMode="auto">
            <a:xfrm>
              <a:off x="2438400" y="1143000"/>
              <a:ext cx="1600200" cy="60960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b="0" dirty="0" err="1">
                  <a:solidFill>
                    <a:schemeClr val="bg1"/>
                  </a:solidFill>
                  <a:latin typeface="Gill Sans"/>
                  <a:cs typeface="Gill Sans"/>
                </a:rPr>
                <a:t>Retweet</a:t>
              </a:r>
              <a:r>
                <a:rPr lang="en-US" b="0" dirty="0">
                  <a:solidFill>
                    <a:schemeClr val="bg1"/>
                  </a:solidFill>
                  <a:latin typeface="Gill Sans"/>
                  <a:cs typeface="Gill Sans"/>
                </a:rPr>
                <a:t> graph</a:t>
              </a:r>
              <a:endParaRPr kumimoji="0" lang="en-US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Gill Sans"/>
                <a:cs typeface="Gill Sans"/>
              </a:endParaRPr>
            </a:p>
          </p:txBody>
        </p:sp>
        <p:sp>
          <p:nvSpPr>
            <p:cNvPr id="17" name="Rectangle 16"/>
            <p:cNvSpPr/>
            <p:nvPr/>
          </p:nvSpPr>
          <p:spPr bwMode="auto">
            <a:xfrm>
              <a:off x="4114800" y="1143000"/>
              <a:ext cx="1600200" cy="60960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b="0" dirty="0">
                  <a:solidFill>
                    <a:schemeClr val="bg1"/>
                  </a:solidFill>
                  <a:latin typeface="Gill Sans"/>
                  <a:cs typeface="Gill Sans"/>
                </a:rPr>
                <a:t>Favorite graph</a:t>
              </a:r>
              <a:endParaRPr kumimoji="0" lang="en-US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Gill Sans"/>
                <a:cs typeface="Gill Sans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5105400" y="1219200"/>
              <a:ext cx="1905000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0" dirty="0">
                  <a:solidFill>
                    <a:schemeClr val="bg1"/>
                  </a:solidFill>
                  <a:latin typeface="Gill Sans"/>
                  <a:cs typeface="Gill Sans"/>
                </a:rPr>
                <a:t>…</a:t>
              </a:r>
            </a:p>
          </p:txBody>
        </p:sp>
      </p:grpSp>
      <p:sp>
        <p:nvSpPr>
          <p:cNvPr id="20" name="Right Arrow 19"/>
          <p:cNvSpPr/>
          <p:nvPr/>
        </p:nvSpPr>
        <p:spPr bwMode="auto">
          <a:xfrm>
            <a:off x="5791200" y="5334000"/>
            <a:ext cx="1066800" cy="457200"/>
          </a:xfrm>
          <a:prstGeom prst="right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Gill Sans"/>
              <a:cs typeface="Gill Sans"/>
            </a:endParaRPr>
          </a:p>
        </p:txBody>
      </p:sp>
      <p:sp>
        <p:nvSpPr>
          <p:cNvPr id="21" name="Rectangle 20"/>
          <p:cNvSpPr/>
          <p:nvPr/>
        </p:nvSpPr>
        <p:spPr bwMode="auto">
          <a:xfrm>
            <a:off x="6934200" y="5257800"/>
            <a:ext cx="1600200" cy="6096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b="0" dirty="0">
                <a:solidFill>
                  <a:schemeClr val="bg1"/>
                </a:solidFill>
                <a:latin typeface="Gill Sans"/>
                <a:cs typeface="Gill Sans"/>
              </a:rPr>
              <a:t>Final Results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Gill Sans"/>
              <a:cs typeface="Gill Sans"/>
            </a:endParaRPr>
          </a:p>
        </p:txBody>
      </p:sp>
      <p:sp>
        <p:nvSpPr>
          <p:cNvPr id="22" name="Rectangle 21"/>
          <p:cNvSpPr/>
          <p:nvPr/>
        </p:nvSpPr>
        <p:spPr bwMode="auto">
          <a:xfrm>
            <a:off x="4038600" y="3276600"/>
            <a:ext cx="1600200" cy="6096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b="0" dirty="0">
                <a:solidFill>
                  <a:schemeClr val="bg1"/>
                </a:solidFill>
                <a:latin typeface="Gill Sans"/>
                <a:cs typeface="Gill Sans"/>
              </a:rPr>
              <a:t>Trained Model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Gill Sans"/>
              <a:cs typeface="Gill Sans"/>
            </a:endParaRPr>
          </a:p>
        </p:txBody>
      </p:sp>
      <p:sp>
        <p:nvSpPr>
          <p:cNvPr id="23" name="Right Arrow 22"/>
          <p:cNvSpPr/>
          <p:nvPr/>
        </p:nvSpPr>
        <p:spPr bwMode="auto">
          <a:xfrm rot="5400000">
            <a:off x="1524000" y="4419600"/>
            <a:ext cx="1066800" cy="457200"/>
          </a:xfrm>
          <a:prstGeom prst="right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Gill Sans"/>
              <a:cs typeface="Gill Sans"/>
            </a:endParaRPr>
          </a:p>
        </p:txBody>
      </p:sp>
      <p:cxnSp>
        <p:nvCxnSpPr>
          <p:cNvPr id="24" name="Straight Arrow Connector 23"/>
          <p:cNvCxnSpPr/>
          <p:nvPr/>
        </p:nvCxnSpPr>
        <p:spPr bwMode="auto">
          <a:xfrm>
            <a:off x="1600200" y="2286000"/>
            <a:ext cx="152400" cy="838200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 bwMode="auto">
          <a:xfrm flipH="1">
            <a:off x="2133600" y="2286000"/>
            <a:ext cx="914400" cy="838200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 bwMode="auto">
          <a:xfrm flipH="1">
            <a:off x="2667000" y="2286000"/>
            <a:ext cx="1752600" cy="838200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 bwMode="auto">
          <a:xfrm>
            <a:off x="2209800" y="2286000"/>
            <a:ext cx="1905000" cy="838200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9" name="Right Arrow 28"/>
          <p:cNvSpPr/>
          <p:nvPr/>
        </p:nvSpPr>
        <p:spPr bwMode="auto">
          <a:xfrm rot="5400000">
            <a:off x="4343400" y="4343400"/>
            <a:ext cx="1066800" cy="457200"/>
          </a:xfrm>
          <a:prstGeom prst="right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Gill Sans"/>
              <a:cs typeface="Gill Sans"/>
            </a:endParaRPr>
          </a:p>
        </p:txBody>
      </p:sp>
      <p:cxnSp>
        <p:nvCxnSpPr>
          <p:cNvPr id="31" name="Straight Arrow Connector 30"/>
          <p:cNvCxnSpPr/>
          <p:nvPr/>
        </p:nvCxnSpPr>
        <p:spPr bwMode="auto">
          <a:xfrm>
            <a:off x="3429000" y="2286000"/>
            <a:ext cx="1143000" cy="838200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 bwMode="auto">
          <a:xfrm flipH="1">
            <a:off x="4876800" y="2286000"/>
            <a:ext cx="152400" cy="838200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0" y="6400800"/>
            <a:ext cx="9144000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b="0" dirty="0">
                <a:solidFill>
                  <a:schemeClr val="bg1"/>
                </a:solidFill>
                <a:latin typeface="Gill Sans"/>
                <a:cs typeface="Gill Sans"/>
              </a:rPr>
              <a:t>Lin and </a:t>
            </a:r>
            <a:r>
              <a:rPr lang="en-US" b="0" dirty="0" err="1">
                <a:solidFill>
                  <a:schemeClr val="bg1"/>
                </a:solidFill>
                <a:latin typeface="Gill Sans"/>
                <a:cs typeface="Gill Sans"/>
              </a:rPr>
              <a:t>Kolcz</a:t>
            </a:r>
            <a:r>
              <a:rPr lang="en-US" b="0" dirty="0">
                <a:solidFill>
                  <a:schemeClr val="bg1"/>
                </a:solidFill>
                <a:latin typeface="Gill Sans"/>
                <a:cs typeface="Gill Sans"/>
              </a:rPr>
              <a:t>. Large-Scale Machine Learning at Twitter. SIGMOD 2012.</a:t>
            </a:r>
          </a:p>
        </p:txBody>
      </p:sp>
      <p:sp>
        <p:nvSpPr>
          <p:cNvPr id="30" name="Title 1"/>
          <p:cNvSpPr txBox="1">
            <a:spLocks/>
          </p:cNvSpPr>
          <p:nvPr/>
        </p:nvSpPr>
        <p:spPr>
          <a:xfrm>
            <a:off x="0" y="548640"/>
            <a:ext cx="9144000" cy="685800"/>
          </a:xfrm>
          <a:prstGeom prst="rect">
            <a:avLst/>
          </a:prstGeom>
        </p:spPr>
        <p:txBody>
          <a:bodyPr/>
          <a:lstStyle/>
          <a:p>
            <a:pPr lvl="0" algn="ctr">
              <a:defRPr/>
            </a:pPr>
            <a:r>
              <a:rPr lang="en-US" sz="3600" b="0" kern="0" dirty="0">
                <a:solidFill>
                  <a:srgbClr val="000000"/>
                </a:solidFill>
                <a:latin typeface="Gill Sans"/>
                <a:cs typeface="Gill Sans"/>
              </a:rPr>
              <a:t>Throw in ML while we’re at it…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C26C8F1-C01C-4DF5-B330-E0690C7FED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19B477D-1CC2-40BF-9D66-7293E2A0052B}" type="slidenum">
              <a:rPr lang="en-CA" smtClean="0"/>
              <a:pPr/>
              <a:t>36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34561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2" grpId="0" animBg="1"/>
      <p:bldP spid="13" grpId="0" animBg="1"/>
      <p:bldP spid="14" grpId="0" animBg="1"/>
      <p:bldP spid="20" grpId="0" animBg="1"/>
      <p:bldP spid="21" grpId="0" animBg="1"/>
      <p:bldP spid="22" grpId="0" animBg="1"/>
      <p:bldP spid="23" grpId="0" animBg="1"/>
      <p:bldP spid="29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irehos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5328731"/>
            <a:ext cx="9144000" cy="12186731"/>
          </a:xfrm>
          <a:prstGeom prst="rect">
            <a:avLst/>
          </a:prstGeom>
        </p:spPr>
      </p:pic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0" y="6611938"/>
            <a:ext cx="40386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000" b="0" dirty="0"/>
              <a:t>Source: Wikipedia (Fire hose)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1859339"/>
            <a:ext cx="9144000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0" dirty="0">
                <a:solidFill>
                  <a:srgbClr val="FFFFFF"/>
                </a:solidFill>
                <a:latin typeface="Gill Sans"/>
                <a:cs typeface="Gill Sans"/>
              </a:rPr>
              <a:t>Act III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-6927" y="2209800"/>
            <a:ext cx="9144000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FFFFFF"/>
                </a:solidFill>
                <a:latin typeface="Gill Sans"/>
                <a:cs typeface="Gill Sans"/>
              </a:rPr>
              <a:t>MagicRecs</a:t>
            </a:r>
            <a:endParaRPr lang="en-US" sz="3600" dirty="0">
              <a:solidFill>
                <a:srgbClr val="FFFFFF"/>
              </a:solidFill>
              <a:latin typeface="Gill Sans"/>
              <a:cs typeface="Gill San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3181290"/>
            <a:ext cx="9144000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0" dirty="0">
                <a:solidFill>
                  <a:srgbClr val="FFFFFF"/>
                </a:solidFill>
                <a:latin typeface="Gill Sans"/>
                <a:cs typeface="Gill Sans"/>
              </a:rPr>
              <a:t>(circa 2013)</a:t>
            </a:r>
          </a:p>
        </p:txBody>
      </p:sp>
    </p:spTree>
    <p:extLst>
      <p:ext uri="{BB962C8B-B14F-4D97-AF65-F5344CB8AC3E}">
        <p14:creationId xmlns:p14="http://schemas.microsoft.com/office/powerpoint/2010/main" val="170373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ondon_bus_and_telephone_box_on_Haymarket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8045" y="1"/>
            <a:ext cx="10281645" cy="6858000"/>
          </a:xfrm>
          <a:prstGeom prst="rect">
            <a:avLst/>
          </a:prstGeom>
        </p:spPr>
      </p:pic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0" y="6611938"/>
            <a:ext cx="40386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000" b="0" dirty="0"/>
              <a:t>Source: Wikipedia (Motion Blur)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5435024"/>
            <a:ext cx="9144000" cy="58477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FFFF"/>
                </a:solidFill>
                <a:latin typeface="Gill Sans"/>
                <a:cs typeface="Gill Sans"/>
              </a:rPr>
              <a:t>Isn’t the point of Twitter real-time?</a:t>
            </a:r>
            <a:endParaRPr lang="en-US" sz="3200" b="0" dirty="0">
              <a:solidFill>
                <a:srgbClr val="FFFFFF"/>
              </a:solidFill>
              <a:latin typeface="Gill Sans"/>
              <a:cs typeface="Gill San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089739">
            <a:off x="1186203" y="912557"/>
            <a:ext cx="4611010" cy="195765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5862935"/>
            <a:ext cx="914400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0" dirty="0">
                <a:solidFill>
                  <a:srgbClr val="FFFFFF"/>
                </a:solidFill>
                <a:latin typeface="Gill Sans"/>
                <a:cs typeface="Gill Sans"/>
              </a:rPr>
              <a:t>So why is WTF still dominated by batch processing?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C6C67F4-1B68-4701-8E03-01DD534EC6F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19B477D-1CC2-40BF-9D66-7293E2A0052B}" type="slidenum">
              <a:rPr lang="en-CA" smtClean="0"/>
              <a:pPr/>
              <a:t>38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70617875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0" y="1143000"/>
            <a:ext cx="914400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0" dirty="0">
                <a:solidFill>
                  <a:srgbClr val="FF0000"/>
                </a:solidFill>
                <a:latin typeface="Gill Sans"/>
                <a:cs typeface="Gill Sans"/>
              </a:rPr>
              <a:t>Observation:</a:t>
            </a:r>
            <a:r>
              <a:rPr lang="en-US" sz="2400" b="0" dirty="0">
                <a:solidFill>
                  <a:schemeClr val="bg1"/>
                </a:solidFill>
                <a:latin typeface="Gill Sans"/>
                <a:cs typeface="Gill Sans"/>
              </a:rPr>
              <a:t> fresh recommendations get better engagement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0" y="1600200"/>
            <a:ext cx="914400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0" dirty="0">
                <a:solidFill>
                  <a:srgbClr val="FF0000"/>
                </a:solidFill>
                <a:latin typeface="Gill Sans"/>
                <a:cs typeface="Gill Sans"/>
              </a:rPr>
              <a:t>Logical conclusion: </a:t>
            </a:r>
            <a:r>
              <a:rPr lang="en-US" sz="2400" b="0" dirty="0">
                <a:solidFill>
                  <a:schemeClr val="bg1"/>
                </a:solidFill>
                <a:latin typeface="Gill Sans"/>
                <a:cs typeface="Gill Sans"/>
              </a:rPr>
              <a:t>generate recommendations in real time!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0" y="2718137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 b="0" kern="0" dirty="0">
                <a:solidFill>
                  <a:srgbClr val="000000"/>
                </a:solidFill>
                <a:latin typeface="Gill Sans"/>
                <a:cs typeface="Gill Sans"/>
              </a:rPr>
              <a:t>From batch to real-time recommendations: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0" y="3099137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000" b="0" kern="0" dirty="0">
                <a:solidFill>
                  <a:srgbClr val="0070C0"/>
                </a:solidFill>
                <a:latin typeface="Gill Sans"/>
                <a:cs typeface="Gill Sans"/>
              </a:rPr>
              <a:t>Recommendations based on recent activity</a:t>
            </a:r>
          </a:p>
          <a:p>
            <a:pPr lvl="0" algn="ctr">
              <a:defRPr/>
            </a:pPr>
            <a:r>
              <a:rPr lang="en-US" sz="2000" b="0" kern="0" dirty="0">
                <a:solidFill>
                  <a:srgbClr val="0070C0"/>
                </a:solidFill>
                <a:latin typeface="Gill Sans"/>
                <a:cs typeface="Gill Sans"/>
              </a:rPr>
              <a:t>“Trending in your network”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0" y="4016514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 b="0" kern="0" dirty="0">
                <a:solidFill>
                  <a:srgbClr val="000000"/>
                </a:solidFill>
                <a:latin typeface="Gill Sans"/>
                <a:cs typeface="Gill Sans"/>
              </a:rPr>
              <a:t>Inverts the WTF problem: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397514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000" b="0" kern="0" dirty="0">
                <a:solidFill>
                  <a:srgbClr val="0070C0"/>
                </a:solidFill>
                <a:latin typeface="Gill Sans"/>
                <a:cs typeface="Gill Sans"/>
              </a:rPr>
              <a:t>For this user, what recommendations to generate?</a:t>
            </a:r>
          </a:p>
          <a:p>
            <a:pPr lvl="0" algn="ctr">
              <a:defRPr/>
            </a:pPr>
            <a:r>
              <a:rPr lang="en-US" sz="2000" b="0" kern="0" dirty="0">
                <a:solidFill>
                  <a:srgbClr val="0070C0"/>
                </a:solidFill>
                <a:latin typeface="Gill Sans"/>
                <a:cs typeface="Gill Sans"/>
              </a:rPr>
              <a:t>Given this new edge, which user to make recommendations to?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26D48E8-4FC2-4A0E-A7BB-44A79312D6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19B477D-1CC2-40BF-9D66-7293E2A0052B}" type="slidenum">
              <a:rPr lang="en-CA" smtClean="0"/>
              <a:pPr/>
              <a:t>39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4086549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6" grpId="0"/>
      <p:bldP spid="17" grpId="0"/>
      <p:bldP spid="18" grpId="0"/>
      <p:bldP spid="1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iracobra_P39_Assembly_LOC_02902u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52400" y="-374441"/>
            <a:ext cx="9296399" cy="7484190"/>
          </a:xfrm>
          <a:prstGeom prst="rect">
            <a:avLst/>
          </a:prstGeom>
        </p:spPr>
      </p:pic>
      <p:sp>
        <p:nvSpPr>
          <p:cNvPr id="7" name="TextBox 3"/>
          <p:cNvSpPr txBox="1">
            <a:spLocks noChangeArrowheads="1"/>
          </p:cNvSpPr>
          <p:nvPr/>
        </p:nvSpPr>
        <p:spPr bwMode="auto">
          <a:xfrm>
            <a:off x="0" y="6611938"/>
            <a:ext cx="23622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000" b="0" dirty="0"/>
              <a:t>Source: Wikipedia (Factory)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381000" y="5600700"/>
            <a:ext cx="8077200" cy="102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5" tIns="45713" rIns="91425" bIns="45713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0" kern="0" dirty="0">
                <a:latin typeface="Gill Sans"/>
                <a:ea typeface="+mj-ea"/>
                <a:cs typeface="Gill Sans"/>
              </a:rPr>
              <a:t>… to building </a:t>
            </a:r>
            <a:r>
              <a:rPr lang="en-US" sz="3200" b="0" kern="0" dirty="0" err="1">
                <a:latin typeface="Gill Sans"/>
                <a:ea typeface="+mj-ea"/>
                <a:cs typeface="Gill Sans"/>
              </a:rPr>
              <a:t>sh</a:t>
            </a:r>
            <a:r>
              <a:rPr lang="en-US" sz="3200" b="0" kern="0" dirty="0">
                <a:latin typeface="Gill Sans"/>
                <a:ea typeface="+mj-ea"/>
                <a:cs typeface="Gill Sans"/>
              </a:rPr>
              <a:t>*t that works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Gill Sans"/>
              <a:ea typeface="+mj-ea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333604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4207419" y="3262389"/>
            <a:ext cx="406879" cy="406879"/>
          </a:xfrm>
          <a:prstGeom prst="ellipse">
            <a:avLst/>
          </a:pr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600" i="1" dirty="0">
                <a:solidFill>
                  <a:schemeClr val="bg1"/>
                </a:solidFill>
                <a:latin typeface="Arial"/>
                <a:cs typeface="Arial"/>
              </a:rPr>
              <a:t>A</a:t>
            </a:r>
            <a:endParaRPr lang="en-US" sz="1600" i="1" baseline="-250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3" name="Oval 2"/>
          <p:cNvSpPr/>
          <p:nvPr/>
        </p:nvSpPr>
        <p:spPr>
          <a:xfrm>
            <a:off x="3200400" y="2148692"/>
            <a:ext cx="406879" cy="406879"/>
          </a:xfrm>
          <a:prstGeom prst="ellipse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600" i="1" dirty="0">
                <a:solidFill>
                  <a:schemeClr val="bg1"/>
                </a:solidFill>
                <a:latin typeface="Arial"/>
                <a:cs typeface="Arial"/>
              </a:rPr>
              <a:t>B</a:t>
            </a:r>
            <a:r>
              <a:rPr lang="en-US" sz="1600" i="1" baseline="-25000" dirty="0">
                <a:solidFill>
                  <a:schemeClr val="bg1"/>
                </a:solidFill>
                <a:latin typeface="Arial"/>
                <a:cs typeface="Arial"/>
              </a:rPr>
              <a:t>1</a:t>
            </a:r>
          </a:p>
        </p:txBody>
      </p:sp>
      <p:sp>
        <p:nvSpPr>
          <p:cNvPr id="5" name="Oval 4"/>
          <p:cNvSpPr/>
          <p:nvPr/>
        </p:nvSpPr>
        <p:spPr>
          <a:xfrm>
            <a:off x="5224804" y="2148692"/>
            <a:ext cx="406879" cy="406879"/>
          </a:xfrm>
          <a:prstGeom prst="ellipse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600" i="1" dirty="0">
                <a:solidFill>
                  <a:schemeClr val="bg1"/>
                </a:solidFill>
                <a:latin typeface="Arial"/>
                <a:cs typeface="Arial"/>
              </a:rPr>
              <a:t>B</a:t>
            </a:r>
            <a:r>
              <a:rPr lang="en-US" i="1" baseline="-25000" dirty="0">
                <a:solidFill>
                  <a:schemeClr val="bg1"/>
                </a:solidFill>
                <a:latin typeface="Arial"/>
                <a:cs typeface="Arial"/>
              </a:rPr>
              <a:t>3</a:t>
            </a:r>
            <a:endParaRPr lang="en-US" sz="1600" i="1" baseline="-250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7" name="Oval 6"/>
          <p:cNvSpPr/>
          <p:nvPr/>
        </p:nvSpPr>
        <p:spPr>
          <a:xfrm>
            <a:off x="4207419" y="1179110"/>
            <a:ext cx="406879" cy="406879"/>
          </a:xfrm>
          <a:prstGeom prst="ellipse">
            <a:avLst/>
          </a:prstGeom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600" i="1" dirty="0">
                <a:solidFill>
                  <a:schemeClr val="bg1"/>
                </a:solidFill>
                <a:latin typeface="Arial"/>
                <a:cs typeface="Arial"/>
              </a:rPr>
              <a:t>C</a:t>
            </a:r>
            <a:r>
              <a:rPr lang="en-US" sz="1600" i="1" baseline="-25000" dirty="0">
                <a:solidFill>
                  <a:schemeClr val="bg1"/>
                </a:solidFill>
                <a:latin typeface="Arial"/>
                <a:cs typeface="Arial"/>
              </a:rPr>
              <a:t>2</a:t>
            </a:r>
          </a:p>
        </p:txBody>
      </p:sp>
      <p:cxnSp>
        <p:nvCxnSpPr>
          <p:cNvPr id="10" name="Straight Arrow Connector 9"/>
          <p:cNvCxnSpPr>
            <a:stCxn id="2" idx="1"/>
            <a:endCxn id="3" idx="5"/>
          </p:cNvCxnSpPr>
          <p:nvPr/>
        </p:nvCxnSpPr>
        <p:spPr>
          <a:xfrm flipH="1" flipV="1">
            <a:off x="3547693" y="2495985"/>
            <a:ext cx="719312" cy="82599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stCxn id="2" idx="7"/>
            <a:endCxn id="5" idx="3"/>
          </p:cNvCxnSpPr>
          <p:nvPr/>
        </p:nvCxnSpPr>
        <p:spPr>
          <a:xfrm flipV="1">
            <a:off x="4554712" y="2495985"/>
            <a:ext cx="729678" cy="82599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stCxn id="3" idx="7"/>
            <a:endCxn id="7" idx="3"/>
          </p:cNvCxnSpPr>
          <p:nvPr/>
        </p:nvCxnSpPr>
        <p:spPr>
          <a:xfrm flipV="1">
            <a:off x="3547693" y="1526403"/>
            <a:ext cx="719312" cy="6818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stCxn id="5" idx="1"/>
            <a:endCxn id="7" idx="5"/>
          </p:cNvCxnSpPr>
          <p:nvPr/>
        </p:nvCxnSpPr>
        <p:spPr>
          <a:xfrm flipH="1" flipV="1">
            <a:off x="4554712" y="1526403"/>
            <a:ext cx="729678" cy="6818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8" name="Oval 17"/>
          <p:cNvSpPr/>
          <p:nvPr/>
        </p:nvSpPr>
        <p:spPr>
          <a:xfrm>
            <a:off x="4197441" y="2171639"/>
            <a:ext cx="406879" cy="406879"/>
          </a:xfrm>
          <a:prstGeom prst="ellipse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600" i="1" dirty="0">
                <a:solidFill>
                  <a:schemeClr val="bg1"/>
                </a:solidFill>
                <a:latin typeface="Arial"/>
                <a:cs typeface="Arial"/>
              </a:rPr>
              <a:t>B</a:t>
            </a:r>
            <a:r>
              <a:rPr lang="en-US" i="1" baseline="-25000" dirty="0">
                <a:solidFill>
                  <a:schemeClr val="bg1"/>
                </a:solidFill>
                <a:latin typeface="Arial"/>
                <a:cs typeface="Arial"/>
              </a:rPr>
              <a:t>2</a:t>
            </a:r>
            <a:endParaRPr lang="en-US" sz="1600" i="1" baseline="-250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cxnSp>
        <p:nvCxnSpPr>
          <p:cNvPr id="19" name="Straight Arrow Connector 18"/>
          <p:cNvCxnSpPr>
            <a:stCxn id="2" idx="0"/>
            <a:endCxn id="18" idx="4"/>
          </p:cNvCxnSpPr>
          <p:nvPr/>
        </p:nvCxnSpPr>
        <p:spPr>
          <a:xfrm flipH="1" flipV="1">
            <a:off x="4400881" y="2578518"/>
            <a:ext cx="9978" cy="68387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stCxn id="18" idx="0"/>
            <a:endCxn id="7" idx="4"/>
          </p:cNvCxnSpPr>
          <p:nvPr/>
        </p:nvCxnSpPr>
        <p:spPr>
          <a:xfrm flipV="1">
            <a:off x="4400881" y="1585989"/>
            <a:ext cx="9978" cy="58565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0" y="3897868"/>
            <a:ext cx="914400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Gill Sans"/>
                <a:cs typeface="Gill Sans"/>
              </a:rPr>
              <a:t>Why does this work?</a:t>
            </a:r>
          </a:p>
        </p:txBody>
      </p:sp>
      <p:cxnSp>
        <p:nvCxnSpPr>
          <p:cNvPr id="31" name="Straight Arrow Connector 30"/>
          <p:cNvCxnSpPr/>
          <p:nvPr/>
        </p:nvCxnSpPr>
        <p:spPr>
          <a:xfrm>
            <a:off x="4502241" y="1714439"/>
            <a:ext cx="0" cy="1471750"/>
          </a:xfrm>
          <a:prstGeom prst="straightConnector1">
            <a:avLst/>
          </a:prstGeom>
          <a:ln w="60325">
            <a:solidFill>
              <a:srgbClr val="FF0000"/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0" y="4283333"/>
            <a:ext cx="914400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0" dirty="0">
                <a:solidFill>
                  <a:schemeClr val="bg1"/>
                </a:solidFill>
                <a:latin typeface="Gill Sans"/>
                <a:cs typeface="Gill Sans"/>
              </a:rPr>
              <a:t>A follows B’s because they’re interesting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0" y="4659868"/>
            <a:ext cx="914400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0" dirty="0">
                <a:solidFill>
                  <a:schemeClr val="bg1"/>
                </a:solidFill>
                <a:latin typeface="Gill Sans"/>
                <a:cs typeface="Gill Sans"/>
              </a:rPr>
              <a:t>B’s following C’s because “something’s happening”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0" y="5040868"/>
            <a:ext cx="914400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800" b="0" dirty="0">
                <a:solidFill>
                  <a:schemeClr val="bg1"/>
                </a:solidFill>
                <a:latin typeface="Gill Sans"/>
                <a:cs typeface="Gill Sans"/>
              </a:rPr>
              <a:t>(generalizes to any activity)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6197024"/>
            <a:ext cx="9144000" cy="58477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b="0" dirty="0">
                <a:solidFill>
                  <a:schemeClr val="bg1"/>
                </a:solidFill>
                <a:latin typeface="Gill Sans"/>
                <a:cs typeface="Gill Sans"/>
              </a:rPr>
              <a:t>Gupta, </a:t>
            </a:r>
            <a:r>
              <a:rPr lang="en-US" b="0" dirty="0" err="1">
                <a:solidFill>
                  <a:schemeClr val="bg1"/>
                </a:solidFill>
                <a:latin typeface="Gill Sans"/>
                <a:cs typeface="Gill Sans"/>
              </a:rPr>
              <a:t>Satuluri</a:t>
            </a:r>
            <a:r>
              <a:rPr lang="en-US" b="0" dirty="0">
                <a:solidFill>
                  <a:schemeClr val="bg1"/>
                </a:solidFill>
                <a:latin typeface="Gill Sans"/>
                <a:cs typeface="Gill Sans"/>
              </a:rPr>
              <a:t>, </a:t>
            </a:r>
            <a:r>
              <a:rPr lang="en-US" b="0" dirty="0" err="1">
                <a:solidFill>
                  <a:schemeClr val="bg1"/>
                </a:solidFill>
                <a:latin typeface="Gill Sans"/>
                <a:cs typeface="Gill Sans"/>
              </a:rPr>
              <a:t>Grewal</a:t>
            </a:r>
            <a:r>
              <a:rPr lang="en-US" b="0" dirty="0">
                <a:solidFill>
                  <a:schemeClr val="bg1"/>
                </a:solidFill>
                <a:latin typeface="Gill Sans"/>
                <a:cs typeface="Gill Sans"/>
              </a:rPr>
              <a:t>, </a:t>
            </a:r>
            <a:r>
              <a:rPr lang="en-US" b="0" dirty="0" err="1">
                <a:solidFill>
                  <a:schemeClr val="bg1"/>
                </a:solidFill>
                <a:latin typeface="Gill Sans"/>
                <a:cs typeface="Gill Sans"/>
              </a:rPr>
              <a:t>Gurumurthy</a:t>
            </a:r>
            <a:r>
              <a:rPr lang="en-US" b="0" dirty="0">
                <a:solidFill>
                  <a:schemeClr val="bg1"/>
                </a:solidFill>
                <a:latin typeface="Gill Sans"/>
                <a:cs typeface="Gill Sans"/>
              </a:rPr>
              <a:t>, </a:t>
            </a:r>
            <a:r>
              <a:rPr lang="en-US" b="0" dirty="0" err="1">
                <a:solidFill>
                  <a:schemeClr val="bg1"/>
                </a:solidFill>
                <a:latin typeface="Gill Sans"/>
                <a:cs typeface="Gill Sans"/>
              </a:rPr>
              <a:t>Zhabiuk</a:t>
            </a:r>
            <a:r>
              <a:rPr lang="en-US" b="0" dirty="0">
                <a:solidFill>
                  <a:schemeClr val="bg1"/>
                </a:solidFill>
                <a:latin typeface="Gill Sans"/>
                <a:cs typeface="Gill Sans"/>
              </a:rPr>
              <a:t>, Li, and Lin. Real-Time Twitter Recommendation: </a:t>
            </a:r>
            <a:br>
              <a:rPr lang="en-US" b="0" dirty="0">
                <a:solidFill>
                  <a:schemeClr val="bg1"/>
                </a:solidFill>
                <a:latin typeface="Gill Sans"/>
                <a:cs typeface="Gill Sans"/>
              </a:rPr>
            </a:br>
            <a:r>
              <a:rPr lang="en-US" b="0" dirty="0">
                <a:solidFill>
                  <a:schemeClr val="bg1"/>
                </a:solidFill>
                <a:latin typeface="Gill Sans"/>
                <a:cs typeface="Gill Sans"/>
              </a:rPr>
              <a:t>Online Motif Detection in Large Dynamic Graphs. VLDB 2014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7C41A33-97AA-421F-B076-C07314BB3A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19B477D-1CC2-40BF-9D66-7293E2A0052B}" type="slidenum">
              <a:rPr lang="en-CA" smtClean="0"/>
              <a:pPr/>
              <a:t>40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53404175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7" grpId="0" animBg="1"/>
      <p:bldP spid="18" grpId="0" animBg="1"/>
      <p:bldP spid="26" grpId="0"/>
      <p:bldP spid="34" grpId="0"/>
      <p:bldP spid="35" grpId="0"/>
      <p:bldP spid="37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0" y="681335"/>
            <a:ext cx="914400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Gill Sans"/>
                <a:cs typeface="Gill Sans"/>
              </a:rPr>
              <a:t>Scale of the Problem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1062335"/>
            <a:ext cx="914400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0" dirty="0">
                <a:solidFill>
                  <a:schemeClr val="bg1"/>
                </a:solidFill>
                <a:latin typeface="Gill Sans"/>
                <a:cs typeface="Gill Sans"/>
              </a:rPr>
              <a:t>O(10</a:t>
            </a:r>
            <a:r>
              <a:rPr lang="en-US" sz="2400" b="0" baseline="30000" dirty="0">
                <a:solidFill>
                  <a:schemeClr val="bg1"/>
                </a:solidFill>
                <a:latin typeface="Gill Sans"/>
                <a:cs typeface="Gill Sans"/>
              </a:rPr>
              <a:t>8</a:t>
            </a:r>
            <a:r>
              <a:rPr lang="en-US" sz="2400" b="0" dirty="0">
                <a:solidFill>
                  <a:schemeClr val="bg1"/>
                </a:solidFill>
                <a:latin typeface="Gill Sans"/>
                <a:cs typeface="Gill Sans"/>
              </a:rPr>
              <a:t>) vertices, O(10</a:t>
            </a:r>
            <a:r>
              <a:rPr lang="en-US" sz="2400" b="0" baseline="30000" dirty="0">
                <a:solidFill>
                  <a:schemeClr val="bg1"/>
                </a:solidFill>
                <a:latin typeface="Gill Sans"/>
                <a:cs typeface="Gill Sans"/>
              </a:rPr>
              <a:t>10</a:t>
            </a:r>
            <a:r>
              <a:rPr lang="en-US" sz="2400" b="0" dirty="0">
                <a:solidFill>
                  <a:schemeClr val="bg1"/>
                </a:solidFill>
                <a:latin typeface="Gill Sans"/>
                <a:cs typeface="Gill Sans"/>
              </a:rPr>
              <a:t>) edges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0" y="1443335"/>
            <a:ext cx="914400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0" dirty="0">
                <a:solidFill>
                  <a:schemeClr val="bg1"/>
                </a:solidFill>
                <a:latin typeface="Gill Sans"/>
                <a:cs typeface="Gill Sans"/>
              </a:rPr>
              <a:t>Designed for O(10</a:t>
            </a:r>
            <a:r>
              <a:rPr lang="en-US" sz="2400" b="0" baseline="30000" dirty="0">
                <a:solidFill>
                  <a:schemeClr val="bg1"/>
                </a:solidFill>
                <a:latin typeface="Gill Sans"/>
                <a:cs typeface="Gill Sans"/>
              </a:rPr>
              <a:t>4</a:t>
            </a:r>
            <a:r>
              <a:rPr lang="en-US" sz="2400" b="0" dirty="0">
                <a:solidFill>
                  <a:schemeClr val="bg1"/>
                </a:solidFill>
                <a:latin typeface="Gill Sans"/>
                <a:cs typeface="Gill Sans"/>
              </a:rPr>
              <a:t>) events per second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3348335"/>
            <a:ext cx="914400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0" dirty="0">
                <a:solidFill>
                  <a:schemeClr val="bg1"/>
                </a:solidFill>
                <a:latin typeface="Gill Sans"/>
                <a:cs typeface="Gill Sans"/>
              </a:rPr>
              <a:t>Materialize everyone’s two-hop neighborhood, intersect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2586335"/>
            <a:ext cx="914400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Gill Sans"/>
                <a:cs typeface="Gill Sans"/>
              </a:rPr>
              <a:t>Naïve solutions: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0" y="2967335"/>
            <a:ext cx="914400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0" dirty="0">
                <a:solidFill>
                  <a:schemeClr val="bg1"/>
                </a:solidFill>
                <a:latin typeface="Gill Sans"/>
                <a:cs typeface="Gill Sans"/>
              </a:rPr>
              <a:t>Poll each vertex periodically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0" y="5253335"/>
            <a:ext cx="914400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0" dirty="0">
                <a:solidFill>
                  <a:srgbClr val="0070C0"/>
                </a:solidFill>
                <a:latin typeface="Gill Sans"/>
                <a:cs typeface="Gill Sans"/>
              </a:rPr>
              <a:t>Idea #2</a:t>
            </a:r>
            <a:r>
              <a:rPr lang="en-US" sz="2400" b="0" dirty="0">
                <a:solidFill>
                  <a:schemeClr val="bg1"/>
                </a:solidFill>
                <a:latin typeface="Gill Sans"/>
                <a:cs typeface="Gill Sans"/>
              </a:rPr>
              <a:t>: Partition graph to eliminate non-local intersections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0" y="4491335"/>
            <a:ext cx="914400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Gill Sans"/>
                <a:cs typeface="Gill Sans"/>
              </a:rPr>
              <a:t>Production solution: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0" y="4872335"/>
            <a:ext cx="914400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0" dirty="0">
                <a:solidFill>
                  <a:srgbClr val="0070C0"/>
                </a:solidFill>
                <a:latin typeface="Gill Sans"/>
                <a:cs typeface="Gill Sans"/>
              </a:rPr>
              <a:t>Idea #1</a:t>
            </a:r>
            <a:r>
              <a:rPr lang="en-US" sz="2400" b="0" dirty="0">
                <a:solidFill>
                  <a:schemeClr val="bg1"/>
                </a:solidFill>
                <a:latin typeface="Gill Sans"/>
                <a:cs typeface="Gill Sans"/>
              </a:rPr>
              <a:t>: Convert problem into adjacency list intersection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0" y="6197024"/>
            <a:ext cx="9144000" cy="58477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b="0" dirty="0">
                <a:solidFill>
                  <a:schemeClr val="bg1"/>
                </a:solidFill>
                <a:latin typeface="Gill Sans"/>
                <a:cs typeface="Gill Sans"/>
              </a:rPr>
              <a:t>Gupta, </a:t>
            </a:r>
            <a:r>
              <a:rPr lang="en-US" b="0" dirty="0" err="1">
                <a:solidFill>
                  <a:schemeClr val="bg1"/>
                </a:solidFill>
                <a:latin typeface="Gill Sans"/>
                <a:cs typeface="Gill Sans"/>
              </a:rPr>
              <a:t>Satuluri</a:t>
            </a:r>
            <a:r>
              <a:rPr lang="en-US" b="0" dirty="0">
                <a:solidFill>
                  <a:schemeClr val="bg1"/>
                </a:solidFill>
                <a:latin typeface="Gill Sans"/>
                <a:cs typeface="Gill Sans"/>
              </a:rPr>
              <a:t>, </a:t>
            </a:r>
            <a:r>
              <a:rPr lang="en-US" b="0" dirty="0" err="1">
                <a:solidFill>
                  <a:schemeClr val="bg1"/>
                </a:solidFill>
                <a:latin typeface="Gill Sans"/>
                <a:cs typeface="Gill Sans"/>
              </a:rPr>
              <a:t>Grewal</a:t>
            </a:r>
            <a:r>
              <a:rPr lang="en-US" b="0" dirty="0">
                <a:solidFill>
                  <a:schemeClr val="bg1"/>
                </a:solidFill>
                <a:latin typeface="Gill Sans"/>
                <a:cs typeface="Gill Sans"/>
              </a:rPr>
              <a:t>, </a:t>
            </a:r>
            <a:r>
              <a:rPr lang="en-US" b="0" dirty="0" err="1">
                <a:solidFill>
                  <a:schemeClr val="bg1"/>
                </a:solidFill>
                <a:latin typeface="Gill Sans"/>
                <a:cs typeface="Gill Sans"/>
              </a:rPr>
              <a:t>Gurumurthy</a:t>
            </a:r>
            <a:r>
              <a:rPr lang="en-US" b="0" dirty="0">
                <a:solidFill>
                  <a:schemeClr val="bg1"/>
                </a:solidFill>
                <a:latin typeface="Gill Sans"/>
                <a:cs typeface="Gill Sans"/>
              </a:rPr>
              <a:t>, </a:t>
            </a:r>
            <a:r>
              <a:rPr lang="en-US" b="0" dirty="0" err="1">
                <a:solidFill>
                  <a:schemeClr val="bg1"/>
                </a:solidFill>
                <a:latin typeface="Gill Sans"/>
                <a:cs typeface="Gill Sans"/>
              </a:rPr>
              <a:t>Zhabiuk</a:t>
            </a:r>
            <a:r>
              <a:rPr lang="en-US" b="0" dirty="0">
                <a:solidFill>
                  <a:schemeClr val="bg1"/>
                </a:solidFill>
                <a:latin typeface="Gill Sans"/>
                <a:cs typeface="Gill Sans"/>
              </a:rPr>
              <a:t>, Li, and Lin. Real-Time Twitter Recommendation: </a:t>
            </a:r>
            <a:br>
              <a:rPr lang="en-US" b="0" dirty="0">
                <a:solidFill>
                  <a:schemeClr val="bg1"/>
                </a:solidFill>
                <a:latin typeface="Gill Sans"/>
                <a:cs typeface="Gill Sans"/>
              </a:rPr>
            </a:br>
            <a:r>
              <a:rPr lang="en-US" b="0" dirty="0">
                <a:solidFill>
                  <a:schemeClr val="bg1"/>
                </a:solidFill>
                <a:latin typeface="Gill Sans"/>
                <a:cs typeface="Gill Sans"/>
              </a:rPr>
              <a:t>Online Motif Detection in Large Dynamic Graphs. VLDB 2014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C096E88-CCBD-40D3-B64F-FACE5390CFC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19B477D-1CC2-40BF-9D66-7293E2A0052B}" type="slidenum">
              <a:rPr lang="en-CA" smtClean="0"/>
              <a:pPr/>
              <a:t>41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669281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6" grpId="0"/>
      <p:bldP spid="7" grpId="0"/>
      <p:bldP spid="8" grpId="0"/>
      <p:bldP spid="12" grpId="0"/>
      <p:bldP spid="13" grpId="0"/>
      <p:bldP spid="14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2531019" y="4953000"/>
            <a:ext cx="406879" cy="406879"/>
          </a:xfrm>
          <a:prstGeom prst="ellipse">
            <a:avLst/>
          </a:pr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600" i="1" dirty="0">
                <a:solidFill>
                  <a:srgbClr val="000000"/>
                </a:solidFill>
                <a:latin typeface="Arial"/>
                <a:cs typeface="Arial"/>
              </a:rPr>
              <a:t>A</a:t>
            </a:r>
            <a:endParaRPr lang="en-US" sz="1600" i="1" baseline="-250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3" name="Oval 2"/>
          <p:cNvSpPr/>
          <p:nvPr/>
        </p:nvSpPr>
        <p:spPr>
          <a:xfrm>
            <a:off x="1371600" y="3584824"/>
            <a:ext cx="406879" cy="406879"/>
          </a:xfrm>
          <a:prstGeom prst="ellipse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600" i="1" dirty="0">
                <a:solidFill>
                  <a:srgbClr val="000000"/>
                </a:solidFill>
                <a:latin typeface="Arial"/>
                <a:cs typeface="Arial"/>
              </a:rPr>
              <a:t>B</a:t>
            </a:r>
            <a:r>
              <a:rPr lang="en-US" sz="1600" i="1" baseline="-25000" dirty="0">
                <a:solidFill>
                  <a:srgbClr val="000000"/>
                </a:solidFill>
                <a:latin typeface="Arial"/>
                <a:cs typeface="Arial"/>
              </a:rPr>
              <a:t>1</a:t>
            </a:r>
          </a:p>
        </p:txBody>
      </p:sp>
      <p:sp>
        <p:nvSpPr>
          <p:cNvPr id="5" name="Oval 4"/>
          <p:cNvSpPr/>
          <p:nvPr/>
        </p:nvSpPr>
        <p:spPr>
          <a:xfrm>
            <a:off x="3707921" y="3584824"/>
            <a:ext cx="406879" cy="406879"/>
          </a:xfrm>
          <a:prstGeom prst="ellipse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600" i="1" dirty="0">
                <a:solidFill>
                  <a:srgbClr val="000000"/>
                </a:solidFill>
                <a:latin typeface="Arial"/>
                <a:cs typeface="Arial"/>
              </a:rPr>
              <a:t>B</a:t>
            </a:r>
            <a:r>
              <a:rPr lang="en-US" i="1" baseline="-25000" dirty="0">
                <a:solidFill>
                  <a:srgbClr val="000000"/>
                </a:solidFill>
                <a:latin typeface="Arial"/>
                <a:cs typeface="Arial"/>
              </a:rPr>
              <a:t>3</a:t>
            </a:r>
            <a:endParaRPr lang="en-US" sz="1600" i="1" baseline="-250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7" name="Oval 6"/>
          <p:cNvSpPr/>
          <p:nvPr/>
        </p:nvSpPr>
        <p:spPr>
          <a:xfrm>
            <a:off x="2531019" y="2286000"/>
            <a:ext cx="406879" cy="406879"/>
          </a:xfrm>
          <a:prstGeom prst="ellipse">
            <a:avLst/>
          </a:prstGeom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600" i="1" dirty="0">
                <a:solidFill>
                  <a:srgbClr val="000000"/>
                </a:solidFill>
                <a:latin typeface="Arial"/>
                <a:cs typeface="Arial"/>
              </a:rPr>
              <a:t>C</a:t>
            </a:r>
            <a:r>
              <a:rPr lang="en-US" sz="1600" i="1" baseline="-25000" dirty="0">
                <a:solidFill>
                  <a:srgbClr val="000000"/>
                </a:solidFill>
                <a:latin typeface="Arial"/>
                <a:cs typeface="Arial"/>
              </a:rPr>
              <a:t>2</a:t>
            </a:r>
          </a:p>
        </p:txBody>
      </p:sp>
      <p:cxnSp>
        <p:nvCxnSpPr>
          <p:cNvPr id="10" name="Straight Arrow Connector 9"/>
          <p:cNvCxnSpPr>
            <a:stCxn id="2" idx="1"/>
            <a:endCxn id="3" idx="5"/>
          </p:cNvCxnSpPr>
          <p:nvPr/>
        </p:nvCxnSpPr>
        <p:spPr>
          <a:xfrm flipH="1" flipV="1">
            <a:off x="1718893" y="3932117"/>
            <a:ext cx="871712" cy="108046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stCxn id="2" idx="7"/>
            <a:endCxn id="5" idx="3"/>
          </p:cNvCxnSpPr>
          <p:nvPr/>
        </p:nvCxnSpPr>
        <p:spPr>
          <a:xfrm flipV="1">
            <a:off x="2878312" y="3932117"/>
            <a:ext cx="889195" cy="108046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stCxn id="3" idx="7"/>
            <a:endCxn id="7" idx="3"/>
          </p:cNvCxnSpPr>
          <p:nvPr/>
        </p:nvCxnSpPr>
        <p:spPr>
          <a:xfrm flipV="1">
            <a:off x="1718893" y="2633293"/>
            <a:ext cx="871712" cy="101111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stCxn id="5" idx="1"/>
            <a:endCxn id="7" idx="5"/>
          </p:cNvCxnSpPr>
          <p:nvPr/>
        </p:nvCxnSpPr>
        <p:spPr>
          <a:xfrm flipH="1" flipV="1">
            <a:off x="2878312" y="2633293"/>
            <a:ext cx="889195" cy="101111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8" name="Oval 17"/>
          <p:cNvSpPr/>
          <p:nvPr/>
        </p:nvSpPr>
        <p:spPr>
          <a:xfrm>
            <a:off x="2521041" y="3607771"/>
            <a:ext cx="406879" cy="406879"/>
          </a:xfrm>
          <a:prstGeom prst="ellipse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600" i="1" dirty="0">
                <a:solidFill>
                  <a:srgbClr val="000000"/>
                </a:solidFill>
                <a:latin typeface="Arial"/>
                <a:cs typeface="Arial"/>
              </a:rPr>
              <a:t>B</a:t>
            </a:r>
            <a:r>
              <a:rPr lang="en-US" i="1" baseline="-25000" dirty="0">
                <a:solidFill>
                  <a:srgbClr val="000000"/>
                </a:solidFill>
                <a:latin typeface="Arial"/>
                <a:cs typeface="Arial"/>
              </a:rPr>
              <a:t>2</a:t>
            </a:r>
            <a:endParaRPr lang="en-US" sz="1600" i="1" baseline="-250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cxnSp>
        <p:nvCxnSpPr>
          <p:cNvPr id="19" name="Straight Arrow Connector 18"/>
          <p:cNvCxnSpPr>
            <a:stCxn id="2" idx="0"/>
            <a:endCxn id="18" idx="4"/>
          </p:cNvCxnSpPr>
          <p:nvPr/>
        </p:nvCxnSpPr>
        <p:spPr>
          <a:xfrm flipH="1" flipV="1">
            <a:off x="2724481" y="4014650"/>
            <a:ext cx="9978" cy="93835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stCxn id="18" idx="0"/>
            <a:endCxn id="7" idx="4"/>
          </p:cNvCxnSpPr>
          <p:nvPr/>
        </p:nvCxnSpPr>
        <p:spPr>
          <a:xfrm flipV="1">
            <a:off x="2724481" y="2692879"/>
            <a:ext cx="9978" cy="91489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381000" y="5334000"/>
            <a:ext cx="2667000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000" b="0" dirty="0">
                <a:solidFill>
                  <a:srgbClr val="FF0000"/>
                </a:solidFill>
                <a:latin typeface="Gill Sans"/>
                <a:cs typeface="Gill Sans"/>
              </a:rPr>
              <a:t>Who we’re making the recommendations to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28600" y="1828800"/>
            <a:ext cx="3200400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000" b="0" dirty="0">
                <a:solidFill>
                  <a:srgbClr val="FF0000"/>
                </a:solidFill>
                <a:latin typeface="Gill Sans"/>
                <a:cs typeface="Gill Sans"/>
              </a:rPr>
              <a:t>Who we’re recommending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363166" y="3124200"/>
            <a:ext cx="1770434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000" b="0" dirty="0">
                <a:solidFill>
                  <a:srgbClr val="FF0000"/>
                </a:solidFill>
                <a:latin typeface="Gill Sans"/>
                <a:cs typeface="Gill Sans"/>
              </a:rPr>
              <a:t>“influencers”</a:t>
            </a:r>
          </a:p>
        </p:txBody>
      </p:sp>
      <p:sp>
        <p:nvSpPr>
          <p:cNvPr id="29" name="Oval 28"/>
          <p:cNvSpPr/>
          <p:nvPr/>
        </p:nvSpPr>
        <p:spPr>
          <a:xfrm>
            <a:off x="7391400" y="3098321"/>
            <a:ext cx="406879" cy="406879"/>
          </a:xfrm>
          <a:prstGeom prst="ellipse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600" i="1" dirty="0">
                <a:solidFill>
                  <a:srgbClr val="000000"/>
                </a:solidFill>
                <a:latin typeface="Arial"/>
                <a:cs typeface="Arial"/>
              </a:rPr>
              <a:t>B</a:t>
            </a:r>
            <a:r>
              <a:rPr lang="en-US" i="1" baseline="-25000" dirty="0">
                <a:solidFill>
                  <a:srgbClr val="000000"/>
                </a:solidFill>
                <a:latin typeface="Arial"/>
                <a:cs typeface="Arial"/>
              </a:rPr>
              <a:t>i</a:t>
            </a:r>
            <a:endParaRPr lang="en-US" sz="1600" i="1" baseline="-250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30" name="Oval 29"/>
          <p:cNvSpPr/>
          <p:nvPr/>
        </p:nvSpPr>
        <p:spPr>
          <a:xfrm>
            <a:off x="8382000" y="3098321"/>
            <a:ext cx="406879" cy="406879"/>
          </a:xfrm>
          <a:prstGeom prst="ellipse">
            <a:avLst/>
          </a:prstGeom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600" i="1" dirty="0" err="1">
                <a:solidFill>
                  <a:srgbClr val="000000"/>
                </a:solidFill>
                <a:latin typeface="Arial"/>
                <a:cs typeface="Arial"/>
              </a:rPr>
              <a:t>C</a:t>
            </a:r>
            <a:r>
              <a:rPr lang="en-US" sz="1600" i="1" baseline="-25000" dirty="0" err="1">
                <a:solidFill>
                  <a:srgbClr val="000000"/>
                </a:solidFill>
                <a:latin typeface="Arial"/>
                <a:cs typeface="Arial"/>
              </a:rPr>
              <a:t>j</a:t>
            </a:r>
            <a:endParaRPr lang="en-US" sz="1600" i="1" baseline="-250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cxnSp>
        <p:nvCxnSpPr>
          <p:cNvPr id="32" name="Straight Arrow Connector 31"/>
          <p:cNvCxnSpPr>
            <a:stCxn id="29" idx="6"/>
            <a:endCxn id="30" idx="2"/>
          </p:cNvCxnSpPr>
          <p:nvPr/>
        </p:nvCxnSpPr>
        <p:spPr>
          <a:xfrm>
            <a:off x="7798279" y="3301761"/>
            <a:ext cx="583721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3" name="Oval 32"/>
          <p:cNvSpPr/>
          <p:nvPr/>
        </p:nvSpPr>
        <p:spPr>
          <a:xfrm>
            <a:off x="7391400" y="3579963"/>
            <a:ext cx="406879" cy="406879"/>
          </a:xfrm>
          <a:prstGeom prst="ellipse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600" i="1" dirty="0">
                <a:solidFill>
                  <a:srgbClr val="000000"/>
                </a:solidFill>
                <a:latin typeface="Arial"/>
                <a:cs typeface="Arial"/>
              </a:rPr>
              <a:t>B</a:t>
            </a:r>
            <a:r>
              <a:rPr lang="en-US" i="1" baseline="-25000" dirty="0">
                <a:solidFill>
                  <a:srgbClr val="000000"/>
                </a:solidFill>
                <a:latin typeface="Arial"/>
                <a:cs typeface="Arial"/>
              </a:rPr>
              <a:t>i</a:t>
            </a:r>
            <a:endParaRPr lang="en-US" sz="1600" i="1" baseline="-250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36" name="Oval 35"/>
          <p:cNvSpPr/>
          <p:nvPr/>
        </p:nvSpPr>
        <p:spPr>
          <a:xfrm>
            <a:off x="8382000" y="3579963"/>
            <a:ext cx="406879" cy="406879"/>
          </a:xfrm>
          <a:prstGeom prst="ellipse">
            <a:avLst/>
          </a:prstGeom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600" i="1" dirty="0" err="1">
                <a:solidFill>
                  <a:srgbClr val="000000"/>
                </a:solidFill>
                <a:latin typeface="Arial"/>
                <a:cs typeface="Arial"/>
              </a:rPr>
              <a:t>C</a:t>
            </a:r>
            <a:r>
              <a:rPr lang="en-US" sz="1600" i="1" baseline="-25000" dirty="0" err="1">
                <a:solidFill>
                  <a:srgbClr val="000000"/>
                </a:solidFill>
                <a:latin typeface="Arial"/>
                <a:cs typeface="Arial"/>
              </a:rPr>
              <a:t>j</a:t>
            </a:r>
            <a:endParaRPr lang="en-US" sz="1600" i="1" baseline="-250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cxnSp>
        <p:nvCxnSpPr>
          <p:cNvPr id="38" name="Straight Arrow Connector 37"/>
          <p:cNvCxnSpPr>
            <a:stCxn id="33" idx="6"/>
            <a:endCxn id="36" idx="2"/>
          </p:cNvCxnSpPr>
          <p:nvPr/>
        </p:nvCxnSpPr>
        <p:spPr>
          <a:xfrm>
            <a:off x="7798279" y="3783403"/>
            <a:ext cx="583721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9" name="Oval 38"/>
          <p:cNvSpPr/>
          <p:nvPr/>
        </p:nvSpPr>
        <p:spPr>
          <a:xfrm>
            <a:off x="7391400" y="4088921"/>
            <a:ext cx="406879" cy="406879"/>
          </a:xfrm>
          <a:prstGeom prst="ellipse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600" i="1" dirty="0">
                <a:solidFill>
                  <a:srgbClr val="000000"/>
                </a:solidFill>
                <a:latin typeface="Arial"/>
                <a:cs typeface="Arial"/>
              </a:rPr>
              <a:t>B</a:t>
            </a:r>
            <a:r>
              <a:rPr lang="en-US" i="1" baseline="-25000" dirty="0">
                <a:solidFill>
                  <a:srgbClr val="000000"/>
                </a:solidFill>
                <a:latin typeface="Arial"/>
                <a:cs typeface="Arial"/>
              </a:rPr>
              <a:t>i</a:t>
            </a:r>
            <a:endParaRPr lang="en-US" sz="1600" i="1" baseline="-250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40" name="Oval 39"/>
          <p:cNvSpPr/>
          <p:nvPr/>
        </p:nvSpPr>
        <p:spPr>
          <a:xfrm>
            <a:off x="8382000" y="4088921"/>
            <a:ext cx="406879" cy="406879"/>
          </a:xfrm>
          <a:prstGeom prst="ellipse">
            <a:avLst/>
          </a:prstGeom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600" i="1" dirty="0" err="1">
                <a:solidFill>
                  <a:srgbClr val="000000"/>
                </a:solidFill>
                <a:latin typeface="Arial"/>
                <a:cs typeface="Arial"/>
              </a:rPr>
              <a:t>C</a:t>
            </a:r>
            <a:r>
              <a:rPr lang="en-US" sz="1600" i="1" baseline="-25000" dirty="0" err="1">
                <a:solidFill>
                  <a:srgbClr val="000000"/>
                </a:solidFill>
                <a:latin typeface="Arial"/>
                <a:cs typeface="Arial"/>
              </a:rPr>
              <a:t>j</a:t>
            </a:r>
            <a:endParaRPr lang="en-US" sz="1600" i="1" baseline="-250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cxnSp>
        <p:nvCxnSpPr>
          <p:cNvPr id="41" name="Straight Arrow Connector 40"/>
          <p:cNvCxnSpPr>
            <a:stCxn id="39" idx="6"/>
            <a:endCxn id="40" idx="2"/>
          </p:cNvCxnSpPr>
          <p:nvPr/>
        </p:nvCxnSpPr>
        <p:spPr>
          <a:xfrm>
            <a:off x="7798279" y="4292361"/>
            <a:ext cx="583721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8" name="Down Arrow 7"/>
          <p:cNvSpPr/>
          <p:nvPr/>
        </p:nvSpPr>
        <p:spPr bwMode="auto">
          <a:xfrm>
            <a:off x="7848600" y="2133600"/>
            <a:ext cx="415183" cy="838200"/>
          </a:xfrm>
          <a:prstGeom prst="downArrow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3276600" y="4933890"/>
            <a:ext cx="3429000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000" b="0" i="1" dirty="0">
                <a:solidFill>
                  <a:schemeClr val="bg1"/>
                </a:solidFill>
                <a:latin typeface="Gill Sans"/>
                <a:cs typeface="Gill Sans"/>
              </a:rPr>
              <a:t>S</a:t>
            </a:r>
            <a:r>
              <a:rPr lang="en-US" sz="2000" b="0" dirty="0">
                <a:solidFill>
                  <a:schemeClr val="bg1"/>
                </a:solidFill>
                <a:latin typeface="Gill Sans"/>
                <a:cs typeface="Gill Sans"/>
              </a:rPr>
              <a:t> “static” structure: </a:t>
            </a:r>
            <a:br>
              <a:rPr lang="en-US" sz="2000" b="0" dirty="0">
                <a:solidFill>
                  <a:schemeClr val="bg1"/>
                </a:solidFill>
                <a:latin typeface="Gill Sans"/>
                <a:cs typeface="Gill Sans"/>
              </a:rPr>
            </a:br>
            <a:r>
              <a:rPr lang="en-US" sz="2000" b="0" dirty="0">
                <a:solidFill>
                  <a:schemeClr val="bg1"/>
                </a:solidFill>
                <a:latin typeface="Gill Sans"/>
                <a:cs typeface="Gill Sans"/>
              </a:rPr>
              <a:t>stores inverted adjacency lists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3276600" y="5695890"/>
            <a:ext cx="4038600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000" b="0" dirty="0">
                <a:solidFill>
                  <a:schemeClr val="bg1"/>
                </a:solidFill>
                <a:latin typeface="Gill Sans"/>
                <a:cs typeface="Gill Sans"/>
              </a:rPr>
              <a:t>query B, return all A’s that link to it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3276600" y="1371600"/>
            <a:ext cx="3429000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000" b="0" i="1" dirty="0">
                <a:solidFill>
                  <a:schemeClr val="bg1"/>
                </a:solidFill>
                <a:latin typeface="Gill Sans"/>
                <a:cs typeface="Gill Sans"/>
              </a:rPr>
              <a:t>D</a:t>
            </a:r>
            <a:r>
              <a:rPr lang="en-US" sz="2000" b="0" dirty="0">
                <a:solidFill>
                  <a:schemeClr val="bg1"/>
                </a:solidFill>
                <a:latin typeface="Gill Sans"/>
                <a:cs typeface="Gill Sans"/>
              </a:rPr>
              <a:t> “dynamic” structure: </a:t>
            </a:r>
            <a:br>
              <a:rPr lang="en-US" sz="2000" b="0" dirty="0">
                <a:solidFill>
                  <a:schemeClr val="bg1"/>
                </a:solidFill>
                <a:latin typeface="Gill Sans"/>
                <a:cs typeface="Gill Sans"/>
              </a:rPr>
            </a:br>
            <a:r>
              <a:rPr lang="en-US" sz="2000" b="0" dirty="0">
                <a:solidFill>
                  <a:schemeClr val="bg1"/>
                </a:solidFill>
                <a:latin typeface="Gill Sans"/>
                <a:cs typeface="Gill Sans"/>
              </a:rPr>
              <a:t>stores inverted adjacency lists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3276600" y="2133600"/>
            <a:ext cx="4038600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000" b="0" dirty="0">
                <a:solidFill>
                  <a:schemeClr val="bg1"/>
                </a:solidFill>
                <a:latin typeface="Gill Sans"/>
                <a:cs typeface="Gill Sans"/>
              </a:rPr>
              <a:t>query C, return all B’s that link to it</a:t>
            </a:r>
          </a:p>
        </p:txBody>
      </p:sp>
      <p:sp>
        <p:nvSpPr>
          <p:cNvPr id="31" name="Title 1"/>
          <p:cNvSpPr txBox="1">
            <a:spLocks/>
          </p:cNvSpPr>
          <p:nvPr/>
        </p:nvSpPr>
        <p:spPr>
          <a:xfrm>
            <a:off x="0" y="548640"/>
            <a:ext cx="9144000" cy="685800"/>
          </a:xfrm>
          <a:prstGeom prst="rect">
            <a:avLst/>
          </a:prstGeom>
        </p:spPr>
        <p:txBody>
          <a:bodyPr/>
          <a:lstStyle/>
          <a:p>
            <a:pPr lvl="0" algn="ctr">
              <a:defRPr/>
            </a:pPr>
            <a:r>
              <a:rPr lang="en-US" sz="3600" b="0" kern="0" dirty="0">
                <a:solidFill>
                  <a:srgbClr val="000000"/>
                </a:solidFill>
                <a:latin typeface="Gill Sans"/>
                <a:cs typeface="Gill Sans"/>
              </a:rPr>
              <a:t>Single Node Solution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778AE15-8420-44C2-9B50-4B950CC6C1F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19B477D-1CC2-40BF-9D66-7293E2A0052B}" type="slidenum">
              <a:rPr lang="en-CA" smtClean="0"/>
              <a:pPr/>
              <a:t>42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37929836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3" grpId="0"/>
      <p:bldP spid="29" grpId="0" animBg="1"/>
      <p:bldP spid="30" grpId="0" animBg="1"/>
      <p:bldP spid="33" grpId="0" animBg="1"/>
      <p:bldP spid="36" grpId="0" animBg="1"/>
      <p:bldP spid="39" grpId="0" animBg="1"/>
      <p:bldP spid="40" grpId="0" animBg="1"/>
      <p:bldP spid="8" grpId="0" animBg="1"/>
      <p:bldP spid="43" grpId="0"/>
      <p:bldP spid="44" grpId="0"/>
      <p:bldP spid="45" grpId="0"/>
      <p:bldP spid="46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2531019" y="4953000"/>
            <a:ext cx="406879" cy="406879"/>
          </a:xfrm>
          <a:prstGeom prst="ellipse">
            <a:avLst/>
          </a:pr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600" i="1" dirty="0">
                <a:solidFill>
                  <a:srgbClr val="000000"/>
                </a:solidFill>
                <a:latin typeface="Arial"/>
                <a:cs typeface="Arial"/>
              </a:rPr>
              <a:t>A</a:t>
            </a:r>
            <a:endParaRPr lang="en-US" sz="1600" i="1" baseline="-250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3" name="Oval 2"/>
          <p:cNvSpPr/>
          <p:nvPr/>
        </p:nvSpPr>
        <p:spPr>
          <a:xfrm>
            <a:off x="1371600" y="3584824"/>
            <a:ext cx="406879" cy="406879"/>
          </a:xfrm>
          <a:prstGeom prst="ellipse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600" i="1" dirty="0">
                <a:solidFill>
                  <a:srgbClr val="000000"/>
                </a:solidFill>
                <a:latin typeface="Arial"/>
                <a:cs typeface="Arial"/>
              </a:rPr>
              <a:t>B</a:t>
            </a:r>
            <a:r>
              <a:rPr lang="en-US" sz="1600" i="1" baseline="-25000" dirty="0">
                <a:solidFill>
                  <a:srgbClr val="000000"/>
                </a:solidFill>
                <a:latin typeface="Arial"/>
                <a:cs typeface="Arial"/>
              </a:rPr>
              <a:t>1</a:t>
            </a:r>
          </a:p>
        </p:txBody>
      </p:sp>
      <p:sp>
        <p:nvSpPr>
          <p:cNvPr id="5" name="Oval 4"/>
          <p:cNvSpPr/>
          <p:nvPr/>
        </p:nvSpPr>
        <p:spPr>
          <a:xfrm>
            <a:off x="3707921" y="3584824"/>
            <a:ext cx="406879" cy="406879"/>
          </a:xfrm>
          <a:prstGeom prst="ellipse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600" i="1" dirty="0">
                <a:solidFill>
                  <a:schemeClr val="bg1"/>
                </a:solidFill>
                <a:latin typeface="Arial"/>
                <a:cs typeface="Arial"/>
              </a:rPr>
              <a:t>B</a:t>
            </a:r>
            <a:r>
              <a:rPr lang="en-US" i="1" baseline="-25000" dirty="0">
                <a:solidFill>
                  <a:schemeClr val="bg1"/>
                </a:solidFill>
                <a:latin typeface="Arial"/>
                <a:cs typeface="Arial"/>
              </a:rPr>
              <a:t>3</a:t>
            </a:r>
            <a:endParaRPr lang="en-US" sz="1600" i="1" baseline="-250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7" name="Oval 6"/>
          <p:cNvSpPr/>
          <p:nvPr/>
        </p:nvSpPr>
        <p:spPr>
          <a:xfrm>
            <a:off x="2531019" y="2286000"/>
            <a:ext cx="406879" cy="406879"/>
          </a:xfrm>
          <a:prstGeom prst="ellipse">
            <a:avLst/>
          </a:prstGeom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600" i="1" dirty="0">
                <a:solidFill>
                  <a:srgbClr val="000000"/>
                </a:solidFill>
                <a:latin typeface="Arial"/>
                <a:cs typeface="Arial"/>
              </a:rPr>
              <a:t>C</a:t>
            </a:r>
            <a:r>
              <a:rPr lang="en-US" sz="1600" i="1" baseline="-25000" dirty="0">
                <a:solidFill>
                  <a:srgbClr val="000000"/>
                </a:solidFill>
                <a:latin typeface="Arial"/>
                <a:cs typeface="Arial"/>
              </a:rPr>
              <a:t>2</a:t>
            </a:r>
          </a:p>
        </p:txBody>
      </p:sp>
      <p:cxnSp>
        <p:nvCxnSpPr>
          <p:cNvPr id="10" name="Straight Arrow Connector 9"/>
          <p:cNvCxnSpPr>
            <a:stCxn id="2" idx="1"/>
            <a:endCxn id="3" idx="5"/>
          </p:cNvCxnSpPr>
          <p:nvPr/>
        </p:nvCxnSpPr>
        <p:spPr>
          <a:xfrm flipH="1" flipV="1">
            <a:off x="1718893" y="3932117"/>
            <a:ext cx="871712" cy="108046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stCxn id="2" idx="7"/>
            <a:endCxn id="5" idx="3"/>
          </p:cNvCxnSpPr>
          <p:nvPr/>
        </p:nvCxnSpPr>
        <p:spPr>
          <a:xfrm flipV="1">
            <a:off x="2878312" y="3932117"/>
            <a:ext cx="889195" cy="108046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stCxn id="3" idx="7"/>
            <a:endCxn id="7" idx="3"/>
          </p:cNvCxnSpPr>
          <p:nvPr/>
        </p:nvCxnSpPr>
        <p:spPr>
          <a:xfrm flipV="1">
            <a:off x="1718893" y="2633293"/>
            <a:ext cx="871712" cy="101111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stCxn id="5" idx="1"/>
            <a:endCxn id="7" idx="5"/>
          </p:cNvCxnSpPr>
          <p:nvPr/>
        </p:nvCxnSpPr>
        <p:spPr>
          <a:xfrm flipH="1" flipV="1">
            <a:off x="2878312" y="2633293"/>
            <a:ext cx="889195" cy="1011117"/>
          </a:xfrm>
          <a:prstGeom prst="straightConnector1">
            <a:avLst/>
          </a:prstGeom>
          <a:ln w="50800">
            <a:solidFill>
              <a:srgbClr val="FF0000"/>
            </a:solidFill>
            <a:prstDash val="sysDash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8" name="Oval 17"/>
          <p:cNvSpPr/>
          <p:nvPr/>
        </p:nvSpPr>
        <p:spPr>
          <a:xfrm>
            <a:off x="2521041" y="3607771"/>
            <a:ext cx="406879" cy="406879"/>
          </a:xfrm>
          <a:prstGeom prst="ellipse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600" i="1" dirty="0">
                <a:solidFill>
                  <a:srgbClr val="000000"/>
                </a:solidFill>
                <a:latin typeface="Arial"/>
                <a:cs typeface="Arial"/>
              </a:rPr>
              <a:t>B</a:t>
            </a:r>
            <a:r>
              <a:rPr lang="en-US" i="1" baseline="-25000" dirty="0">
                <a:solidFill>
                  <a:srgbClr val="000000"/>
                </a:solidFill>
                <a:latin typeface="Arial"/>
                <a:cs typeface="Arial"/>
              </a:rPr>
              <a:t>2</a:t>
            </a:r>
            <a:endParaRPr lang="en-US" sz="1600" i="1" baseline="-250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cxnSp>
        <p:nvCxnSpPr>
          <p:cNvPr id="19" name="Straight Arrow Connector 18"/>
          <p:cNvCxnSpPr>
            <a:stCxn id="2" idx="0"/>
            <a:endCxn id="18" idx="4"/>
          </p:cNvCxnSpPr>
          <p:nvPr/>
        </p:nvCxnSpPr>
        <p:spPr>
          <a:xfrm flipH="1" flipV="1">
            <a:off x="2724481" y="4014650"/>
            <a:ext cx="9978" cy="93835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stCxn id="18" idx="0"/>
            <a:endCxn id="7" idx="4"/>
          </p:cNvCxnSpPr>
          <p:nvPr/>
        </p:nvCxnSpPr>
        <p:spPr>
          <a:xfrm flipV="1">
            <a:off x="2724481" y="2692879"/>
            <a:ext cx="9978" cy="91489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381000" y="5334000"/>
            <a:ext cx="2667000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000" b="0" dirty="0">
                <a:solidFill>
                  <a:srgbClr val="FF0000"/>
                </a:solidFill>
                <a:latin typeface="Gill Sans"/>
                <a:cs typeface="Gill Sans"/>
              </a:rPr>
              <a:t>Who we’re making the recommendations to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28600" y="1828800"/>
            <a:ext cx="3200400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000" b="0" dirty="0">
                <a:solidFill>
                  <a:srgbClr val="FF0000"/>
                </a:solidFill>
                <a:latin typeface="Gill Sans"/>
                <a:cs typeface="Gill Sans"/>
              </a:rPr>
              <a:t>Who we’re recommending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363166" y="3124200"/>
            <a:ext cx="1770434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000" b="0" dirty="0">
                <a:solidFill>
                  <a:srgbClr val="FF0000"/>
                </a:solidFill>
                <a:latin typeface="Gill Sans"/>
                <a:cs typeface="Gill Sans"/>
              </a:rPr>
              <a:t>“influencers”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3276600" y="4933890"/>
            <a:ext cx="3429000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000" b="0" i="1" dirty="0">
                <a:solidFill>
                  <a:schemeClr val="bg1"/>
                </a:solidFill>
                <a:latin typeface="Gill Sans"/>
                <a:cs typeface="Gill Sans"/>
              </a:rPr>
              <a:t>S</a:t>
            </a:r>
            <a:r>
              <a:rPr lang="en-US" sz="2000" b="0" dirty="0">
                <a:solidFill>
                  <a:schemeClr val="bg1"/>
                </a:solidFill>
                <a:latin typeface="Gill Sans"/>
                <a:cs typeface="Gill Sans"/>
              </a:rPr>
              <a:t> “static” structure: </a:t>
            </a:r>
            <a:br>
              <a:rPr lang="en-US" sz="2000" b="0" dirty="0">
                <a:solidFill>
                  <a:schemeClr val="bg1"/>
                </a:solidFill>
                <a:latin typeface="Gill Sans"/>
                <a:cs typeface="Gill Sans"/>
              </a:rPr>
            </a:br>
            <a:r>
              <a:rPr lang="en-US" sz="2000" b="0" dirty="0">
                <a:solidFill>
                  <a:schemeClr val="bg1"/>
                </a:solidFill>
                <a:latin typeface="Gill Sans"/>
                <a:cs typeface="Gill Sans"/>
              </a:rPr>
              <a:t>stores inverted adjacency lists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276600" y="5695890"/>
            <a:ext cx="4038600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000" b="0" dirty="0">
                <a:solidFill>
                  <a:schemeClr val="bg1"/>
                </a:solidFill>
                <a:latin typeface="Gill Sans"/>
                <a:cs typeface="Gill Sans"/>
              </a:rPr>
              <a:t>query B, return all A’s that link to it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276600" y="1371600"/>
            <a:ext cx="3429000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000" b="0" i="1" dirty="0">
                <a:solidFill>
                  <a:schemeClr val="bg1"/>
                </a:solidFill>
                <a:latin typeface="Gill Sans"/>
                <a:cs typeface="Gill Sans"/>
              </a:rPr>
              <a:t>D</a:t>
            </a:r>
            <a:r>
              <a:rPr lang="en-US" sz="2000" b="0" dirty="0">
                <a:solidFill>
                  <a:schemeClr val="bg1"/>
                </a:solidFill>
                <a:latin typeface="Gill Sans"/>
                <a:cs typeface="Gill Sans"/>
              </a:rPr>
              <a:t> “dynamic” structure: </a:t>
            </a:r>
            <a:br>
              <a:rPr lang="en-US" sz="2000" b="0" dirty="0">
                <a:solidFill>
                  <a:schemeClr val="bg1"/>
                </a:solidFill>
                <a:latin typeface="Gill Sans"/>
                <a:cs typeface="Gill Sans"/>
              </a:rPr>
            </a:br>
            <a:r>
              <a:rPr lang="en-US" sz="2000" b="0" dirty="0">
                <a:solidFill>
                  <a:schemeClr val="bg1"/>
                </a:solidFill>
                <a:latin typeface="Gill Sans"/>
                <a:cs typeface="Gill Sans"/>
              </a:rPr>
              <a:t>stores inverted adjacency lists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3276600" y="2133600"/>
            <a:ext cx="4038600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000" b="0" dirty="0">
                <a:solidFill>
                  <a:schemeClr val="bg1"/>
                </a:solidFill>
                <a:latin typeface="Gill Sans"/>
                <a:cs typeface="Gill Sans"/>
              </a:rPr>
              <a:t>query C, return all B’s that link to it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4800600" y="3276600"/>
            <a:ext cx="4038600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000" b="0" dirty="0">
                <a:solidFill>
                  <a:schemeClr val="bg1"/>
                </a:solidFill>
                <a:latin typeface="Gill Sans"/>
                <a:cs typeface="Gill Sans"/>
              </a:rPr>
              <a:t>2. Query </a:t>
            </a:r>
            <a:r>
              <a:rPr lang="en-US" sz="2000" b="0" i="1" dirty="0">
                <a:solidFill>
                  <a:schemeClr val="bg1"/>
                </a:solidFill>
                <a:latin typeface="Gill Sans"/>
                <a:cs typeface="Gill Sans"/>
              </a:rPr>
              <a:t>D</a:t>
            </a:r>
            <a:r>
              <a:rPr lang="en-US" sz="2000" b="0" dirty="0">
                <a:solidFill>
                  <a:schemeClr val="bg1"/>
                </a:solidFill>
                <a:latin typeface="Gill Sans"/>
                <a:cs typeface="Gill Sans"/>
              </a:rPr>
              <a:t> for </a:t>
            </a:r>
            <a:r>
              <a:rPr lang="en-US" sz="2000" b="0" i="1" dirty="0">
                <a:solidFill>
                  <a:schemeClr val="bg1"/>
                </a:solidFill>
                <a:latin typeface="Gill Sans"/>
                <a:cs typeface="Gill Sans"/>
              </a:rPr>
              <a:t>C</a:t>
            </a:r>
            <a:r>
              <a:rPr lang="en-US" sz="2000" b="0" i="1" baseline="-25000" dirty="0">
                <a:solidFill>
                  <a:schemeClr val="bg1"/>
                </a:solidFill>
                <a:latin typeface="Gill Sans"/>
                <a:cs typeface="Gill Sans"/>
              </a:rPr>
              <a:t>2</a:t>
            </a:r>
            <a:r>
              <a:rPr lang="en-US" sz="2000" b="0" dirty="0">
                <a:solidFill>
                  <a:schemeClr val="bg1"/>
                </a:solidFill>
                <a:latin typeface="Gill Sans"/>
                <a:cs typeface="Gill Sans"/>
              </a:rPr>
              <a:t>, get </a:t>
            </a:r>
            <a:r>
              <a:rPr lang="en-US" sz="2000" b="0" i="1" dirty="0">
                <a:solidFill>
                  <a:schemeClr val="bg1"/>
                </a:solidFill>
                <a:latin typeface="Gill Sans"/>
                <a:cs typeface="Gill Sans"/>
              </a:rPr>
              <a:t>B</a:t>
            </a:r>
            <a:r>
              <a:rPr lang="en-US" sz="2000" b="0" i="1" baseline="-25000" dirty="0">
                <a:solidFill>
                  <a:schemeClr val="bg1"/>
                </a:solidFill>
                <a:latin typeface="Gill Sans"/>
                <a:cs typeface="Gill Sans"/>
              </a:rPr>
              <a:t>1</a:t>
            </a:r>
            <a:r>
              <a:rPr lang="en-US" sz="2000" b="0" dirty="0">
                <a:solidFill>
                  <a:schemeClr val="bg1"/>
                </a:solidFill>
                <a:latin typeface="Gill Sans"/>
                <a:cs typeface="Gill Sans"/>
              </a:rPr>
              <a:t>, </a:t>
            </a:r>
            <a:r>
              <a:rPr lang="en-US" sz="2000" b="0" i="1" dirty="0">
                <a:solidFill>
                  <a:schemeClr val="bg1"/>
                </a:solidFill>
                <a:latin typeface="Gill Sans"/>
                <a:cs typeface="Gill Sans"/>
              </a:rPr>
              <a:t>B</a:t>
            </a:r>
            <a:r>
              <a:rPr lang="en-US" sz="2000" b="0" i="1" baseline="-25000" dirty="0">
                <a:solidFill>
                  <a:schemeClr val="bg1"/>
                </a:solidFill>
                <a:latin typeface="Gill Sans"/>
                <a:cs typeface="Gill Sans"/>
              </a:rPr>
              <a:t>2</a:t>
            </a:r>
            <a:r>
              <a:rPr lang="en-US" sz="2000" b="0" dirty="0">
                <a:solidFill>
                  <a:schemeClr val="bg1"/>
                </a:solidFill>
                <a:latin typeface="Gill Sans"/>
                <a:cs typeface="Gill Sans"/>
              </a:rPr>
              <a:t>, </a:t>
            </a:r>
            <a:r>
              <a:rPr lang="en-US" sz="2000" b="0" i="1" dirty="0">
                <a:solidFill>
                  <a:schemeClr val="bg1"/>
                </a:solidFill>
                <a:latin typeface="Gill Sans"/>
                <a:cs typeface="Gill Sans"/>
              </a:rPr>
              <a:t>B</a:t>
            </a:r>
            <a:r>
              <a:rPr lang="en-US" sz="2000" b="0" i="1" baseline="-25000" dirty="0">
                <a:solidFill>
                  <a:schemeClr val="bg1"/>
                </a:solidFill>
                <a:latin typeface="Gill Sans"/>
                <a:cs typeface="Gill Sans"/>
              </a:rPr>
              <a:t>3</a:t>
            </a:r>
            <a:endParaRPr lang="en-US" sz="2000" b="0" dirty="0">
              <a:solidFill>
                <a:schemeClr val="bg1"/>
              </a:solidFill>
              <a:latin typeface="Gill Sans"/>
              <a:cs typeface="Gill Sans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4800600" y="3724245"/>
            <a:ext cx="4038600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000" b="0" dirty="0">
                <a:solidFill>
                  <a:schemeClr val="bg1"/>
                </a:solidFill>
                <a:latin typeface="Gill Sans"/>
                <a:cs typeface="Gill Sans"/>
              </a:rPr>
              <a:t>3. For each </a:t>
            </a:r>
            <a:r>
              <a:rPr lang="en-US" sz="2000" b="0" i="1" dirty="0">
                <a:solidFill>
                  <a:schemeClr val="bg1"/>
                </a:solidFill>
                <a:latin typeface="Gill Sans"/>
                <a:cs typeface="Gill Sans"/>
              </a:rPr>
              <a:t>B</a:t>
            </a:r>
            <a:r>
              <a:rPr lang="en-US" sz="2000" b="0" i="1" baseline="-25000" dirty="0">
                <a:solidFill>
                  <a:schemeClr val="bg1"/>
                </a:solidFill>
                <a:latin typeface="Gill Sans"/>
                <a:cs typeface="Gill Sans"/>
              </a:rPr>
              <a:t>1</a:t>
            </a:r>
            <a:r>
              <a:rPr lang="en-US" sz="2000" b="0" dirty="0">
                <a:solidFill>
                  <a:schemeClr val="bg1"/>
                </a:solidFill>
                <a:latin typeface="Gill Sans"/>
                <a:cs typeface="Gill Sans"/>
              </a:rPr>
              <a:t>, </a:t>
            </a:r>
            <a:r>
              <a:rPr lang="en-US" sz="2000" b="0" i="1" dirty="0">
                <a:solidFill>
                  <a:schemeClr val="bg1"/>
                </a:solidFill>
                <a:latin typeface="Gill Sans"/>
                <a:cs typeface="Gill Sans"/>
              </a:rPr>
              <a:t>B</a:t>
            </a:r>
            <a:r>
              <a:rPr lang="en-US" sz="2000" b="0" i="1" baseline="-25000" dirty="0">
                <a:solidFill>
                  <a:schemeClr val="bg1"/>
                </a:solidFill>
                <a:latin typeface="Gill Sans"/>
                <a:cs typeface="Gill Sans"/>
              </a:rPr>
              <a:t>2</a:t>
            </a:r>
            <a:r>
              <a:rPr lang="en-US" sz="2000" b="0" dirty="0">
                <a:solidFill>
                  <a:schemeClr val="bg1"/>
                </a:solidFill>
                <a:latin typeface="Gill Sans"/>
                <a:cs typeface="Gill Sans"/>
              </a:rPr>
              <a:t>, </a:t>
            </a:r>
            <a:r>
              <a:rPr lang="en-US" sz="2000" b="0" i="1" dirty="0">
                <a:solidFill>
                  <a:schemeClr val="bg1"/>
                </a:solidFill>
                <a:latin typeface="Gill Sans"/>
                <a:cs typeface="Gill Sans"/>
              </a:rPr>
              <a:t>B</a:t>
            </a:r>
            <a:r>
              <a:rPr lang="en-US" sz="2000" b="0" i="1" baseline="-25000" dirty="0">
                <a:solidFill>
                  <a:schemeClr val="bg1"/>
                </a:solidFill>
                <a:latin typeface="Gill Sans"/>
                <a:cs typeface="Gill Sans"/>
              </a:rPr>
              <a:t>3</a:t>
            </a:r>
            <a:r>
              <a:rPr lang="en-US" sz="2000" b="0" dirty="0">
                <a:solidFill>
                  <a:schemeClr val="bg1"/>
                </a:solidFill>
                <a:latin typeface="Gill Sans"/>
                <a:cs typeface="Gill Sans"/>
              </a:rPr>
              <a:t>, query </a:t>
            </a:r>
            <a:r>
              <a:rPr lang="en-US" sz="2000" b="0" i="1" dirty="0">
                <a:solidFill>
                  <a:schemeClr val="bg1"/>
                </a:solidFill>
                <a:latin typeface="Gill Sans"/>
                <a:cs typeface="Gill Sans"/>
              </a:rPr>
              <a:t>S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4800600" y="4171890"/>
            <a:ext cx="4038600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000" b="0" dirty="0">
                <a:solidFill>
                  <a:schemeClr val="bg1"/>
                </a:solidFill>
                <a:latin typeface="Gill Sans"/>
                <a:cs typeface="Gill Sans"/>
              </a:rPr>
              <a:t>4. Intersect lists to compute </a:t>
            </a:r>
            <a:r>
              <a:rPr lang="en-US" sz="2000" b="0" i="1" dirty="0">
                <a:solidFill>
                  <a:schemeClr val="bg1"/>
                </a:solidFill>
                <a:latin typeface="Gill Sans"/>
                <a:cs typeface="Gill Sans"/>
              </a:rPr>
              <a:t>A</a:t>
            </a:r>
            <a:r>
              <a:rPr lang="en-US" sz="2000" b="0" dirty="0">
                <a:solidFill>
                  <a:schemeClr val="bg1"/>
                </a:solidFill>
                <a:latin typeface="Gill Sans"/>
                <a:cs typeface="Gill Sans"/>
              </a:rPr>
              <a:t>’s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4800600" y="2819400"/>
            <a:ext cx="4038600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000" b="0" dirty="0">
                <a:solidFill>
                  <a:schemeClr val="bg1"/>
                </a:solidFill>
                <a:latin typeface="Gill Sans"/>
                <a:cs typeface="Gill Sans"/>
              </a:rPr>
              <a:t>1. Receive </a:t>
            </a:r>
            <a:r>
              <a:rPr lang="en-US" sz="2000" b="0" i="1" dirty="0">
                <a:solidFill>
                  <a:schemeClr val="bg1"/>
                </a:solidFill>
                <a:latin typeface="Gill Sans"/>
                <a:cs typeface="Gill Sans"/>
              </a:rPr>
              <a:t>B</a:t>
            </a:r>
            <a:r>
              <a:rPr lang="en-US" sz="2000" b="0" i="1" baseline="-25000" dirty="0">
                <a:solidFill>
                  <a:schemeClr val="bg1"/>
                </a:solidFill>
                <a:latin typeface="Gill Sans"/>
                <a:cs typeface="Gill Sans"/>
              </a:rPr>
              <a:t>3</a:t>
            </a:r>
            <a:r>
              <a:rPr lang="en-US" sz="2000" b="0" i="1" dirty="0">
                <a:solidFill>
                  <a:schemeClr val="bg1"/>
                </a:solidFill>
                <a:latin typeface="Gill Sans"/>
                <a:cs typeface="Gill Sans"/>
              </a:rPr>
              <a:t> </a:t>
            </a:r>
            <a:r>
              <a:rPr lang="en-US" sz="2000" b="0" dirty="0">
                <a:solidFill>
                  <a:schemeClr val="bg1"/>
                </a:solidFill>
                <a:latin typeface="Gill Sans"/>
                <a:cs typeface="Gill Sans"/>
              </a:rPr>
              <a:t>to</a:t>
            </a:r>
            <a:r>
              <a:rPr lang="en-US" sz="2000" b="0" i="1" dirty="0">
                <a:solidFill>
                  <a:schemeClr val="bg1"/>
                </a:solidFill>
                <a:latin typeface="Gill Sans"/>
                <a:cs typeface="Gill Sans"/>
              </a:rPr>
              <a:t> C</a:t>
            </a:r>
            <a:r>
              <a:rPr lang="en-US" sz="2000" b="0" i="1" baseline="-25000" dirty="0">
                <a:solidFill>
                  <a:schemeClr val="bg1"/>
                </a:solidFill>
                <a:latin typeface="Gill Sans"/>
                <a:cs typeface="Gill Sans"/>
              </a:rPr>
              <a:t>2</a:t>
            </a:r>
            <a:endParaRPr lang="en-US" sz="2000" b="0" dirty="0">
              <a:solidFill>
                <a:schemeClr val="bg1"/>
              </a:solidFill>
              <a:latin typeface="Gill Sans"/>
              <a:cs typeface="Gill Sans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0" y="6320135"/>
            <a:ext cx="914400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0" dirty="0">
                <a:solidFill>
                  <a:srgbClr val="0070C0"/>
                </a:solidFill>
                <a:latin typeface="Gill Sans"/>
                <a:cs typeface="Gill Sans"/>
              </a:rPr>
              <a:t>Idea #1: </a:t>
            </a:r>
            <a:r>
              <a:rPr lang="en-US" sz="2400" b="0" dirty="0">
                <a:solidFill>
                  <a:schemeClr val="bg1"/>
                </a:solidFill>
                <a:latin typeface="Gill Sans"/>
                <a:cs typeface="Gill Sans"/>
              </a:rPr>
              <a:t>Convert problem into adjacency list intersection</a:t>
            </a:r>
          </a:p>
        </p:txBody>
      </p:sp>
      <p:sp>
        <p:nvSpPr>
          <p:cNvPr id="29" name="Title 1"/>
          <p:cNvSpPr txBox="1">
            <a:spLocks/>
          </p:cNvSpPr>
          <p:nvPr/>
        </p:nvSpPr>
        <p:spPr>
          <a:xfrm>
            <a:off x="0" y="548640"/>
            <a:ext cx="9144000" cy="685800"/>
          </a:xfrm>
          <a:prstGeom prst="rect">
            <a:avLst/>
          </a:prstGeom>
        </p:spPr>
        <p:txBody>
          <a:bodyPr/>
          <a:lstStyle/>
          <a:p>
            <a:pPr lvl="0" algn="ctr">
              <a:defRPr/>
            </a:pPr>
            <a:r>
              <a:rPr lang="en-US" sz="3600" b="0" kern="0" dirty="0">
                <a:solidFill>
                  <a:srgbClr val="000000"/>
                </a:solidFill>
                <a:latin typeface="Gill Sans"/>
                <a:cs typeface="Gill Sans"/>
              </a:rPr>
              <a:t>Algorithm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F7E55E-F045-44CD-BA3D-4DF68AB51D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19B477D-1CC2-40BF-9D66-7293E2A0052B}" type="slidenum">
              <a:rPr lang="en-CA" smtClean="0"/>
              <a:pPr/>
              <a:t>43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10512732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7" grpId="0"/>
      <p:bldP spid="31" grpId="0"/>
      <p:bldP spid="34" grpId="0"/>
      <p:bldP spid="35" grpId="0"/>
      <p:bldP spid="37" grpId="0"/>
      <p:bldP spid="43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/>
          <p:cNvSpPr/>
          <p:nvPr/>
        </p:nvSpPr>
        <p:spPr bwMode="auto">
          <a:xfrm>
            <a:off x="1219200" y="3886200"/>
            <a:ext cx="3048000" cy="129540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1" name="Rectangle 30"/>
          <p:cNvSpPr/>
          <p:nvPr/>
        </p:nvSpPr>
        <p:spPr bwMode="auto">
          <a:xfrm>
            <a:off x="1219200" y="2438400"/>
            <a:ext cx="3048000" cy="129540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Oval 1"/>
          <p:cNvSpPr/>
          <p:nvPr/>
        </p:nvSpPr>
        <p:spPr>
          <a:xfrm>
            <a:off x="2531019" y="4953000"/>
            <a:ext cx="406879" cy="406879"/>
          </a:xfrm>
          <a:prstGeom prst="ellipse">
            <a:avLst/>
          </a:pr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600" i="1" dirty="0">
                <a:solidFill>
                  <a:srgbClr val="000000"/>
                </a:solidFill>
                <a:latin typeface="Arial"/>
                <a:cs typeface="Arial"/>
              </a:rPr>
              <a:t>A</a:t>
            </a:r>
            <a:endParaRPr lang="en-US" sz="1600" i="1" baseline="-250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3" name="Oval 2"/>
          <p:cNvSpPr/>
          <p:nvPr/>
        </p:nvSpPr>
        <p:spPr>
          <a:xfrm>
            <a:off x="1371600" y="3584824"/>
            <a:ext cx="406879" cy="406879"/>
          </a:xfrm>
          <a:prstGeom prst="ellipse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600" i="1" dirty="0">
                <a:solidFill>
                  <a:srgbClr val="000000"/>
                </a:solidFill>
                <a:latin typeface="Arial"/>
                <a:cs typeface="Arial"/>
              </a:rPr>
              <a:t>B</a:t>
            </a:r>
            <a:r>
              <a:rPr lang="en-US" sz="1600" i="1" baseline="-25000" dirty="0">
                <a:solidFill>
                  <a:srgbClr val="000000"/>
                </a:solidFill>
                <a:latin typeface="Arial"/>
                <a:cs typeface="Arial"/>
              </a:rPr>
              <a:t>1</a:t>
            </a:r>
          </a:p>
        </p:txBody>
      </p:sp>
      <p:sp>
        <p:nvSpPr>
          <p:cNvPr id="5" name="Oval 4"/>
          <p:cNvSpPr/>
          <p:nvPr/>
        </p:nvSpPr>
        <p:spPr>
          <a:xfrm>
            <a:off x="3707921" y="3584824"/>
            <a:ext cx="406879" cy="406879"/>
          </a:xfrm>
          <a:prstGeom prst="ellipse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600" i="1" dirty="0">
                <a:solidFill>
                  <a:srgbClr val="000000"/>
                </a:solidFill>
                <a:latin typeface="Arial"/>
                <a:cs typeface="Arial"/>
              </a:rPr>
              <a:t>B</a:t>
            </a:r>
            <a:r>
              <a:rPr lang="en-US" i="1" baseline="-25000" dirty="0">
                <a:solidFill>
                  <a:srgbClr val="000000"/>
                </a:solidFill>
                <a:latin typeface="Arial"/>
                <a:cs typeface="Arial"/>
              </a:rPr>
              <a:t>3</a:t>
            </a:r>
            <a:endParaRPr lang="en-US" sz="1600" i="1" baseline="-250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7" name="Oval 6"/>
          <p:cNvSpPr/>
          <p:nvPr/>
        </p:nvSpPr>
        <p:spPr>
          <a:xfrm>
            <a:off x="2531019" y="2286000"/>
            <a:ext cx="406879" cy="406879"/>
          </a:xfrm>
          <a:prstGeom prst="ellipse">
            <a:avLst/>
          </a:prstGeom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600" i="1" dirty="0">
                <a:solidFill>
                  <a:srgbClr val="000000"/>
                </a:solidFill>
                <a:latin typeface="Arial"/>
                <a:cs typeface="Arial"/>
              </a:rPr>
              <a:t>C</a:t>
            </a:r>
            <a:r>
              <a:rPr lang="en-US" sz="1600" i="1" baseline="-25000" dirty="0">
                <a:solidFill>
                  <a:srgbClr val="000000"/>
                </a:solidFill>
                <a:latin typeface="Arial"/>
                <a:cs typeface="Arial"/>
              </a:rPr>
              <a:t>2</a:t>
            </a:r>
          </a:p>
        </p:txBody>
      </p:sp>
      <p:cxnSp>
        <p:nvCxnSpPr>
          <p:cNvPr id="10" name="Straight Arrow Connector 9"/>
          <p:cNvCxnSpPr>
            <a:stCxn id="2" idx="1"/>
            <a:endCxn id="3" idx="5"/>
          </p:cNvCxnSpPr>
          <p:nvPr/>
        </p:nvCxnSpPr>
        <p:spPr>
          <a:xfrm flipH="1" flipV="1">
            <a:off x="1718893" y="3932117"/>
            <a:ext cx="871712" cy="108046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stCxn id="2" idx="7"/>
            <a:endCxn id="5" idx="3"/>
          </p:cNvCxnSpPr>
          <p:nvPr/>
        </p:nvCxnSpPr>
        <p:spPr>
          <a:xfrm flipV="1">
            <a:off x="2878312" y="3932117"/>
            <a:ext cx="889195" cy="108046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stCxn id="3" idx="7"/>
            <a:endCxn id="7" idx="3"/>
          </p:cNvCxnSpPr>
          <p:nvPr/>
        </p:nvCxnSpPr>
        <p:spPr>
          <a:xfrm flipV="1">
            <a:off x="1718893" y="2633293"/>
            <a:ext cx="871712" cy="101111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stCxn id="5" idx="1"/>
            <a:endCxn id="7" idx="5"/>
          </p:cNvCxnSpPr>
          <p:nvPr/>
        </p:nvCxnSpPr>
        <p:spPr>
          <a:xfrm flipH="1" flipV="1">
            <a:off x="2878312" y="2633293"/>
            <a:ext cx="889195" cy="101111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8" name="Oval 17"/>
          <p:cNvSpPr/>
          <p:nvPr/>
        </p:nvSpPr>
        <p:spPr>
          <a:xfrm>
            <a:off x="2521041" y="3607771"/>
            <a:ext cx="406879" cy="406879"/>
          </a:xfrm>
          <a:prstGeom prst="ellipse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600" i="1" dirty="0">
                <a:solidFill>
                  <a:srgbClr val="000000"/>
                </a:solidFill>
                <a:latin typeface="Arial"/>
                <a:cs typeface="Arial"/>
              </a:rPr>
              <a:t>B</a:t>
            </a:r>
            <a:r>
              <a:rPr lang="en-US" i="1" baseline="-25000" dirty="0">
                <a:solidFill>
                  <a:srgbClr val="000000"/>
                </a:solidFill>
                <a:latin typeface="Arial"/>
                <a:cs typeface="Arial"/>
              </a:rPr>
              <a:t>2</a:t>
            </a:r>
            <a:endParaRPr lang="en-US" sz="1600" i="1" baseline="-250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cxnSp>
        <p:nvCxnSpPr>
          <p:cNvPr id="19" name="Straight Arrow Connector 18"/>
          <p:cNvCxnSpPr>
            <a:stCxn id="2" idx="0"/>
            <a:endCxn id="18" idx="4"/>
          </p:cNvCxnSpPr>
          <p:nvPr/>
        </p:nvCxnSpPr>
        <p:spPr>
          <a:xfrm flipH="1" flipV="1">
            <a:off x="2724481" y="4014650"/>
            <a:ext cx="9978" cy="93835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stCxn id="18" idx="0"/>
            <a:endCxn id="7" idx="4"/>
          </p:cNvCxnSpPr>
          <p:nvPr/>
        </p:nvCxnSpPr>
        <p:spPr>
          <a:xfrm flipV="1">
            <a:off x="2724481" y="2692879"/>
            <a:ext cx="9978" cy="91489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381000" y="5334000"/>
            <a:ext cx="2667000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000" b="0" dirty="0">
                <a:solidFill>
                  <a:srgbClr val="FF0000"/>
                </a:solidFill>
                <a:latin typeface="Gill Sans"/>
                <a:cs typeface="Gill Sans"/>
              </a:rPr>
              <a:t>Who we’re making the recommendations to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28600" y="1828800"/>
            <a:ext cx="3200400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000" b="0" dirty="0">
                <a:solidFill>
                  <a:srgbClr val="FF0000"/>
                </a:solidFill>
                <a:latin typeface="Gill Sans"/>
                <a:cs typeface="Gill Sans"/>
              </a:rPr>
              <a:t>Who we’re recommending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363166" y="3124200"/>
            <a:ext cx="1770434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000" b="0" dirty="0">
                <a:solidFill>
                  <a:srgbClr val="FF0000"/>
                </a:solidFill>
                <a:latin typeface="Gill Sans"/>
                <a:cs typeface="Gill Sans"/>
              </a:rPr>
              <a:t>“influencers”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3429000" y="1981200"/>
            <a:ext cx="3124200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000" b="0" dirty="0">
                <a:solidFill>
                  <a:schemeClr val="bg1"/>
                </a:solidFill>
                <a:latin typeface="Gill Sans"/>
                <a:cs typeface="Gill Sans"/>
              </a:rPr>
              <a:t>Replicate on every node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3429000" y="5181600"/>
            <a:ext cx="1752600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000" b="0" dirty="0">
                <a:solidFill>
                  <a:schemeClr val="bg1"/>
                </a:solidFill>
                <a:latin typeface="Gill Sans"/>
                <a:cs typeface="Gill Sans"/>
              </a:rPr>
              <a:t>Partition by </a:t>
            </a:r>
            <a:r>
              <a:rPr lang="en-US" sz="2000" b="0" i="1" dirty="0">
                <a:solidFill>
                  <a:schemeClr val="bg1"/>
                </a:solidFill>
                <a:latin typeface="Gill Sans"/>
                <a:cs typeface="Gill Sans"/>
              </a:rPr>
              <a:t>A</a:t>
            </a:r>
            <a:endParaRPr lang="en-US" sz="2000" b="0" dirty="0">
              <a:solidFill>
                <a:schemeClr val="bg1"/>
              </a:solidFill>
              <a:latin typeface="Gill Sans"/>
              <a:cs typeface="Gill Sans"/>
            </a:endParaRPr>
          </a:p>
        </p:txBody>
      </p:sp>
      <p:sp>
        <p:nvSpPr>
          <p:cNvPr id="52" name="Rectangle 51"/>
          <p:cNvSpPr/>
          <p:nvPr/>
        </p:nvSpPr>
        <p:spPr bwMode="auto">
          <a:xfrm>
            <a:off x="4572000" y="3882776"/>
            <a:ext cx="3048000" cy="129540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3" name="Oval 52"/>
          <p:cNvSpPr/>
          <p:nvPr/>
        </p:nvSpPr>
        <p:spPr>
          <a:xfrm>
            <a:off x="5883819" y="4949576"/>
            <a:ext cx="406879" cy="406879"/>
          </a:xfrm>
          <a:prstGeom prst="ellipse">
            <a:avLst/>
          </a:pr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600" i="1" dirty="0">
                <a:solidFill>
                  <a:srgbClr val="000000"/>
                </a:solidFill>
                <a:latin typeface="Arial"/>
                <a:cs typeface="Arial"/>
              </a:rPr>
              <a:t>A</a:t>
            </a:r>
            <a:r>
              <a:rPr lang="en-US" sz="1600" i="1" baseline="-25000" dirty="0">
                <a:solidFill>
                  <a:srgbClr val="000000"/>
                </a:solidFill>
                <a:latin typeface="Arial"/>
                <a:cs typeface="Arial"/>
              </a:rPr>
              <a:t>2</a:t>
            </a:r>
          </a:p>
        </p:txBody>
      </p:sp>
      <p:sp>
        <p:nvSpPr>
          <p:cNvPr id="54" name="Oval 53"/>
          <p:cNvSpPr/>
          <p:nvPr/>
        </p:nvSpPr>
        <p:spPr>
          <a:xfrm>
            <a:off x="4724400" y="3581400"/>
            <a:ext cx="406879" cy="406879"/>
          </a:xfrm>
          <a:prstGeom prst="ellipse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600" i="1" dirty="0">
                <a:solidFill>
                  <a:srgbClr val="000000"/>
                </a:solidFill>
                <a:latin typeface="Arial"/>
                <a:cs typeface="Arial"/>
              </a:rPr>
              <a:t>B</a:t>
            </a:r>
            <a:r>
              <a:rPr lang="en-US" sz="1600" i="1" baseline="-25000" dirty="0">
                <a:solidFill>
                  <a:srgbClr val="000000"/>
                </a:solidFill>
                <a:latin typeface="Arial"/>
                <a:cs typeface="Arial"/>
              </a:rPr>
              <a:t>1</a:t>
            </a:r>
          </a:p>
        </p:txBody>
      </p:sp>
      <p:sp>
        <p:nvSpPr>
          <p:cNvPr id="55" name="Oval 54"/>
          <p:cNvSpPr/>
          <p:nvPr/>
        </p:nvSpPr>
        <p:spPr>
          <a:xfrm>
            <a:off x="7060721" y="3581400"/>
            <a:ext cx="406879" cy="406879"/>
          </a:xfrm>
          <a:prstGeom prst="ellipse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600" i="1" dirty="0">
                <a:solidFill>
                  <a:srgbClr val="000000"/>
                </a:solidFill>
                <a:latin typeface="Arial"/>
                <a:cs typeface="Arial"/>
              </a:rPr>
              <a:t>B</a:t>
            </a:r>
            <a:r>
              <a:rPr lang="en-US" i="1" baseline="-25000" dirty="0">
                <a:solidFill>
                  <a:srgbClr val="000000"/>
                </a:solidFill>
                <a:latin typeface="Arial"/>
                <a:cs typeface="Arial"/>
              </a:rPr>
              <a:t>5</a:t>
            </a:r>
            <a:endParaRPr lang="en-US" sz="1600" i="1" baseline="-250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cxnSp>
        <p:nvCxnSpPr>
          <p:cNvPr id="56" name="Straight Arrow Connector 55"/>
          <p:cNvCxnSpPr>
            <a:stCxn id="53" idx="1"/>
            <a:endCxn id="54" idx="5"/>
          </p:cNvCxnSpPr>
          <p:nvPr/>
        </p:nvCxnSpPr>
        <p:spPr>
          <a:xfrm flipH="1" flipV="1">
            <a:off x="5071693" y="3928693"/>
            <a:ext cx="871712" cy="108046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7" name="Straight Arrow Connector 56"/>
          <p:cNvCxnSpPr>
            <a:stCxn id="53" idx="7"/>
            <a:endCxn id="55" idx="3"/>
          </p:cNvCxnSpPr>
          <p:nvPr/>
        </p:nvCxnSpPr>
        <p:spPr>
          <a:xfrm flipV="1">
            <a:off x="6231112" y="3928693"/>
            <a:ext cx="889195" cy="108046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58" name="Oval 57"/>
          <p:cNvSpPr/>
          <p:nvPr/>
        </p:nvSpPr>
        <p:spPr>
          <a:xfrm>
            <a:off x="5873841" y="3604347"/>
            <a:ext cx="406879" cy="406879"/>
          </a:xfrm>
          <a:prstGeom prst="ellipse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600" i="1" dirty="0">
                <a:solidFill>
                  <a:srgbClr val="000000"/>
                </a:solidFill>
                <a:latin typeface="Arial"/>
                <a:cs typeface="Arial"/>
              </a:rPr>
              <a:t>B</a:t>
            </a:r>
            <a:r>
              <a:rPr lang="en-US" i="1" baseline="-25000" dirty="0">
                <a:solidFill>
                  <a:srgbClr val="000000"/>
                </a:solidFill>
                <a:latin typeface="Arial"/>
                <a:cs typeface="Arial"/>
              </a:rPr>
              <a:t>4</a:t>
            </a:r>
            <a:endParaRPr lang="en-US" sz="1600" i="1" baseline="-250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cxnSp>
        <p:nvCxnSpPr>
          <p:cNvPr id="59" name="Straight Arrow Connector 58"/>
          <p:cNvCxnSpPr>
            <a:stCxn id="53" idx="0"/>
            <a:endCxn id="58" idx="4"/>
          </p:cNvCxnSpPr>
          <p:nvPr/>
        </p:nvCxnSpPr>
        <p:spPr>
          <a:xfrm flipH="1" flipV="1">
            <a:off x="6077281" y="4011226"/>
            <a:ext cx="9978" cy="93835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60" name="Oval 59"/>
          <p:cNvSpPr/>
          <p:nvPr/>
        </p:nvSpPr>
        <p:spPr>
          <a:xfrm>
            <a:off x="7543800" y="1498121"/>
            <a:ext cx="406879" cy="406879"/>
          </a:xfrm>
          <a:prstGeom prst="ellipse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600" i="1" dirty="0">
                <a:solidFill>
                  <a:srgbClr val="000000"/>
                </a:solidFill>
                <a:latin typeface="Arial"/>
                <a:cs typeface="Arial"/>
              </a:rPr>
              <a:t>B</a:t>
            </a:r>
            <a:r>
              <a:rPr lang="en-US" i="1" baseline="-25000" dirty="0">
                <a:solidFill>
                  <a:srgbClr val="000000"/>
                </a:solidFill>
                <a:latin typeface="Arial"/>
                <a:cs typeface="Arial"/>
              </a:rPr>
              <a:t>i</a:t>
            </a:r>
            <a:endParaRPr lang="en-US" sz="1600" i="1" baseline="-250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61" name="Oval 60"/>
          <p:cNvSpPr/>
          <p:nvPr/>
        </p:nvSpPr>
        <p:spPr>
          <a:xfrm>
            <a:off x="8534400" y="1498121"/>
            <a:ext cx="406879" cy="406879"/>
          </a:xfrm>
          <a:prstGeom prst="ellipse">
            <a:avLst/>
          </a:prstGeom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600" i="1" dirty="0" err="1">
                <a:solidFill>
                  <a:srgbClr val="000000"/>
                </a:solidFill>
                <a:latin typeface="Arial"/>
                <a:cs typeface="Arial"/>
              </a:rPr>
              <a:t>C</a:t>
            </a:r>
            <a:r>
              <a:rPr lang="en-US" sz="1600" i="1" baseline="-25000" dirty="0" err="1">
                <a:solidFill>
                  <a:srgbClr val="000000"/>
                </a:solidFill>
                <a:latin typeface="Arial"/>
                <a:cs typeface="Arial"/>
              </a:rPr>
              <a:t>j</a:t>
            </a:r>
            <a:endParaRPr lang="en-US" sz="1600" i="1" baseline="-250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cxnSp>
        <p:nvCxnSpPr>
          <p:cNvPr id="62" name="Straight Arrow Connector 61"/>
          <p:cNvCxnSpPr>
            <a:stCxn id="60" idx="6"/>
            <a:endCxn id="61" idx="2"/>
          </p:cNvCxnSpPr>
          <p:nvPr/>
        </p:nvCxnSpPr>
        <p:spPr>
          <a:xfrm>
            <a:off x="7950679" y="1701561"/>
            <a:ext cx="583721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69" name="Down Arrow 68"/>
          <p:cNvSpPr/>
          <p:nvPr/>
        </p:nvSpPr>
        <p:spPr bwMode="auto">
          <a:xfrm>
            <a:off x="8001000" y="533400"/>
            <a:ext cx="415183" cy="838200"/>
          </a:xfrm>
          <a:prstGeom prst="downArrow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4648200" y="2362200"/>
            <a:ext cx="4267200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000" b="0" dirty="0">
                <a:solidFill>
                  <a:schemeClr val="bg1"/>
                </a:solidFill>
                <a:latin typeface="Gill Sans"/>
                <a:cs typeface="Gill Sans"/>
              </a:rPr>
              <a:t>1. Fan out new edge to every node</a:t>
            </a:r>
          </a:p>
        </p:txBody>
      </p:sp>
      <p:sp>
        <p:nvSpPr>
          <p:cNvPr id="71" name="TextBox 70"/>
          <p:cNvSpPr txBox="1"/>
          <p:nvPr/>
        </p:nvSpPr>
        <p:spPr>
          <a:xfrm>
            <a:off x="4648200" y="2667000"/>
            <a:ext cx="4038600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000" b="0" dirty="0">
                <a:solidFill>
                  <a:schemeClr val="bg1"/>
                </a:solidFill>
                <a:latin typeface="Gill Sans"/>
                <a:cs typeface="Gill Sans"/>
              </a:rPr>
              <a:t>2. Run algorithm on each partition</a:t>
            </a:r>
          </a:p>
        </p:txBody>
      </p:sp>
      <p:sp>
        <p:nvSpPr>
          <p:cNvPr id="72" name="TextBox 71"/>
          <p:cNvSpPr txBox="1"/>
          <p:nvPr/>
        </p:nvSpPr>
        <p:spPr>
          <a:xfrm>
            <a:off x="4648200" y="2971800"/>
            <a:ext cx="4038600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000" b="0" dirty="0">
                <a:solidFill>
                  <a:schemeClr val="bg1"/>
                </a:solidFill>
                <a:latin typeface="Gill Sans"/>
                <a:cs typeface="Gill Sans"/>
              </a:rPr>
              <a:t>3. Gather results from each partition</a:t>
            </a:r>
          </a:p>
        </p:txBody>
      </p:sp>
      <p:sp>
        <p:nvSpPr>
          <p:cNvPr id="73" name="TextBox 72"/>
          <p:cNvSpPr txBox="1"/>
          <p:nvPr/>
        </p:nvSpPr>
        <p:spPr>
          <a:xfrm>
            <a:off x="0" y="6320135"/>
            <a:ext cx="914400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0" dirty="0">
                <a:solidFill>
                  <a:srgbClr val="0070C0"/>
                </a:solidFill>
                <a:latin typeface="Gill Sans"/>
                <a:cs typeface="Gill Sans"/>
              </a:rPr>
              <a:t>Idea #2:</a:t>
            </a:r>
            <a:r>
              <a:rPr lang="en-US" sz="2400" b="0" dirty="0">
                <a:solidFill>
                  <a:schemeClr val="bg1"/>
                </a:solidFill>
                <a:latin typeface="Gill Sans"/>
                <a:cs typeface="Gill Sans"/>
              </a:rPr>
              <a:t> Partition graph to eliminate non-local intersections</a:t>
            </a:r>
          </a:p>
        </p:txBody>
      </p:sp>
      <p:sp>
        <p:nvSpPr>
          <p:cNvPr id="38" name="Title 1"/>
          <p:cNvSpPr txBox="1">
            <a:spLocks/>
          </p:cNvSpPr>
          <p:nvPr/>
        </p:nvSpPr>
        <p:spPr>
          <a:xfrm>
            <a:off x="0" y="548640"/>
            <a:ext cx="9144000" cy="685800"/>
          </a:xfrm>
          <a:prstGeom prst="rect">
            <a:avLst/>
          </a:prstGeom>
        </p:spPr>
        <p:txBody>
          <a:bodyPr/>
          <a:lstStyle/>
          <a:p>
            <a:pPr lvl="0" algn="ctr">
              <a:defRPr/>
            </a:pPr>
            <a:r>
              <a:rPr lang="en-US" sz="3600" b="0" kern="0" dirty="0">
                <a:solidFill>
                  <a:srgbClr val="000000"/>
                </a:solidFill>
                <a:latin typeface="Gill Sans"/>
                <a:cs typeface="Gill Sans"/>
              </a:rPr>
              <a:t>Distributed Solution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5CF2AB-46AC-4581-818A-BA3B44BB119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19B477D-1CC2-40BF-9D66-7293E2A0052B}" type="slidenum">
              <a:rPr lang="en-CA" smtClean="0"/>
              <a:pPr/>
              <a:t>44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2537193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1" grpId="0" animBg="1"/>
      <p:bldP spid="3" grpId="0" animBg="1"/>
      <p:bldP spid="35" grpId="0"/>
      <p:bldP spid="37" grpId="0"/>
      <p:bldP spid="52" grpId="0" animBg="1"/>
      <p:bldP spid="53" grpId="0" animBg="1"/>
      <p:bldP spid="54" grpId="0" animBg="1"/>
      <p:bldP spid="54" grpId="1" animBg="1"/>
      <p:bldP spid="55" grpId="0" animBg="1"/>
      <p:bldP spid="58" grpId="0" animBg="1"/>
      <p:bldP spid="60" grpId="0" animBg="1"/>
      <p:bldP spid="61" grpId="0" animBg="1"/>
      <p:bldP spid="69" grpId="0" animBg="1"/>
      <p:bldP spid="70" grpId="0"/>
      <p:bldP spid="71" grpId="0"/>
      <p:bldP spid="72" grpId="0"/>
      <p:bldP spid="73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6197024"/>
            <a:ext cx="9144000" cy="58477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b="0" dirty="0">
                <a:solidFill>
                  <a:schemeClr val="bg1"/>
                </a:solidFill>
                <a:latin typeface="Gill Sans"/>
                <a:cs typeface="Gill Sans"/>
              </a:rPr>
              <a:t>Gupta, </a:t>
            </a:r>
            <a:r>
              <a:rPr lang="en-US" b="0" dirty="0" err="1">
                <a:solidFill>
                  <a:schemeClr val="bg1"/>
                </a:solidFill>
                <a:latin typeface="Gill Sans"/>
                <a:cs typeface="Gill Sans"/>
              </a:rPr>
              <a:t>Satuluri</a:t>
            </a:r>
            <a:r>
              <a:rPr lang="en-US" b="0" dirty="0">
                <a:solidFill>
                  <a:schemeClr val="bg1"/>
                </a:solidFill>
                <a:latin typeface="Gill Sans"/>
                <a:cs typeface="Gill Sans"/>
              </a:rPr>
              <a:t>, </a:t>
            </a:r>
            <a:r>
              <a:rPr lang="en-US" b="0" dirty="0" err="1">
                <a:solidFill>
                  <a:schemeClr val="bg1"/>
                </a:solidFill>
                <a:latin typeface="Gill Sans"/>
                <a:cs typeface="Gill Sans"/>
              </a:rPr>
              <a:t>Grewal</a:t>
            </a:r>
            <a:r>
              <a:rPr lang="en-US" b="0" dirty="0">
                <a:solidFill>
                  <a:schemeClr val="bg1"/>
                </a:solidFill>
                <a:latin typeface="Gill Sans"/>
                <a:cs typeface="Gill Sans"/>
              </a:rPr>
              <a:t>, </a:t>
            </a:r>
            <a:r>
              <a:rPr lang="en-US" b="0" dirty="0" err="1">
                <a:solidFill>
                  <a:schemeClr val="bg1"/>
                </a:solidFill>
                <a:latin typeface="Gill Sans"/>
                <a:cs typeface="Gill Sans"/>
              </a:rPr>
              <a:t>Gurumurthy</a:t>
            </a:r>
            <a:r>
              <a:rPr lang="en-US" b="0" dirty="0">
                <a:solidFill>
                  <a:schemeClr val="bg1"/>
                </a:solidFill>
                <a:latin typeface="Gill Sans"/>
                <a:cs typeface="Gill Sans"/>
              </a:rPr>
              <a:t>, </a:t>
            </a:r>
            <a:r>
              <a:rPr lang="en-US" b="0" dirty="0" err="1">
                <a:solidFill>
                  <a:schemeClr val="bg1"/>
                </a:solidFill>
                <a:latin typeface="Gill Sans"/>
                <a:cs typeface="Gill Sans"/>
              </a:rPr>
              <a:t>Zhabiuk</a:t>
            </a:r>
            <a:r>
              <a:rPr lang="en-US" b="0" dirty="0">
                <a:solidFill>
                  <a:schemeClr val="bg1"/>
                </a:solidFill>
                <a:latin typeface="Gill Sans"/>
                <a:cs typeface="Gill Sans"/>
              </a:rPr>
              <a:t>, Li, and Lin. Real-Time Twitter Recommendation: </a:t>
            </a:r>
            <a:br>
              <a:rPr lang="en-US" b="0" dirty="0">
                <a:solidFill>
                  <a:schemeClr val="bg1"/>
                </a:solidFill>
                <a:latin typeface="Gill Sans"/>
                <a:cs typeface="Gill Sans"/>
              </a:rPr>
            </a:br>
            <a:r>
              <a:rPr lang="en-US" b="0" dirty="0">
                <a:solidFill>
                  <a:schemeClr val="bg1"/>
                </a:solidFill>
                <a:latin typeface="Gill Sans"/>
                <a:cs typeface="Gill Sans"/>
              </a:rPr>
              <a:t>Online Motif Detection in Large Dynamic Graphs. VLDB 2014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0" y="548640"/>
            <a:ext cx="9144000" cy="685800"/>
          </a:xfrm>
          <a:prstGeom prst="rect">
            <a:avLst/>
          </a:prstGeom>
        </p:spPr>
        <p:txBody>
          <a:bodyPr/>
          <a:lstStyle/>
          <a:p>
            <a:pPr lvl="0" algn="ctr">
              <a:defRPr/>
            </a:pPr>
            <a:r>
              <a:rPr lang="en-US" sz="3600" b="0" kern="0" dirty="0">
                <a:solidFill>
                  <a:srgbClr val="000000"/>
                </a:solidFill>
                <a:latin typeface="Gill Sans"/>
                <a:cs typeface="Gill Sans"/>
              </a:rPr>
              <a:t>Production Status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0" y="228600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 b="0" kern="0" dirty="0">
                <a:solidFill>
                  <a:srgbClr val="000000"/>
                </a:solidFill>
                <a:latin typeface="Gill Sans"/>
                <a:cs typeface="Gill Sans"/>
              </a:rPr>
              <a:t>Usage Statistics (Circa 2014)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2667000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700" lvl="1" algn="ctr"/>
            <a:r>
              <a:rPr lang="en-GB" sz="2000" b="0" dirty="0">
                <a:solidFill>
                  <a:srgbClr val="0070C0"/>
                </a:solidFill>
                <a:latin typeface="Gill Sans" charset="0"/>
                <a:ea typeface="Gill Sans" charset="0"/>
                <a:cs typeface="Gill Sans" charset="0"/>
                <a:sym typeface="Symbol" pitchFamily="18" charset="2"/>
              </a:rPr>
              <a:t>Push recommendations to Twitter mobile users</a:t>
            </a:r>
          </a:p>
          <a:p>
            <a:pPr marL="12700" lvl="1" algn="ctr"/>
            <a:r>
              <a:rPr lang="en-GB" sz="2000" b="0" dirty="0">
                <a:solidFill>
                  <a:srgbClr val="0070C0"/>
                </a:solidFill>
                <a:latin typeface="Gill Sans" charset="0"/>
                <a:ea typeface="Gill Sans" charset="0"/>
                <a:cs typeface="Gill Sans" charset="0"/>
                <a:sym typeface="Symbol" pitchFamily="18" charset="2"/>
              </a:rPr>
              <a:t>Billions of raw candidates, millions of push notifications daily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0" y="1062335"/>
            <a:ext cx="914400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0" dirty="0">
                <a:solidFill>
                  <a:schemeClr val="bg1"/>
                </a:solidFill>
                <a:latin typeface="Gill Sans"/>
                <a:cs typeface="Gill Sans"/>
              </a:rPr>
              <a:t>Launched September 2013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0" y="3559314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 b="0" kern="0" dirty="0">
                <a:solidFill>
                  <a:srgbClr val="000000"/>
                </a:solidFill>
                <a:latin typeface="Gill Sans"/>
                <a:cs typeface="Gill Sans"/>
              </a:rPr>
              <a:t>Performance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0" y="3940314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700" lvl="1" algn="ctr"/>
            <a:r>
              <a:rPr lang="en-GB" sz="2000" b="0" dirty="0">
                <a:solidFill>
                  <a:srgbClr val="0070C0"/>
                </a:solidFill>
                <a:latin typeface="Gill Sans" charset="0"/>
                <a:ea typeface="Gill Sans" charset="0"/>
                <a:cs typeface="Gill Sans" charset="0"/>
                <a:sym typeface="Symbol" pitchFamily="18" charset="2"/>
              </a:rPr>
              <a:t>End-to-end latency (from edge creation to delivery): </a:t>
            </a:r>
            <a:br>
              <a:rPr lang="en-GB" sz="2000" b="0" dirty="0">
                <a:solidFill>
                  <a:srgbClr val="0070C0"/>
                </a:solidFill>
                <a:latin typeface="Gill Sans" charset="0"/>
                <a:ea typeface="Gill Sans" charset="0"/>
                <a:cs typeface="Gill Sans" charset="0"/>
                <a:sym typeface="Symbol" pitchFamily="18" charset="2"/>
              </a:rPr>
            </a:br>
            <a:r>
              <a:rPr lang="en-GB" sz="2000" b="0" dirty="0">
                <a:solidFill>
                  <a:srgbClr val="0070C0"/>
                </a:solidFill>
                <a:latin typeface="Gill Sans" charset="0"/>
                <a:ea typeface="Gill Sans" charset="0"/>
                <a:cs typeface="Gill Sans" charset="0"/>
                <a:sym typeface="Symbol" pitchFamily="18" charset="2"/>
              </a:rPr>
              <a:t>median 7s, p99 15s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F83E87A-B77A-451B-9306-6161ECA2A2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19B477D-1CC2-40BF-9D66-7293E2A0052B}" type="slidenum">
              <a:rPr lang="en-CA" smtClean="0"/>
              <a:pPr/>
              <a:t>45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144427144"/>
      </p:ext>
    </p:extLst>
  </p:cSld>
  <p:clrMapOvr>
    <a:masterClrMapping/>
  </p:clrMapOvr>
  <p:transition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2122" y="0"/>
            <a:ext cx="10325722" cy="6858000"/>
          </a:xfrm>
          <a:prstGeom prst="rect">
            <a:avLst/>
          </a:prstGeom>
        </p:spPr>
      </p:pic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0" y="6611938"/>
            <a:ext cx="41148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000" b="0" dirty="0">
                <a:solidFill>
                  <a:srgbClr val="FFFFFF"/>
                </a:solidFill>
              </a:rPr>
              <a:t>Source: </a:t>
            </a:r>
            <a:r>
              <a:rPr lang="en-US" sz="1000" b="0" dirty="0" err="1">
                <a:solidFill>
                  <a:srgbClr val="FFFFFF"/>
                </a:solidFill>
              </a:rPr>
              <a:t>flickr</a:t>
            </a:r>
            <a:r>
              <a:rPr lang="en-US" sz="1000" b="0" dirty="0">
                <a:solidFill>
                  <a:srgbClr val="FFFFFF"/>
                </a:solidFill>
              </a:rPr>
              <a:t> (https://</a:t>
            </a:r>
            <a:r>
              <a:rPr lang="en-US" sz="1000" b="0" dirty="0" err="1">
                <a:solidFill>
                  <a:srgbClr val="FFFFFF"/>
                </a:solidFill>
              </a:rPr>
              <a:t>www.flickr.com</a:t>
            </a:r>
            <a:r>
              <a:rPr lang="en-US" sz="1000" b="0" dirty="0">
                <a:solidFill>
                  <a:srgbClr val="FFFFFF"/>
                </a:solidFill>
              </a:rPr>
              <a:t>/photos/</a:t>
            </a:r>
            <a:r>
              <a:rPr lang="en-US" sz="1000" b="0" dirty="0" err="1">
                <a:solidFill>
                  <a:srgbClr val="FFFFFF"/>
                </a:solidFill>
              </a:rPr>
              <a:t>martinsfoto</a:t>
            </a:r>
            <a:r>
              <a:rPr lang="en-US" sz="1000" b="0" dirty="0">
                <a:solidFill>
                  <a:srgbClr val="FFFFFF"/>
                </a:solidFill>
              </a:rPr>
              <a:t>/6432093025/)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0" y="1859339"/>
            <a:ext cx="9144000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0" dirty="0">
                <a:solidFill>
                  <a:srgbClr val="FFFFFF"/>
                </a:solidFill>
                <a:latin typeface="Gill Sans"/>
                <a:cs typeface="Gill Sans"/>
              </a:rPr>
              <a:t>Act IV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-6927" y="2209800"/>
            <a:ext cx="9144000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FFFFFF"/>
                </a:solidFill>
                <a:latin typeface="Gill Sans"/>
                <a:cs typeface="Gill Sans"/>
              </a:rPr>
              <a:t>GraphJet</a:t>
            </a:r>
            <a:endParaRPr lang="en-US" sz="3600" dirty="0">
              <a:solidFill>
                <a:srgbClr val="FFFFFF"/>
              </a:solidFill>
              <a:latin typeface="Gill Sans"/>
              <a:cs typeface="Gill San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3181290"/>
            <a:ext cx="9144000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0" dirty="0">
                <a:solidFill>
                  <a:srgbClr val="FFFFFF"/>
                </a:solidFill>
                <a:latin typeface="Gill Sans"/>
                <a:cs typeface="Gill Sans"/>
              </a:rPr>
              <a:t>(circa 2014)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4572000"/>
            <a:ext cx="914400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0" dirty="0">
                <a:solidFill>
                  <a:srgbClr val="FFFFFF"/>
                </a:solidFill>
                <a:latin typeface="Gill Sans"/>
                <a:cs typeface="Gill Sans"/>
              </a:rPr>
              <a:t>Fully bought into the potential of real-time</a:t>
            </a:r>
            <a:r>
              <a:rPr lang="is-IS" sz="2400" b="0" dirty="0">
                <a:solidFill>
                  <a:srgbClr val="FFFFFF"/>
                </a:solidFill>
                <a:latin typeface="Gill Sans"/>
                <a:cs typeface="Gill Sans"/>
              </a:rPr>
              <a:t>…</a:t>
            </a:r>
          </a:p>
          <a:p>
            <a:pPr algn="ctr"/>
            <a:r>
              <a:rPr lang="is-IS" sz="2400" b="0" dirty="0">
                <a:solidFill>
                  <a:srgbClr val="FFFFFF"/>
                </a:solidFill>
                <a:latin typeface="Gill Sans"/>
                <a:cs typeface="Gill Sans"/>
              </a:rPr>
              <a:t>but needed something </a:t>
            </a:r>
            <a:r>
              <a:rPr lang="en-US" sz="2400" b="0" dirty="0">
                <a:solidFill>
                  <a:srgbClr val="FFFFFF"/>
                </a:solidFill>
                <a:latin typeface="Gill Sans"/>
                <a:cs typeface="Gill Sans"/>
              </a:rPr>
              <a:t>more general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5715000"/>
            <a:ext cx="914400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0" dirty="0">
                <a:solidFill>
                  <a:srgbClr val="FFFFFF"/>
                </a:solidFill>
                <a:latin typeface="Gill Sans"/>
                <a:cs typeface="Gill Sans"/>
              </a:rPr>
              <a:t>Focused specifically on the interaction graph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BD27C97-6AB0-490A-9953-B580433B67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19B477D-1CC2-40BF-9D66-7293E2A0052B}" type="slidenum">
              <a:rPr lang="en-CA" smtClean="0"/>
              <a:pPr/>
              <a:t>46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74743964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93434191-einstein-tongue_custom-36fb0ce35776dc2d92eda90880022bf48a67e192-s40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-1"/>
            <a:ext cx="6096000" cy="684167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609600"/>
            <a:ext cx="9144000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0" dirty="0">
                <a:solidFill>
                  <a:srgbClr val="FFFFFF"/>
                </a:solidFill>
                <a:latin typeface="Gill Sans"/>
                <a:cs typeface="Gill Sans"/>
              </a:rPr>
              <a:t>Make things as simple as possible, but not simpler.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5943600"/>
            <a:ext cx="914400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0" dirty="0">
                <a:solidFill>
                  <a:srgbClr val="FFFFFF"/>
                </a:solidFill>
                <a:latin typeface="Gill Sans"/>
                <a:cs typeface="Gill Sans"/>
              </a:rPr>
              <a:t>With lots of data, algorithms don’t really matter that much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228600"/>
            <a:ext cx="9144000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FFFF"/>
                </a:solidFill>
                <a:latin typeface="Gill Sans"/>
                <a:cs typeface="Gill Sans"/>
              </a:rPr>
              <a:t>Takeaway lesson #01: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6320135"/>
            <a:ext cx="914400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0" dirty="0">
                <a:solidFill>
                  <a:srgbClr val="FFFFFF"/>
                </a:solidFill>
                <a:latin typeface="Gill Sans"/>
                <a:cs typeface="Gill Sans"/>
              </a:rPr>
              <a:t>Why a complex architecture when a simple one suffices?</a:t>
            </a:r>
          </a:p>
        </p:txBody>
      </p:sp>
    </p:spTree>
    <p:extLst>
      <p:ext uri="{BB962C8B-B14F-4D97-AF65-F5344CB8AC3E}">
        <p14:creationId xmlns:p14="http://schemas.microsoft.com/office/powerpoint/2010/main" val="72293936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/>
      <p:bldP spid="7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6240710770_11d9233cec_b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5800" y="-54173"/>
            <a:ext cx="10363200" cy="691217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5257800"/>
            <a:ext cx="9144000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0" dirty="0">
                <a:latin typeface="Gill Sans"/>
                <a:cs typeface="Gill Sans"/>
              </a:rPr>
              <a:t>Constraints aren’t always technical.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4876800"/>
            <a:ext cx="9144000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Gill Sans"/>
                <a:cs typeface="Gill Sans"/>
              </a:rPr>
              <a:t>Takeaway lesson #10:</a:t>
            </a:r>
          </a:p>
        </p:txBody>
      </p:sp>
      <p:sp>
        <p:nvSpPr>
          <p:cNvPr id="5" name="TextBox 3"/>
          <p:cNvSpPr txBox="1">
            <a:spLocks noChangeArrowheads="1"/>
          </p:cNvSpPr>
          <p:nvPr/>
        </p:nvSpPr>
        <p:spPr bwMode="auto">
          <a:xfrm>
            <a:off x="0" y="6611938"/>
            <a:ext cx="41148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000" b="0" dirty="0"/>
              <a:t>Source: </a:t>
            </a:r>
            <a:r>
              <a:rPr lang="pl-PL" sz="1000" b="0" dirty="0" err="1"/>
              <a:t>https</a:t>
            </a:r>
            <a:r>
              <a:rPr lang="pl-PL" sz="1000" b="0" dirty="0"/>
              <a:t>://</a:t>
            </a:r>
            <a:r>
              <a:rPr lang="pl-PL" sz="1000" b="0" dirty="0" err="1"/>
              <a:t>www.flickr.com</a:t>
            </a:r>
            <a:r>
              <a:rPr lang="pl-PL" sz="1000" b="0" dirty="0"/>
              <a:t>/</a:t>
            </a:r>
            <a:r>
              <a:rPr lang="pl-PL" sz="1000" b="0" dirty="0" err="1"/>
              <a:t>photos</a:t>
            </a:r>
            <a:r>
              <a:rPr lang="pl-PL" sz="1000" b="0" dirty="0"/>
              <a:t>/43677780@N07/6240710770/</a:t>
            </a:r>
            <a:endParaRPr lang="en-US" sz="1000" b="0" dirty="0"/>
          </a:p>
        </p:txBody>
      </p:sp>
    </p:spTree>
    <p:extLst>
      <p:ext uri="{BB962C8B-B14F-4D97-AF65-F5344CB8AC3E}">
        <p14:creationId xmlns:p14="http://schemas.microsoft.com/office/powerpoint/2010/main" val="365616160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8186754683_57ad8fab58_k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5877580"/>
            <a:ext cx="9144000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0" dirty="0">
                <a:latin typeface="Gill Sans"/>
                <a:cs typeface="Gill Sans"/>
              </a:rPr>
              <a:t>Visiting and revisiting design decisions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5506760"/>
            <a:ext cx="9144000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Gill Sans"/>
                <a:cs typeface="Gill Sans"/>
              </a:rPr>
              <a:t>Takeaway lesson #11:</a:t>
            </a:r>
          </a:p>
        </p:txBody>
      </p:sp>
      <p:sp>
        <p:nvSpPr>
          <p:cNvPr id="5" name="TextBox 3"/>
          <p:cNvSpPr txBox="1">
            <a:spLocks noChangeArrowheads="1"/>
          </p:cNvSpPr>
          <p:nvPr/>
        </p:nvSpPr>
        <p:spPr bwMode="auto">
          <a:xfrm>
            <a:off x="0" y="6611938"/>
            <a:ext cx="41148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000" b="0" dirty="0"/>
              <a:t>Source: https://</a:t>
            </a:r>
            <a:r>
              <a:rPr lang="en-US" sz="1000" b="0" dirty="0" err="1"/>
              <a:t>www.flickr.com</a:t>
            </a:r>
            <a:r>
              <a:rPr lang="en-US" sz="1000" b="0" dirty="0"/>
              <a:t>/photos/</a:t>
            </a:r>
            <a:r>
              <a:rPr lang="en-US" sz="1000" b="0" dirty="0" err="1"/>
              <a:t>exmachina</a:t>
            </a:r>
            <a:r>
              <a:rPr lang="en-US" sz="1000" b="0" dirty="0"/>
              <a:t>/8186754683/</a:t>
            </a:r>
          </a:p>
        </p:txBody>
      </p:sp>
    </p:spTree>
    <p:extLst>
      <p:ext uri="{BB962C8B-B14F-4D97-AF65-F5344CB8AC3E}">
        <p14:creationId xmlns:p14="http://schemas.microsoft.com/office/powerpoint/2010/main" val="313777971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3087469"/>
            <a:ext cx="9144000" cy="12003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0" dirty="0">
                <a:solidFill>
                  <a:schemeClr val="bg1"/>
                </a:solidFill>
                <a:latin typeface="Gill Sans"/>
                <a:cs typeface="Gill Sans"/>
              </a:rPr>
              <a:t>What exactly might a data scientist do at Twitter?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6F9FF1F-3C91-4128-8F16-83D729B0FF6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19B477D-1CC2-40BF-9D66-7293E2A0052B}" type="slidenum">
              <a:rPr lang="en-CA" smtClean="0"/>
              <a:pPr/>
              <a:t>5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467154773"/>
      </p:ext>
    </p:extLst>
  </p:cSld>
  <p:clrMapOvr>
    <a:masterClrMapping/>
  </p:clrMapOvr>
  <p:transition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ie_Zwitscher-Maschine_(Twittering_Machine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2743200"/>
            <a:ext cx="9144000" cy="1242203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486400" y="228600"/>
            <a:ext cx="296006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0" dirty="0">
                <a:solidFill>
                  <a:schemeClr val="bg1"/>
                </a:solidFill>
                <a:latin typeface="Gill Sans"/>
                <a:cs typeface="Gill Sans"/>
              </a:rPr>
              <a:t>Questions?</a:t>
            </a:r>
          </a:p>
        </p:txBody>
      </p:sp>
      <p:sp>
        <p:nvSpPr>
          <p:cNvPr id="7" name="TextBox 3"/>
          <p:cNvSpPr txBox="1">
            <a:spLocks noChangeArrowheads="1"/>
          </p:cNvSpPr>
          <p:nvPr/>
        </p:nvSpPr>
        <p:spPr bwMode="auto">
          <a:xfrm>
            <a:off x="0" y="6611938"/>
            <a:ext cx="40386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000" dirty="0">
                <a:solidFill>
                  <a:srgbClr val="000000"/>
                </a:solidFill>
              </a:rPr>
              <a:t>Twittering Machine.</a:t>
            </a:r>
            <a:r>
              <a:rPr lang="en-US" sz="1000" b="0" dirty="0">
                <a:solidFill>
                  <a:srgbClr val="000000"/>
                </a:solidFill>
              </a:rPr>
              <a:t> Paul Klee (1922) watercolor and ink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638800" y="1143000"/>
            <a:ext cx="342900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0" dirty="0">
                <a:solidFill>
                  <a:schemeClr val="bg1"/>
                </a:solidFill>
                <a:latin typeface="Gill Sans"/>
              </a:rPr>
              <a:t>“In theory, there is no difference between theory and practice. But, in practice, there is.”</a:t>
            </a:r>
          </a:p>
          <a:p>
            <a:br>
              <a:rPr lang="en-US" sz="600" b="0" dirty="0">
                <a:solidFill>
                  <a:schemeClr val="bg1"/>
                </a:solidFill>
                <a:latin typeface="Gill Sans"/>
              </a:rPr>
            </a:br>
            <a:r>
              <a:rPr lang="en-US" sz="1800" b="0" dirty="0">
                <a:solidFill>
                  <a:schemeClr val="bg1"/>
                </a:solidFill>
                <a:latin typeface="Gill Sans"/>
              </a:rPr>
              <a:t>        - Jan L.A. van de </a:t>
            </a:r>
            <a:r>
              <a:rPr lang="en-US" sz="1800" b="0" dirty="0" err="1">
                <a:solidFill>
                  <a:schemeClr val="bg1"/>
                </a:solidFill>
                <a:latin typeface="Gill Sans"/>
              </a:rPr>
              <a:t>Snepscheut</a:t>
            </a:r>
            <a:endParaRPr lang="en-US" sz="1800" b="0" dirty="0">
              <a:solidFill>
                <a:schemeClr val="bg1"/>
              </a:solidFill>
              <a:latin typeface="Gill San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340623"/>
            <a:ext cx="4680198" cy="506511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200400" y="5253335"/>
            <a:ext cx="2209800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0" dirty="0">
                <a:solidFill>
                  <a:srgbClr val="000000"/>
                </a:solidFill>
                <a:latin typeface="Gill Sans"/>
                <a:cs typeface="Gill Sans"/>
              </a:rPr>
              <a:t>data science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105400" y="4953000"/>
            <a:ext cx="2286000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0" dirty="0">
                <a:solidFill>
                  <a:srgbClr val="000000"/>
                </a:solidFill>
                <a:latin typeface="Gill Sans"/>
                <a:cs typeface="Gill Sans"/>
              </a:rPr>
              <a:t>data products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990600" y="5715000"/>
            <a:ext cx="7162800" cy="1015663"/>
          </a:xfrm>
          <a:prstGeom prst="rect">
            <a:avLst/>
          </a:prstGeom>
          <a:solidFill>
            <a:schemeClr val="tx1">
              <a:alpha val="95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Gill Sans"/>
                <a:cs typeface="Gill Sans"/>
              </a:rPr>
              <a:t>They might have worked on…</a:t>
            </a:r>
          </a:p>
          <a:p>
            <a:r>
              <a:rPr lang="en-US" sz="2000" dirty="0">
                <a:solidFill>
                  <a:srgbClr val="FF0000"/>
                </a:solidFill>
                <a:latin typeface="Gill Sans"/>
                <a:cs typeface="Gill Sans"/>
              </a:rPr>
              <a:t>– analytics infrastructure to support data science</a:t>
            </a:r>
          </a:p>
          <a:p>
            <a:r>
              <a:rPr lang="en-US" sz="2000" dirty="0">
                <a:solidFill>
                  <a:schemeClr val="bg1"/>
                </a:solidFill>
                <a:latin typeface="Gill Sans"/>
                <a:cs typeface="Gill Sans"/>
              </a:rPr>
              <a:t>– data products to surface relevant content to users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01CC4D0-964E-4A69-A7B7-96FA36B7447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19B477D-1CC2-40BF-9D66-7293E2A0052B}" type="slidenum">
              <a:rPr lang="en-CA" smtClean="0"/>
              <a:pPr/>
              <a:t>6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385291251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sho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6954205"/>
          </a:xfrm>
          <a:prstGeom prst="rect">
            <a:avLst/>
          </a:prstGeom>
        </p:spPr>
      </p:pic>
      <p:sp>
        <p:nvSpPr>
          <p:cNvPr id="4" name="Rounded Rectangle 3"/>
          <p:cNvSpPr>
            <a:spLocks noChangeArrowheads="1"/>
          </p:cNvSpPr>
          <p:nvPr/>
        </p:nvSpPr>
        <p:spPr bwMode="auto">
          <a:xfrm>
            <a:off x="533400" y="3810000"/>
            <a:ext cx="2590800" cy="1600200"/>
          </a:xfrm>
          <a:prstGeom prst="roundRect">
            <a:avLst>
              <a:gd name="adj" fmla="val 16667"/>
            </a:avLst>
          </a:prstGeom>
          <a:noFill/>
          <a:ln w="57150" algn="ctr">
            <a:solidFill>
              <a:srgbClr val="FF0000"/>
            </a:solidFill>
            <a:prstDash val="sys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" name="Rounded Rectangle 4"/>
          <p:cNvSpPr>
            <a:spLocks noChangeArrowheads="1"/>
          </p:cNvSpPr>
          <p:nvPr/>
        </p:nvSpPr>
        <p:spPr bwMode="auto">
          <a:xfrm>
            <a:off x="5410200" y="36576"/>
            <a:ext cx="2362200" cy="365760"/>
          </a:xfrm>
          <a:prstGeom prst="roundRect">
            <a:avLst>
              <a:gd name="adj" fmla="val 16667"/>
            </a:avLst>
          </a:prstGeom>
          <a:noFill/>
          <a:ln w="57150" algn="ctr">
            <a:solidFill>
              <a:srgbClr val="FF0000"/>
            </a:solidFill>
            <a:prstDash val="sys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" name="Rounded Rectangle 5"/>
          <p:cNvSpPr>
            <a:spLocks noChangeArrowheads="1"/>
          </p:cNvSpPr>
          <p:nvPr/>
        </p:nvSpPr>
        <p:spPr bwMode="auto">
          <a:xfrm>
            <a:off x="5486400" y="533400"/>
            <a:ext cx="3048000" cy="1295400"/>
          </a:xfrm>
          <a:prstGeom prst="roundRect">
            <a:avLst>
              <a:gd name="adj" fmla="val 10785"/>
            </a:avLst>
          </a:prstGeom>
          <a:noFill/>
          <a:ln w="57150" algn="ctr">
            <a:solidFill>
              <a:srgbClr val="FF0000"/>
            </a:solidFill>
            <a:prstDash val="sys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" name="Rounded Rectangle 6"/>
          <p:cNvSpPr>
            <a:spLocks noChangeArrowheads="1"/>
          </p:cNvSpPr>
          <p:nvPr/>
        </p:nvSpPr>
        <p:spPr bwMode="auto">
          <a:xfrm>
            <a:off x="5486400" y="1905000"/>
            <a:ext cx="3048000" cy="2971800"/>
          </a:xfrm>
          <a:prstGeom prst="roundRect">
            <a:avLst>
              <a:gd name="adj" fmla="val 6411"/>
            </a:avLst>
          </a:prstGeom>
          <a:noFill/>
          <a:ln w="57150" algn="ctr">
            <a:solidFill>
              <a:srgbClr val="FF0000"/>
            </a:solidFill>
            <a:prstDash val="sys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3200400" y="5029200"/>
            <a:ext cx="5943600" cy="584776"/>
          </a:xfrm>
          <a:prstGeom prst="rect">
            <a:avLst/>
          </a:prstGeom>
          <a:solidFill>
            <a:schemeClr val="tx1">
              <a:alpha val="9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b="0" dirty="0">
                <a:solidFill>
                  <a:srgbClr val="000000"/>
                </a:solidFill>
                <a:latin typeface="Gill Sans"/>
                <a:cs typeface="Gill Sans"/>
              </a:rPr>
              <a:t>Gupta et al. WTF: The Who to Follow Service at Twitter. WWW 2013</a:t>
            </a:r>
          </a:p>
          <a:p>
            <a:r>
              <a:rPr lang="en-US" b="0" dirty="0">
                <a:solidFill>
                  <a:srgbClr val="000000"/>
                </a:solidFill>
                <a:latin typeface="Gill Sans"/>
                <a:cs typeface="Gill Sans"/>
              </a:rPr>
              <a:t>Lin and </a:t>
            </a:r>
            <a:r>
              <a:rPr lang="en-US" b="0" dirty="0" err="1">
                <a:solidFill>
                  <a:srgbClr val="000000"/>
                </a:solidFill>
                <a:latin typeface="Gill Sans"/>
                <a:cs typeface="Gill Sans"/>
              </a:rPr>
              <a:t>Kolcz</a:t>
            </a:r>
            <a:r>
              <a:rPr lang="en-US" b="0" dirty="0">
                <a:solidFill>
                  <a:srgbClr val="000000"/>
                </a:solidFill>
                <a:latin typeface="Gill Sans"/>
                <a:cs typeface="Gill Sans"/>
              </a:rPr>
              <a:t>. Large-Scale Machine Learning at Twitter. SIGMOD 2012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362200" y="0"/>
            <a:ext cx="2971800" cy="584776"/>
          </a:xfrm>
          <a:prstGeom prst="rect">
            <a:avLst/>
          </a:prstGeom>
          <a:solidFill>
            <a:schemeClr val="tx1">
              <a:alpha val="9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b="0" dirty="0">
                <a:solidFill>
                  <a:srgbClr val="000000"/>
                </a:solidFill>
                <a:latin typeface="Gill Sans"/>
                <a:cs typeface="Gill Sans"/>
              </a:rPr>
              <a:t>Busch et al. </a:t>
            </a:r>
            <a:r>
              <a:rPr lang="en-US" b="0" dirty="0" err="1">
                <a:solidFill>
                  <a:srgbClr val="000000"/>
                </a:solidFill>
                <a:latin typeface="Gill Sans"/>
                <a:cs typeface="Gill Sans"/>
              </a:rPr>
              <a:t>Earlybird</a:t>
            </a:r>
            <a:r>
              <a:rPr lang="en-US" b="0" dirty="0">
                <a:solidFill>
                  <a:srgbClr val="000000"/>
                </a:solidFill>
                <a:latin typeface="Gill Sans"/>
                <a:cs typeface="Gill Sans"/>
              </a:rPr>
              <a:t>: Real-Time Search at Twitter. ICDE 2012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52400" y="838200"/>
            <a:ext cx="5257800" cy="584776"/>
          </a:xfrm>
          <a:prstGeom prst="rect">
            <a:avLst/>
          </a:prstGeom>
          <a:solidFill>
            <a:schemeClr val="tx1">
              <a:alpha val="9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b="0" dirty="0" err="1">
                <a:solidFill>
                  <a:srgbClr val="000000"/>
                </a:solidFill>
                <a:latin typeface="Gill Sans"/>
                <a:cs typeface="Gill Sans"/>
              </a:rPr>
              <a:t>Mishne</a:t>
            </a:r>
            <a:r>
              <a:rPr lang="en-US" b="0" dirty="0">
                <a:solidFill>
                  <a:srgbClr val="000000"/>
                </a:solidFill>
                <a:latin typeface="Gill Sans"/>
                <a:cs typeface="Gill Sans"/>
              </a:rPr>
              <a:t> et al. Fast Data in the Era of Big Data: Twitter's Real-Time Related Query Suggestion Architecture. SIGMOD 2013.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914400" y="1929824"/>
            <a:ext cx="4521200" cy="584776"/>
          </a:xfrm>
          <a:prstGeom prst="rect">
            <a:avLst/>
          </a:prstGeom>
          <a:solidFill>
            <a:schemeClr val="tx1">
              <a:alpha val="9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b="0" dirty="0" err="1">
                <a:solidFill>
                  <a:srgbClr val="000000"/>
                </a:solidFill>
                <a:latin typeface="Gill Sans"/>
                <a:cs typeface="Gill Sans"/>
              </a:rPr>
              <a:t>Leibert</a:t>
            </a:r>
            <a:r>
              <a:rPr lang="en-US" b="0" dirty="0">
                <a:solidFill>
                  <a:srgbClr val="000000"/>
                </a:solidFill>
                <a:latin typeface="Gill Sans"/>
                <a:cs typeface="Gill Sans"/>
              </a:rPr>
              <a:t> et al.  Automatic Management of Partitioned, Replicated Search Services. </a:t>
            </a:r>
            <a:r>
              <a:rPr lang="en-US" b="0" dirty="0" err="1">
                <a:solidFill>
                  <a:srgbClr val="000000"/>
                </a:solidFill>
                <a:latin typeface="Gill Sans"/>
                <a:cs typeface="Gill Sans"/>
              </a:rPr>
              <a:t>SoCC</a:t>
            </a:r>
            <a:r>
              <a:rPr lang="en-US" b="0" dirty="0">
                <a:solidFill>
                  <a:srgbClr val="000000"/>
                </a:solidFill>
                <a:latin typeface="Gill Sans"/>
                <a:cs typeface="Gill Sans"/>
              </a:rPr>
              <a:t> 2011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90600" y="5715000"/>
            <a:ext cx="7162800" cy="1015663"/>
          </a:xfrm>
          <a:prstGeom prst="rect">
            <a:avLst/>
          </a:prstGeom>
          <a:solidFill>
            <a:schemeClr val="tx1">
              <a:alpha val="95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Gill Sans"/>
                <a:cs typeface="Gill Sans"/>
              </a:rPr>
              <a:t>They might have worked on…</a:t>
            </a:r>
          </a:p>
          <a:p>
            <a:r>
              <a:rPr lang="en-US" sz="2000" dirty="0">
                <a:solidFill>
                  <a:schemeClr val="bg1"/>
                </a:solidFill>
                <a:latin typeface="Gill Sans"/>
                <a:cs typeface="Gill Sans"/>
              </a:rPr>
              <a:t>– analytics infrastructure to support data science</a:t>
            </a:r>
          </a:p>
          <a:p>
            <a:r>
              <a:rPr lang="en-US" sz="2000" dirty="0">
                <a:solidFill>
                  <a:srgbClr val="FF0000"/>
                </a:solidFill>
                <a:latin typeface="Gill Sans"/>
                <a:cs typeface="Gill Sans"/>
              </a:rPr>
              <a:t>– data products to surface relevant content to users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877A295-F826-4596-967F-00A65306F15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19B477D-1CC2-40BF-9D66-7293E2A0052B}" type="slidenum">
              <a:rPr lang="en-CA" smtClean="0"/>
              <a:pPr/>
              <a:t>7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93463883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491316758_4bb2ba9c14_b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0035" y="0"/>
            <a:ext cx="10283635" cy="6899274"/>
          </a:xfrm>
          <a:prstGeom prst="rect">
            <a:avLst/>
          </a:prstGeom>
        </p:spPr>
      </p:pic>
      <p:sp>
        <p:nvSpPr>
          <p:cNvPr id="3" name="TextBox 3"/>
          <p:cNvSpPr txBox="1">
            <a:spLocks noChangeArrowheads="1"/>
          </p:cNvSpPr>
          <p:nvPr/>
        </p:nvSpPr>
        <p:spPr bwMode="auto">
          <a:xfrm>
            <a:off x="0" y="6611938"/>
            <a:ext cx="48768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000" b="0" dirty="0"/>
              <a:t>Source: https://</a:t>
            </a:r>
            <a:r>
              <a:rPr lang="en-US" sz="1000" b="0" dirty="0" err="1"/>
              <a:t>www.flickr.com</a:t>
            </a:r>
            <a:r>
              <a:rPr lang="en-US" sz="1000" b="0" dirty="0"/>
              <a:t>/photos/</a:t>
            </a:r>
            <a:r>
              <a:rPr lang="en-US" sz="1000" b="0" dirty="0" err="1"/>
              <a:t>bongtongol</a:t>
            </a:r>
            <a:r>
              <a:rPr lang="en-US" sz="1000" b="0" dirty="0"/>
              <a:t>/3491316758/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CA954D-F2D0-43A2-B0E8-A9F65C3F97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19B477D-1CC2-40BF-9D66-7293E2A0052B}" type="slidenum">
              <a:rPr lang="en-CA" smtClean="0"/>
              <a:pPr/>
              <a:t>8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739343364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873204"/>
            <a:ext cx="9144000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0000"/>
                </a:solidFill>
                <a:latin typeface="Gill Sans"/>
                <a:cs typeface="Gill Sans"/>
              </a:rPr>
              <a:t>circa ~2010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1290935"/>
            <a:ext cx="914400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0" dirty="0">
                <a:solidFill>
                  <a:srgbClr val="000000"/>
                </a:solidFill>
                <a:latin typeface="Gill Sans"/>
                <a:cs typeface="Gill Sans"/>
              </a:rPr>
              <a:t>~150 people total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1671935"/>
            <a:ext cx="914400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0" dirty="0">
                <a:solidFill>
                  <a:srgbClr val="000000"/>
                </a:solidFill>
                <a:latin typeface="Gill Sans"/>
                <a:cs typeface="Gill Sans"/>
              </a:rPr>
              <a:t>~60 Hadoop nodes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2052935"/>
            <a:ext cx="914400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0" dirty="0">
                <a:solidFill>
                  <a:srgbClr val="000000"/>
                </a:solidFill>
                <a:latin typeface="Gill Sans"/>
                <a:cs typeface="Gill Sans"/>
              </a:rPr>
              <a:t>~6 people use analytics stack daily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3043535"/>
            <a:ext cx="9144000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0000"/>
                </a:solidFill>
                <a:latin typeface="Gill Sans"/>
                <a:cs typeface="Gill Sans"/>
              </a:rPr>
              <a:t>circa ~2012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0" y="3496270"/>
            <a:ext cx="914400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0" dirty="0">
                <a:solidFill>
                  <a:srgbClr val="000000"/>
                </a:solidFill>
                <a:latin typeface="Gill Sans"/>
                <a:cs typeface="Gill Sans"/>
              </a:rPr>
              <a:t>~1400 people total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0" y="3877270"/>
            <a:ext cx="914400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0" dirty="0">
                <a:solidFill>
                  <a:srgbClr val="000000"/>
                </a:solidFill>
                <a:latin typeface="Gill Sans"/>
                <a:cs typeface="Gill Sans"/>
              </a:rPr>
              <a:t>10s of Ks of Hadoop nodes, multiple DCs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4262735"/>
            <a:ext cx="914400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0" dirty="0">
                <a:solidFill>
                  <a:srgbClr val="000000"/>
                </a:solidFill>
                <a:latin typeface="Gill Sans"/>
                <a:cs typeface="Gill Sans"/>
              </a:rPr>
              <a:t>10s of PBs total Hadoop DW capacity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0" y="4643735"/>
            <a:ext cx="914400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0" dirty="0">
                <a:solidFill>
                  <a:srgbClr val="000000"/>
                </a:solidFill>
                <a:latin typeface="Gill Sans"/>
                <a:cs typeface="Gill Sans"/>
              </a:rPr>
              <a:t>~100 TB ingest daily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0" y="5024735"/>
            <a:ext cx="914400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0" dirty="0">
                <a:solidFill>
                  <a:srgbClr val="000000"/>
                </a:solidFill>
                <a:latin typeface="Gill Sans"/>
                <a:cs typeface="Gill Sans"/>
              </a:rPr>
              <a:t>dozens of teams use Hadoop daily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0" y="5405735"/>
            <a:ext cx="914400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0" dirty="0">
                <a:solidFill>
                  <a:srgbClr val="000000"/>
                </a:solidFill>
                <a:latin typeface="Gill Sans"/>
                <a:cs typeface="Gill Sans"/>
              </a:rPr>
              <a:t>10s of Ks of Hadoop jobs daily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BC00A3F-0AD1-4985-9E04-E57941C736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19B477D-1CC2-40BF-9D66-7293E2A0052B}" type="slidenum">
              <a:rPr lang="en-CA" smtClean="0"/>
              <a:pPr/>
              <a:t>9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71649799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</p:bldLst>
  </p:timing>
</p:sld>
</file>

<file path=ppt/theme/theme1.xml><?xml version="1.0" encoding="utf-8"?>
<a:theme xmlns:a="http://schemas.openxmlformats.org/drawingml/2006/main" name="1_Default Design">
  <a:themeElements>
    <a:clrScheme name="My Theme Colors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FFFF99"/>
      </a:accent1>
      <a:accent2>
        <a:srgbClr val="9999FF"/>
      </a:accent2>
      <a:accent3>
        <a:srgbClr val="CCFF99"/>
      </a:accent3>
      <a:accent4>
        <a:srgbClr val="FF99CC"/>
      </a:accent4>
      <a:accent5>
        <a:srgbClr val="99CCFF"/>
      </a:accent5>
      <a:accent6>
        <a:srgbClr val="FFCC99"/>
      </a:accent6>
      <a:hlink>
        <a:srgbClr val="FFFFFF"/>
      </a:hlink>
      <a:folHlink>
        <a:srgbClr val="B2B2B2"/>
      </a:folHlink>
    </a:clrScheme>
    <a:fontScheme name="Default Design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25252F"/>
        </a:dk1>
        <a:lt1>
          <a:srgbClr val="9999FF"/>
        </a:lt1>
        <a:dk2>
          <a:srgbClr val="000000"/>
        </a:dk2>
        <a:lt2>
          <a:srgbClr val="FFFFFF"/>
        </a:lt2>
        <a:accent1>
          <a:srgbClr val="3366FF"/>
        </a:accent1>
        <a:accent2>
          <a:srgbClr val="003399"/>
        </a:accent2>
        <a:accent3>
          <a:srgbClr val="AAAAAA"/>
        </a:accent3>
        <a:accent4>
          <a:srgbClr val="8282DA"/>
        </a:accent4>
        <a:accent5>
          <a:srgbClr val="ADB8FF"/>
        </a:accent5>
        <a:accent6>
          <a:srgbClr val="002D8A"/>
        </a:accent6>
        <a:hlink>
          <a:srgbClr val="009999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314183"/>
        </a:dk1>
        <a:lt1>
          <a:srgbClr val="FFFFFF"/>
        </a:lt1>
        <a:dk2>
          <a:srgbClr val="0B1E45"/>
        </a:dk2>
        <a:lt2>
          <a:srgbClr val="FFFFFF"/>
        </a:lt2>
        <a:accent1>
          <a:srgbClr val="6666FF"/>
        </a:accent1>
        <a:accent2>
          <a:srgbClr val="0066FF"/>
        </a:accent2>
        <a:accent3>
          <a:srgbClr val="AAABB0"/>
        </a:accent3>
        <a:accent4>
          <a:srgbClr val="DADADA"/>
        </a:accent4>
        <a:accent5>
          <a:srgbClr val="B8B8FF"/>
        </a:accent5>
        <a:accent6>
          <a:srgbClr val="005CE7"/>
        </a:accent6>
        <a:hlink>
          <a:srgbClr val="006699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194349"/>
        </a:dk1>
        <a:lt1>
          <a:srgbClr val="FFFFCC"/>
        </a:lt1>
        <a:dk2>
          <a:srgbClr val="006666"/>
        </a:dk2>
        <a:lt2>
          <a:srgbClr val="FFFFFF"/>
        </a:lt2>
        <a:accent1>
          <a:srgbClr val="99CC00"/>
        </a:accent1>
        <a:accent2>
          <a:srgbClr val="00B6B2"/>
        </a:accent2>
        <a:accent3>
          <a:srgbClr val="AAB8B8"/>
        </a:accent3>
        <a:accent4>
          <a:srgbClr val="DADAAE"/>
        </a:accent4>
        <a:accent5>
          <a:srgbClr val="CAE2AA"/>
        </a:accent5>
        <a:accent6>
          <a:srgbClr val="00A5A1"/>
        </a:accent6>
        <a:hlink>
          <a:srgbClr val="669900"/>
        </a:hlink>
        <a:folHlink>
          <a:srgbClr val="6666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194349"/>
        </a:dk1>
        <a:lt1>
          <a:srgbClr val="FFFFCC"/>
        </a:lt1>
        <a:dk2>
          <a:srgbClr val="0000FF"/>
        </a:dk2>
        <a:lt2>
          <a:srgbClr val="FFFFFF"/>
        </a:lt2>
        <a:accent1>
          <a:srgbClr val="0099FF"/>
        </a:accent1>
        <a:accent2>
          <a:srgbClr val="33CC33"/>
        </a:accent2>
        <a:accent3>
          <a:srgbClr val="AAAAFF"/>
        </a:accent3>
        <a:accent4>
          <a:srgbClr val="DADAAE"/>
        </a:accent4>
        <a:accent5>
          <a:srgbClr val="AACAFF"/>
        </a:accent5>
        <a:accent6>
          <a:srgbClr val="2DB92D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194349"/>
        </a:dk1>
        <a:lt1>
          <a:srgbClr val="FFFFCC"/>
        </a:lt1>
        <a:dk2>
          <a:srgbClr val="72A497"/>
        </a:dk2>
        <a:lt2>
          <a:srgbClr val="000000"/>
        </a:lt2>
        <a:accent1>
          <a:srgbClr val="805D32"/>
        </a:accent1>
        <a:accent2>
          <a:srgbClr val="7D2F3C"/>
        </a:accent2>
        <a:accent3>
          <a:srgbClr val="BCCFC9"/>
        </a:accent3>
        <a:accent4>
          <a:srgbClr val="DADAAE"/>
        </a:accent4>
        <a:accent5>
          <a:srgbClr val="C0B6AD"/>
        </a:accent5>
        <a:accent6>
          <a:srgbClr val="712A35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1C1C1C"/>
        </a:dk1>
        <a:lt1>
          <a:srgbClr val="FFFFFF"/>
        </a:lt1>
        <a:dk2>
          <a:srgbClr val="710F0F"/>
        </a:dk2>
        <a:lt2>
          <a:srgbClr val="FFFFFF"/>
        </a:lt2>
        <a:accent1>
          <a:srgbClr val="FF9900"/>
        </a:accent1>
        <a:accent2>
          <a:srgbClr val="FF3300"/>
        </a:accent2>
        <a:accent3>
          <a:srgbClr val="BBAAAA"/>
        </a:accent3>
        <a:accent4>
          <a:srgbClr val="DADADA"/>
        </a:accent4>
        <a:accent5>
          <a:srgbClr val="FFCAAA"/>
        </a:accent5>
        <a:accent6>
          <a:srgbClr val="E72D00"/>
        </a:accent6>
        <a:hlink>
          <a:srgbClr val="666699"/>
        </a:hlink>
        <a:folHlink>
          <a:srgbClr val="99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336666"/>
        </a:dk1>
        <a:lt1>
          <a:srgbClr val="FFFFFF"/>
        </a:lt1>
        <a:dk2>
          <a:srgbClr val="000000"/>
        </a:dk2>
        <a:lt2>
          <a:srgbClr val="666699"/>
        </a:lt2>
        <a:accent1>
          <a:srgbClr val="99CCCC"/>
        </a:accent1>
        <a:accent2>
          <a:srgbClr val="CCCCCC"/>
        </a:accent2>
        <a:accent3>
          <a:srgbClr val="FFFFFF"/>
        </a:accent3>
        <a:accent4>
          <a:srgbClr val="2A5656"/>
        </a:accent4>
        <a:accent5>
          <a:srgbClr val="CAE2E2"/>
        </a:accent5>
        <a:accent6>
          <a:srgbClr val="B9B9B9"/>
        </a:accent6>
        <a:hlink>
          <a:srgbClr val="006666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0000"/>
        </a:dk1>
        <a:lt1>
          <a:srgbClr val="FFFFFF"/>
        </a:lt1>
        <a:dk2>
          <a:srgbClr val="000000"/>
        </a:dk2>
        <a:lt2>
          <a:srgbClr val="666699"/>
        </a:lt2>
        <a:accent1>
          <a:srgbClr val="FF9900"/>
        </a:accent1>
        <a:accent2>
          <a:srgbClr val="FF0000"/>
        </a:accent2>
        <a:accent3>
          <a:srgbClr val="FFFFFF"/>
        </a:accent3>
        <a:accent4>
          <a:srgbClr val="000000"/>
        </a:accent4>
        <a:accent5>
          <a:srgbClr val="FFCAAA"/>
        </a:accent5>
        <a:accent6>
          <a:srgbClr val="E70000"/>
        </a:accent6>
        <a:hlink>
          <a:srgbClr val="336699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000000"/>
        </a:dk1>
        <a:lt1>
          <a:srgbClr val="FFFFFF"/>
        </a:lt1>
        <a:dk2>
          <a:srgbClr val="000000"/>
        </a:dk2>
        <a:lt2>
          <a:srgbClr val="666699"/>
        </a:lt2>
        <a:accent1>
          <a:srgbClr val="CC3300"/>
        </a:accent1>
        <a:accent2>
          <a:srgbClr val="CC9900"/>
        </a:accent2>
        <a:accent3>
          <a:srgbClr val="FFFFFF"/>
        </a:accent3>
        <a:accent4>
          <a:srgbClr val="000000"/>
        </a:accent4>
        <a:accent5>
          <a:srgbClr val="E2ADAA"/>
        </a:accent5>
        <a:accent6>
          <a:srgbClr val="B98A00"/>
        </a:accent6>
        <a:hlink>
          <a:srgbClr val="CC6600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000000"/>
        </a:dk1>
        <a:lt1>
          <a:srgbClr val="FFFFFF"/>
        </a:lt1>
        <a:dk2>
          <a:srgbClr val="000000"/>
        </a:dk2>
        <a:lt2>
          <a:srgbClr val="666699"/>
        </a:lt2>
        <a:accent1>
          <a:srgbClr val="666699"/>
        </a:accent1>
        <a:accent2>
          <a:srgbClr val="9999FF"/>
        </a:accent2>
        <a:accent3>
          <a:srgbClr val="FFFFFF"/>
        </a:accent3>
        <a:accent4>
          <a:srgbClr val="000000"/>
        </a:accent4>
        <a:accent5>
          <a:srgbClr val="B8B8CA"/>
        </a:accent5>
        <a:accent6>
          <a:srgbClr val="8A8AE7"/>
        </a:accent6>
        <a:hlink>
          <a:srgbClr val="3366FF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53933</TotalTime>
  <Words>1845</Words>
  <Application>Microsoft Office PowerPoint</Application>
  <PresentationFormat>On-screen Show (4:3)</PresentationFormat>
  <Paragraphs>352</Paragraphs>
  <Slides>50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55" baseType="lpstr">
      <vt:lpstr>Arial</vt:lpstr>
      <vt:lpstr>Arial Black</vt:lpstr>
      <vt:lpstr>Gill Sans</vt:lpstr>
      <vt:lpstr>Wingdings</vt:lpstr>
      <vt:lpstr>1_Default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>University of Waterloo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Big Data Infrastructure</dc:title>
  <dc:subject/>
  <dc:creator>Jimmy Lin</dc:creator>
  <cp:keywords/>
  <dc:description/>
  <cp:lastModifiedBy>Ali Abedi</cp:lastModifiedBy>
  <cp:revision>8910</cp:revision>
  <dcterms:created xsi:type="dcterms:W3CDTF">2012-08-31T06:36:49Z</dcterms:created>
  <dcterms:modified xsi:type="dcterms:W3CDTF">2019-12-03T04:48:44Z</dcterms:modified>
  <cp:category/>
</cp:coreProperties>
</file>