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47"/>
  </p:notesMasterIdLst>
  <p:handoutMasterIdLst>
    <p:handoutMasterId r:id="rId48"/>
  </p:handoutMasterIdLst>
  <p:sldIdLst>
    <p:sldId id="1712" r:id="rId2"/>
    <p:sldId id="1680" r:id="rId3"/>
    <p:sldId id="1682" r:id="rId4"/>
    <p:sldId id="1683" r:id="rId5"/>
    <p:sldId id="1684" r:id="rId6"/>
    <p:sldId id="1696" r:id="rId7"/>
    <p:sldId id="1697" r:id="rId8"/>
    <p:sldId id="260" r:id="rId9"/>
    <p:sldId id="1713" r:id="rId10"/>
    <p:sldId id="1714" r:id="rId11"/>
    <p:sldId id="1686" r:id="rId12"/>
    <p:sldId id="1688" r:id="rId13"/>
    <p:sldId id="1689" r:id="rId14"/>
    <p:sldId id="1690" r:id="rId15"/>
    <p:sldId id="1691" r:id="rId16"/>
    <p:sldId id="1692" r:id="rId17"/>
    <p:sldId id="1693" r:id="rId18"/>
    <p:sldId id="1694" r:id="rId19"/>
    <p:sldId id="1546" r:id="rId20"/>
    <p:sldId id="1547" r:id="rId21"/>
    <p:sldId id="1548" r:id="rId22"/>
    <p:sldId id="1549" r:id="rId23"/>
    <p:sldId id="1550" r:id="rId24"/>
    <p:sldId id="1671" r:id="rId25"/>
    <p:sldId id="1632" r:id="rId26"/>
    <p:sldId id="1620" r:id="rId27"/>
    <p:sldId id="1621" r:id="rId28"/>
    <p:sldId id="1622" r:id="rId29"/>
    <p:sldId id="1623" r:id="rId30"/>
    <p:sldId id="1718" r:id="rId31"/>
    <p:sldId id="1633" r:id="rId32"/>
    <p:sldId id="1719" r:id="rId33"/>
    <p:sldId id="1634" r:id="rId34"/>
    <p:sldId id="1635" r:id="rId35"/>
    <p:sldId id="1636" r:id="rId36"/>
    <p:sldId id="1648" r:id="rId37"/>
    <p:sldId id="1642" r:id="rId38"/>
    <p:sldId id="1647" r:id="rId39"/>
    <p:sldId id="1637" r:id="rId40"/>
    <p:sldId id="1638" r:id="rId41"/>
    <p:sldId id="1639" r:id="rId42"/>
    <p:sldId id="1640" r:id="rId43"/>
    <p:sldId id="1641" r:id="rId44"/>
    <p:sldId id="1716" r:id="rId45"/>
    <p:sldId id="1717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7" autoAdjust="0"/>
    <p:restoredTop sz="75202" autoAdjust="0"/>
  </p:normalViewPr>
  <p:slideViewPr>
    <p:cSldViewPr>
      <p:cViewPr>
        <p:scale>
          <a:sx n="88" d="100"/>
          <a:sy n="88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C9542-D81A-864F-A747-83A5F8ACB5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C9542-D81A-864F-A747-83A5F8ACB5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70674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625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07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Part 9: Real-Time Data Analytics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</a:t>
            </a:r>
            <a:r>
              <a:rPr lang="en-US" sz="2400" b="0">
                <a:solidFill>
                  <a:schemeClr val="bg2"/>
                </a:solidFill>
                <a:latin typeface="Gill Sans"/>
                <a:cs typeface="Gill Sans"/>
              </a:rPr>
              <a:t>(Fall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26,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18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https://www.student.cs.uwaterloo.ca/~cs451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73BBF-D92C-4BA6-B030-1DACA8563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7818" y="441765"/>
            <a:ext cx="8488363" cy="7921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0" dirty="0"/>
              <a:t>Canonical Stream Processing Architecture</a:t>
            </a:r>
          </a:p>
        </p:txBody>
      </p:sp>
      <p:sp>
        <p:nvSpPr>
          <p:cNvPr id="5" name="Shape 266"/>
          <p:cNvSpPr/>
          <p:nvPr/>
        </p:nvSpPr>
        <p:spPr>
          <a:xfrm>
            <a:off x="5851529" y="3787867"/>
            <a:ext cx="768349" cy="90431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6" name="Shape 268"/>
          <p:cNvSpPr/>
          <p:nvPr/>
        </p:nvSpPr>
        <p:spPr>
          <a:xfrm>
            <a:off x="522916" y="2054479"/>
            <a:ext cx="1032835" cy="329213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69"/>
          <p:cNvSpPr/>
          <p:nvPr/>
        </p:nvSpPr>
        <p:spPr>
          <a:xfrm>
            <a:off x="4143376" y="3548887"/>
            <a:ext cx="1158874" cy="7502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" name="Shape 270"/>
          <p:cNvSpPr/>
          <p:nvPr/>
        </p:nvSpPr>
        <p:spPr>
          <a:xfrm>
            <a:off x="3730624" y="2036401"/>
            <a:ext cx="2016124" cy="50019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252" y="3608435"/>
            <a:ext cx="1119409" cy="62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009" y="3422490"/>
            <a:ext cx="575749" cy="53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8208" y="4056262"/>
            <a:ext cx="620624" cy="4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75"/>
          <p:cNvSpPr txBox="1"/>
          <p:nvPr/>
        </p:nvSpPr>
        <p:spPr>
          <a:xfrm>
            <a:off x="5891188" y="3769501"/>
            <a:ext cx="840399" cy="277071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Kafka</a:t>
            </a:r>
          </a:p>
        </p:txBody>
      </p:sp>
      <p:sp>
        <p:nvSpPr>
          <p:cNvPr id="14" name="Shape 276"/>
          <p:cNvSpPr/>
          <p:nvPr/>
        </p:nvSpPr>
        <p:spPr>
          <a:xfrm>
            <a:off x="2047876" y="3155879"/>
            <a:ext cx="1476375" cy="153630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endParaRPr lang="en-US"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Data Ingest</a:t>
            </a: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2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2" y="2787483"/>
            <a:ext cx="536573" cy="4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277" y="3303017"/>
            <a:ext cx="479425" cy="36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227" y="3787867"/>
            <a:ext cx="549275" cy="4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5975" y="4354459"/>
            <a:ext cx="457200" cy="47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281"/>
          <p:cNvCxnSpPr/>
          <p:nvPr/>
        </p:nvCxnSpPr>
        <p:spPr>
          <a:xfrm>
            <a:off x="1587503" y="3417885"/>
            <a:ext cx="428625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" name="Shape 282"/>
          <p:cNvCxnSpPr/>
          <p:nvPr/>
        </p:nvCxnSpPr>
        <p:spPr>
          <a:xfrm rot="10800000" flipH="1">
            <a:off x="1539877" y="4382543"/>
            <a:ext cx="492125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" name="Shape 283"/>
          <p:cNvCxnSpPr>
            <a:stCxn id="14" idx="3"/>
            <a:endCxn id="8" idx="2"/>
          </p:cNvCxnSpPr>
          <p:nvPr/>
        </p:nvCxnSpPr>
        <p:spPr>
          <a:xfrm rot="10800000" flipH="1">
            <a:off x="3524250" y="2536546"/>
            <a:ext cx="1214400" cy="138748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284"/>
          <p:cNvCxnSpPr>
            <a:stCxn id="14" idx="3"/>
            <a:endCxn id="7" idx="1"/>
          </p:cNvCxnSpPr>
          <p:nvPr/>
        </p:nvCxnSpPr>
        <p:spPr>
          <a:xfrm>
            <a:off x="3524251" y="3924032"/>
            <a:ext cx="619200" cy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" name="Shape 285"/>
          <p:cNvCxnSpPr>
            <a:stCxn id="7" idx="3"/>
            <a:endCxn id="5" idx="1"/>
          </p:cNvCxnSpPr>
          <p:nvPr/>
        </p:nvCxnSpPr>
        <p:spPr>
          <a:xfrm>
            <a:off x="5302249" y="3924032"/>
            <a:ext cx="549279" cy="31599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" name="Shape 286"/>
          <p:cNvCxnSpPr>
            <a:stCxn id="7" idx="0"/>
            <a:endCxn id="8" idx="2"/>
          </p:cNvCxnSpPr>
          <p:nvPr/>
        </p:nvCxnSpPr>
        <p:spPr>
          <a:xfrm rot="10800000" flipH="1">
            <a:off x="4722812" y="2536573"/>
            <a:ext cx="15900" cy="1012314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" name="Shape 287"/>
          <p:cNvCxnSpPr>
            <a:stCxn id="5" idx="3"/>
          </p:cNvCxnSpPr>
          <p:nvPr/>
        </p:nvCxnSpPr>
        <p:spPr>
          <a:xfrm flipV="1">
            <a:off x="6619878" y="3703821"/>
            <a:ext cx="857099" cy="53620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" name="Shape 288"/>
          <p:cNvCxnSpPr>
            <a:stCxn id="5" idx="3"/>
          </p:cNvCxnSpPr>
          <p:nvPr/>
        </p:nvCxnSpPr>
        <p:spPr>
          <a:xfrm>
            <a:off x="6619877" y="4240027"/>
            <a:ext cx="850800" cy="30492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7" name="Shape 289"/>
          <p:cNvCxnSpPr>
            <a:stCxn id="5" idx="3"/>
          </p:cNvCxnSpPr>
          <p:nvPr/>
        </p:nvCxnSpPr>
        <p:spPr>
          <a:xfrm>
            <a:off x="6619878" y="4240027"/>
            <a:ext cx="777899" cy="61879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8" name="Shape 290"/>
          <p:cNvSpPr/>
          <p:nvPr/>
        </p:nvSpPr>
        <p:spPr>
          <a:xfrm>
            <a:off x="7477125" y="3513159"/>
            <a:ext cx="857250" cy="38109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App 1</a:t>
            </a:r>
          </a:p>
        </p:txBody>
      </p:sp>
      <p:sp>
        <p:nvSpPr>
          <p:cNvPr id="29" name="Shape 291"/>
          <p:cNvSpPr/>
          <p:nvPr/>
        </p:nvSpPr>
        <p:spPr>
          <a:xfrm>
            <a:off x="7470775" y="4080044"/>
            <a:ext cx="857250" cy="38109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App 2</a:t>
            </a:r>
          </a:p>
        </p:txBody>
      </p:sp>
      <p:sp>
        <p:nvSpPr>
          <p:cNvPr id="30" name="Shape 292"/>
          <p:cNvSpPr txBox="1"/>
          <p:nvPr/>
        </p:nvSpPr>
        <p:spPr>
          <a:xfrm>
            <a:off x="7699377" y="4501637"/>
            <a:ext cx="476249" cy="1156794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00558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00558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00558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1" name="Shape 29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8732" y="3960551"/>
            <a:ext cx="462271" cy="50019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294"/>
          <p:cNvSpPr txBox="1"/>
          <p:nvPr/>
        </p:nvSpPr>
        <p:spPr>
          <a:xfrm>
            <a:off x="2029104" y="3548887"/>
            <a:ext cx="840399" cy="277071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Kafka</a:t>
            </a:r>
          </a:p>
        </p:txBody>
      </p:sp>
      <p:pic>
        <p:nvPicPr>
          <p:cNvPr id="33" name="Shape 29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8085" y="3953398"/>
            <a:ext cx="549944" cy="5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296"/>
          <p:cNvSpPr txBox="1"/>
          <p:nvPr/>
        </p:nvSpPr>
        <p:spPr>
          <a:xfrm>
            <a:off x="2804477" y="3565285"/>
            <a:ext cx="840399" cy="277071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Flume</a:t>
            </a:r>
          </a:p>
        </p:txBody>
      </p:sp>
      <p:sp>
        <p:nvSpPr>
          <p:cNvPr id="35" name="Shape 297"/>
          <p:cNvSpPr txBox="1"/>
          <p:nvPr/>
        </p:nvSpPr>
        <p:spPr>
          <a:xfrm>
            <a:off x="4381502" y="2131675"/>
            <a:ext cx="730250" cy="285824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HDFS </a:t>
            </a:r>
          </a:p>
        </p:txBody>
      </p:sp>
      <p:sp>
        <p:nvSpPr>
          <p:cNvPr id="36" name="Shape 298"/>
          <p:cNvSpPr/>
          <p:nvPr/>
        </p:nvSpPr>
        <p:spPr>
          <a:xfrm>
            <a:off x="6905625" y="2012582"/>
            <a:ext cx="762000" cy="726470"/>
          </a:xfrm>
          <a:prstGeom prst="can">
            <a:avLst>
              <a:gd name="adj" fmla="val 25000"/>
            </a:avLst>
          </a:prstGeom>
          <a:solidFill>
            <a:schemeClr val="tx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3" tIns="45704" rIns="91433" bIns="45704" anchor="ctr" anchorCtr="0">
            <a:no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299"/>
          <p:cNvSpPr txBox="1"/>
          <p:nvPr/>
        </p:nvSpPr>
        <p:spPr>
          <a:xfrm>
            <a:off x="6915152" y="2269824"/>
            <a:ext cx="847723" cy="277071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HBase</a:t>
            </a:r>
          </a:p>
        </p:txBody>
      </p:sp>
      <p:cxnSp>
        <p:nvCxnSpPr>
          <p:cNvPr id="38" name="Shape 300"/>
          <p:cNvCxnSpPr>
            <a:stCxn id="7" idx="3"/>
            <a:endCxn id="36" idx="2"/>
          </p:cNvCxnSpPr>
          <p:nvPr/>
        </p:nvCxnSpPr>
        <p:spPr>
          <a:xfrm rot="10800000" flipH="1">
            <a:off x="5302249" y="2375853"/>
            <a:ext cx="1603500" cy="1548178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" name="TextBox 38"/>
          <p:cNvSpPr txBox="1"/>
          <p:nvPr/>
        </p:nvSpPr>
        <p:spPr>
          <a:xfrm>
            <a:off x="558801" y="2063395"/>
            <a:ext cx="952500" cy="507839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</a:rPr>
              <a:t>Data Sources</a:t>
            </a:r>
          </a:p>
        </p:txBody>
      </p:sp>
      <p:pic>
        <p:nvPicPr>
          <p:cNvPr id="43" name="Shape 29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06889" y="4132444"/>
            <a:ext cx="462271" cy="50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4B419-2443-40EB-AFB6-6171AB239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0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is a data stream?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178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Sequence of items: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559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Structured (e.g., tuples)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Ordered (implicitly or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timestamped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Arriving continuously at high volumes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 not possible to store entirely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 not possible to even examine all items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378A0-519C-45FB-B9C8-CC96E61E1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43577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exactly do you do?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“Standard” relational operations: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Select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Project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Transform (i.e., apply custom UDF)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by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Join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Aggregations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 else do you need to make this “work”?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724FF-A970-4546-B390-FE80EC135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9367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Issues of Semantics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714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Group by… aggregate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095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do you stop grouping and start aggregating?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5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a stream and a static 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715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lookup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66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two streams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479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long do you wait for the join key in the other stream?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00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Joining two streams, group by and aggregation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81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do you stop joining?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the solution?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E61CA-D7CC-4E5A-B9C3-CE300465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118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Windows restrict processing scope: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ordering attributes (e.g., time)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item (record)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Windows based on explicit markers (e.g., punctuations)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1CC41-E8A1-4250-BA21-E9E07D64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4932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on Ordering Attributes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Assumes the existence of an attribute that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defines the order of stream elements (e.g., time)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980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be the window size in units of the ordering attribute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99592" y="429070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99592" y="573086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389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619672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733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3794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386939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763688" y="429070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339752" y="42907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915816" y="429070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491880" y="429070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523242" y="3880138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5303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7364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9426" y="388013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644008" y="429070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5220072" y="42907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796136" y="429070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372200" y="429070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763688" y="450672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339752" y="4722748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915816" y="486676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491880" y="5010780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619672" y="532029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763688" y="5792125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3947178" y="532029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434" y="5248290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763688" y="6018892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067944" y="573086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372200" y="573086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067944" y="6162908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804248" y="3808130"/>
            <a:ext cx="150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sliding window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04248" y="5248290"/>
            <a:ext cx="1701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tumbling window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4348" y="4312186"/>
            <a:ext cx="112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’ – </a:t>
            </a:r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0272" y="5802868"/>
            <a:ext cx="126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i+1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 – </a:t>
            </a:r>
            <a:r>
              <a:rPr lang="en-US" sz="1800" i="1" dirty="0" err="1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98E36-3350-40D9-A29C-68252C71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03699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on Counts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Window of size N elements (sliding, tumbling) over the stream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899592" y="4941168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1619672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71733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5170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76368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233975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9959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699792" y="4530606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'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5303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7364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9426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>
                <a:solidFill>
                  <a:srgbClr val="CF103A"/>
                </a:solidFill>
                <a:latin typeface="+mn-lt"/>
              </a:rPr>
              <a:t>’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84380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522007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57961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1763688" y="5157192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339752" y="5373216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3995936" y="5517232"/>
            <a:ext cx="18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280F6-F4AA-471F-8D47-8287E2E03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3611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Windows from “Punctuations”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Application-inserted “end-of-processing”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259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stream of actions… “end of user session”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3085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Properties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34669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Advantage: application-controlled semantics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Disadvantage: unpredictable window size (too large or too small)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7CC0F-2DDC-4153-8D99-412107EAC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3675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Streams Processing Challenges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challenges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Latency requirements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Space bounds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330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System challenges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11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Bursty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behavior and load balancing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Out-of-order message delivery and non-determinism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Consistency semantics (at most once, exactly once, at least once)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2C3C6-CC7D-43CB-8575-EAE24286A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2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How do consumers get data from producers?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A3E8D-7A7B-4334-B91F-7FD2D093A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67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43300" y="565744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3300" y="609659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analysts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3543300" y="44196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3300" y="4731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</a:t>
            </a:r>
            <a:b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19" name="Can 18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30" y="-56255"/>
            <a:ext cx="728870" cy="76200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 bwMode="auto">
          <a:xfrm>
            <a:off x="522880" y="5310706"/>
            <a:ext cx="3352800" cy="1066800"/>
          </a:xfrm>
          <a:prstGeom prst="wedgeEllipseCallout">
            <a:avLst>
              <a:gd name="adj1" fmla="val 52465"/>
              <a:gd name="adj2" fmla="val 458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My data is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day old</a:t>
            </a:r>
            <a:r>
              <a:rPr lang="mr-IN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Callout 22"/>
          <p:cNvSpPr/>
          <p:nvPr/>
        </p:nvSpPr>
        <p:spPr bwMode="auto">
          <a:xfrm>
            <a:off x="5334000" y="5562600"/>
            <a:ext cx="1461837" cy="1066800"/>
          </a:xfrm>
          <a:prstGeom prst="wedgeEllipseCallout">
            <a:avLst>
              <a:gd name="adj1" fmla="val -67036"/>
              <a:gd name="adj2" fmla="val 241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Meh.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AD7016-63B7-4AD7-8FCA-6B7B4623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876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Producer pushes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e.g., callback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AD348-43EF-4CD3-9368-B9698C138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36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1"/>
            <a:endCxn id="8" idx="3"/>
          </p:cNvCxnSpPr>
          <p:nvPr/>
        </p:nvCxnSpPr>
        <p:spPr bwMode="auto">
          <a:xfrm flipH="1"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426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e.g., poll, tail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Consumer pulls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6B67A-1406-497E-842C-D8D63C18C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2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8" idx="3"/>
            <a:endCxn id="9" idx="1"/>
          </p:cNvCxnSpPr>
          <p:nvPr/>
        </p:nvCxnSpPr>
        <p:spPr bwMode="auto">
          <a:xfrm>
            <a:off x="3657600" y="3429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626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626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9" name="Straight Arrow Connector 18"/>
          <p:cNvCxnSpPr>
            <a:stCxn id="8" idx="3"/>
            <a:endCxn id="11" idx="1"/>
          </p:cNvCxnSpPr>
          <p:nvPr/>
        </p:nvCxnSpPr>
        <p:spPr bwMode="auto">
          <a:xfrm flipV="1">
            <a:off x="3657600" y="2286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13" idx="1"/>
          </p:cNvCxnSpPr>
          <p:nvPr/>
        </p:nvCxnSpPr>
        <p:spPr bwMode="auto">
          <a:xfrm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6" idx="1"/>
          </p:cNvCxnSpPr>
          <p:nvPr/>
        </p:nvCxnSpPr>
        <p:spPr bwMode="auto">
          <a:xfrm>
            <a:off x="3657600" y="3429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526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23" idx="3"/>
            <a:endCxn id="9" idx="1"/>
          </p:cNvCxnSpPr>
          <p:nvPr/>
        </p:nvCxnSpPr>
        <p:spPr bwMode="auto">
          <a:xfrm flipV="1">
            <a:off x="3657600" y="3429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11" idx="1"/>
          </p:cNvCxnSpPr>
          <p:nvPr/>
        </p:nvCxnSpPr>
        <p:spPr bwMode="auto">
          <a:xfrm flipV="1">
            <a:off x="3657600" y="2286000"/>
            <a:ext cx="19050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13" idx="1"/>
          </p:cNvCxnSpPr>
          <p:nvPr/>
        </p:nvCxnSpPr>
        <p:spPr bwMode="auto">
          <a:xfrm>
            <a:off x="3657600" y="4572000"/>
            <a:ext cx="1905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16" idx="1"/>
          </p:cNvCxnSpPr>
          <p:nvPr/>
        </p:nvCxnSpPr>
        <p:spPr bwMode="auto">
          <a:xfrm>
            <a:off x="3657600" y="45720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4A3A5-B39E-4FF1-9F19-9D071D01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3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2971800"/>
            <a:ext cx="990600" cy="2057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Broker</a:t>
            </a:r>
          </a:p>
        </p:txBody>
      </p:sp>
      <p:cxnSp>
        <p:nvCxnSpPr>
          <p:cNvPr id="22" name="Straight Arrow Connector 21"/>
          <p:cNvCxnSpPr>
            <a:stCxn id="8" idx="3"/>
            <a:endCxn id="17" idx="1"/>
          </p:cNvCxnSpPr>
          <p:nvPr/>
        </p:nvCxnSpPr>
        <p:spPr bwMode="auto">
          <a:xfrm>
            <a:off x="3200400" y="34290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7" idx="1"/>
          </p:cNvCxnSpPr>
          <p:nvPr/>
        </p:nvCxnSpPr>
        <p:spPr bwMode="auto">
          <a:xfrm flipV="1">
            <a:off x="3200400" y="40005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11" idx="1"/>
          </p:cNvCxnSpPr>
          <p:nvPr/>
        </p:nvCxnSpPr>
        <p:spPr bwMode="auto">
          <a:xfrm flipV="1">
            <a:off x="5029200" y="22860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9" idx="1"/>
          </p:cNvCxnSpPr>
          <p:nvPr/>
        </p:nvCxnSpPr>
        <p:spPr bwMode="auto">
          <a:xfrm flipV="1">
            <a:off x="5029200" y="34290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13" idx="1"/>
          </p:cNvCxnSpPr>
          <p:nvPr/>
        </p:nvCxnSpPr>
        <p:spPr bwMode="auto">
          <a:xfrm>
            <a:off x="5029200" y="4000500"/>
            <a:ext cx="9906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6" idx="1"/>
          </p:cNvCxnSpPr>
          <p:nvPr/>
        </p:nvCxnSpPr>
        <p:spPr bwMode="auto">
          <a:xfrm>
            <a:off x="5029200" y="4000500"/>
            <a:ext cx="990600" cy="1714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Queue, Pub/Sub</a:t>
            </a:r>
          </a:p>
        </p:txBody>
      </p:sp>
      <p:sp>
        <p:nvSpPr>
          <p:cNvPr id="19" name="TextBox 18"/>
          <p:cNvSpPr txBox="1"/>
          <p:nvPr/>
        </p:nvSpPr>
        <p:spPr>
          <a:xfrm rot="21194615">
            <a:off x="3581400" y="28910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Kafka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8FFBC-C929-4218-98C8-E20A32DB5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1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Producer/Consumers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2971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971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19800" y="1828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4114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5257800"/>
            <a:ext cx="19050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Consumer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4114800"/>
            <a:ext cx="1905000" cy="914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Gill Sans"/>
                <a:cs typeface="Gill Sans"/>
              </a:rPr>
              <a:t>Producer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2971800"/>
            <a:ext cx="990600" cy="2057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Broker</a:t>
            </a:r>
          </a:p>
        </p:txBody>
      </p:sp>
      <p:cxnSp>
        <p:nvCxnSpPr>
          <p:cNvPr id="22" name="Straight Arrow Connector 21"/>
          <p:cNvCxnSpPr>
            <a:stCxn id="8" idx="3"/>
            <a:endCxn id="17" idx="1"/>
          </p:cNvCxnSpPr>
          <p:nvPr/>
        </p:nvCxnSpPr>
        <p:spPr bwMode="auto">
          <a:xfrm>
            <a:off x="3200400" y="34290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7" idx="1"/>
          </p:cNvCxnSpPr>
          <p:nvPr/>
        </p:nvCxnSpPr>
        <p:spPr bwMode="auto">
          <a:xfrm flipV="1">
            <a:off x="3200400" y="4000500"/>
            <a:ext cx="838200" cy="5715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11" idx="1"/>
          </p:cNvCxnSpPr>
          <p:nvPr/>
        </p:nvCxnSpPr>
        <p:spPr bwMode="auto">
          <a:xfrm flipV="1">
            <a:off x="5029200" y="2286000"/>
            <a:ext cx="990600" cy="1714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9" idx="1"/>
          </p:cNvCxnSpPr>
          <p:nvPr/>
        </p:nvCxnSpPr>
        <p:spPr bwMode="auto">
          <a:xfrm flipV="1">
            <a:off x="5029200" y="3429000"/>
            <a:ext cx="990600" cy="571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  <a:endCxn id="13" idx="1"/>
          </p:cNvCxnSpPr>
          <p:nvPr/>
        </p:nvCxnSpPr>
        <p:spPr bwMode="auto">
          <a:xfrm>
            <a:off x="5029200" y="4000500"/>
            <a:ext cx="990600" cy="571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3"/>
            <a:endCxn id="16" idx="1"/>
          </p:cNvCxnSpPr>
          <p:nvPr/>
        </p:nvCxnSpPr>
        <p:spPr bwMode="auto">
          <a:xfrm>
            <a:off x="5029200" y="4000500"/>
            <a:ext cx="990600" cy="1714500"/>
          </a:xfrm>
          <a:prstGeom prst="straightConnector1">
            <a:avLst/>
          </a:prstGeom>
          <a:ln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194615">
            <a:off x="3581400" y="2891076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Kafka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3F817-293F-411A-B550-7ED823127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4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5943600" cy="23286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23B1E-3F52-44DF-ADA8-87FB1C54B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7824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Topologies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679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Storm topologies = “job”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06037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Once started, runs continuously until killed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223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topology is a computation graph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337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Graph contains  vertices and edges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Vertices hold processing logic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Directed edges indicate communication between vertices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549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semantics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30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most once: without acknowledgments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least once: with acknowledgements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65734-73FC-4946-8DC4-CB6608740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91227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Spouts and Bolts: Logical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6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Tuples: data that flow through the topology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Spouts: responsible for emitting tuples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Bolts: responsible for processing tuples</a:t>
            </a:r>
          </a:p>
        </p:txBody>
      </p:sp>
      <p:pic>
        <p:nvPicPr>
          <p:cNvPr id="2" name="Picture 1" descr="topolog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71600"/>
            <a:ext cx="7200900" cy="36804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F2BD4-1759-4B4E-96AD-36DAF2D06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85008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Spouts and Bolts: Physical Plan</a:t>
            </a:r>
          </a:p>
        </p:txBody>
      </p:sp>
      <p:pic>
        <p:nvPicPr>
          <p:cNvPr id="2" name="Picture 1" descr="physicalpl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71600"/>
            <a:ext cx="753618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803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plan specifies execution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61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Parallelism: how many instances of bolts and spouts to run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Placement of bolts/spouts on machines</a:t>
            </a: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3D4F0-5237-4417-BA95-09BD36CF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4962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Stream Groupings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Bolts are executed by multiple instances in parallel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User-specified as part of the topology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When a bolt emits a tuple, where should it 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97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Answer: Grouping strategy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789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Shuffle grouping: randomly to different instances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Field grouping: based on a field in the tuple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Global grouping: to only a single instance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All grouping: to every 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5F84B-AFAF-4BDC-A7E2-4EBC743E4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317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4205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486400" y="533400"/>
            <a:ext cx="3048000" cy="1295400"/>
          </a:xfrm>
          <a:prstGeom prst="roundRect">
            <a:avLst>
              <a:gd name="adj" fmla="val 10785"/>
            </a:avLst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838200"/>
            <a:ext cx="5257800" cy="58477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Mishne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et al. Fast Data in the Era of Big Data: Twitter's Real-Time Related Query Suggestion Architecture. SIGMOD 2013.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AAFD6-A01E-4B27-9E3E-7C12EAFB5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19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B13C07-7340-4802-AA9E-801B2C03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1995487"/>
            <a:ext cx="3876675" cy="28670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90C9-0066-4B5C-92BB-DB427278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14921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Streaming: Discretized Streams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124200" y="3589914"/>
            <a:ext cx="1561505" cy="319882"/>
          </a:xfrm>
          <a:prstGeom prst="rightArrow">
            <a:avLst/>
          </a:prstGeom>
          <a:gradFill rotWithShape="1">
            <a:gsLst>
              <a:gs pos="0">
                <a:srgbClr val="2C9C89">
                  <a:tint val="100000"/>
                  <a:shade val="100000"/>
                  <a:satMod val="130000"/>
                </a:srgbClr>
              </a:gs>
              <a:gs pos="100000">
                <a:srgbClr val="2C9C8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C9C8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127772" y="3578801"/>
            <a:ext cx="1557338" cy="319882"/>
            <a:chOff x="3510080" y="4511951"/>
            <a:chExt cx="1875743" cy="322227"/>
          </a:xfrm>
        </p:grpSpPr>
        <p:sp>
          <p:nvSpPr>
            <p:cNvPr id="35" name="Right Arrow 34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810125" y="5258376"/>
            <a:ext cx="1259086" cy="8509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B50B1B"/>
            </a:solidFill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10125" y="3328770"/>
            <a:ext cx="1259086" cy="850900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solidFill>
              <a:srgbClr val="B50B1B"/>
            </a:solidFill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Spark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Streaming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270897" y="4336039"/>
            <a:ext cx="330399" cy="765969"/>
            <a:chOff x="4377769" y="4618254"/>
            <a:chExt cx="398080" cy="771144"/>
          </a:xfrm>
        </p:grpSpPr>
        <p:sp>
          <p:nvSpPr>
            <p:cNvPr id="42" name="Rectangle 41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2971" y="3820896"/>
            <a:ext cx="883444" cy="1196820"/>
            <a:chOff x="1823091" y="4059182"/>
            <a:chExt cx="1064232" cy="1205223"/>
          </a:xfrm>
        </p:grpSpPr>
        <p:cxnSp>
          <p:nvCxnSpPr>
            <p:cNvPr id="46" name="Straight Arrow Connector 45"/>
            <p:cNvCxnSpPr>
              <a:stCxn id="49" idx="2"/>
              <a:endCxn id="37" idx="2"/>
            </p:cNvCxnSpPr>
            <p:nvPr/>
          </p:nvCxnSpPr>
          <p:spPr>
            <a:xfrm flipH="1" flipV="1">
              <a:off x="1823091" y="4062378"/>
              <a:ext cx="830087" cy="1202026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49" idx="2"/>
              <a:endCxn id="36" idx="2"/>
            </p:cNvCxnSpPr>
            <p:nvPr/>
          </p:nvCxnSpPr>
          <p:spPr>
            <a:xfrm flipH="1" flipV="1">
              <a:off x="2355924" y="4059182"/>
              <a:ext cx="297255" cy="1205223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49" idx="2"/>
              <a:endCxn id="38" idx="2"/>
            </p:cNvCxnSpPr>
            <p:nvPr/>
          </p:nvCxnSpPr>
          <p:spPr>
            <a:xfrm flipV="1">
              <a:off x="2653178" y="4062378"/>
              <a:ext cx="234145" cy="1202026"/>
            </a:xfrm>
            <a:prstGeom prst="straightConnector1">
              <a:avLst/>
            </a:prstGeom>
            <a:noFill/>
            <a:ln w="57150" cap="flat" cmpd="sng" algn="ctr">
              <a:solidFill>
                <a:srgbClr val="2C9C89"/>
              </a:solidFill>
              <a:prstDash val="solid"/>
              <a:tailEnd type="arrow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3011091" y="4424938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batches of X seconds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5600" y="3223201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l</a:t>
            </a:r>
            <a:r>
              <a:rPr lang="en-US" sz="1800" b="0" kern="0" dirty="0" err="1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ive</a:t>
            </a:r>
            <a:r>
              <a:rPr lang="en-US" sz="1800" b="0" kern="0" dirty="0">
                <a:solidFill>
                  <a:sysClr val="windowText" lastClr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 data stream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124200" y="5538569"/>
            <a:ext cx="1571625" cy="862231"/>
            <a:chOff x="15712706" y="10151158"/>
            <a:chExt cx="4191000" cy="1724814"/>
          </a:xfrm>
        </p:grpSpPr>
        <p:grpSp>
          <p:nvGrpSpPr>
            <p:cNvPr id="52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54" name="Right Arrow 53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processed results</a:t>
              </a: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Source: All following Spark Streaming slides by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Tathagata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Das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1295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 a streaming computation as a series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of very small, deterministic batch jobs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20353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Chop up the stream into batches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seconds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Process as RDDs!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Return results in batches</a:t>
            </a:r>
          </a:p>
        </p:txBody>
      </p:sp>
      <p:sp>
        <p:nvSpPr>
          <p:cNvPr id="61" name="TextBox 60"/>
          <p:cNvSpPr txBox="1"/>
          <p:nvPr/>
        </p:nvSpPr>
        <p:spPr>
          <a:xfrm rot="21419722">
            <a:off x="5709647" y="6269461"/>
            <a:ext cx="327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Typical batch window ~1s</a:t>
            </a:r>
            <a:endParaRPr lang="en-GB" sz="20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4D946-0F66-4E5F-A745-D032FED42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100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40" grpId="0" animBg="1"/>
      <p:bldP spid="49" grpId="0" animBg="1"/>
      <p:bldP spid="50" grpId="0" animBg="1"/>
      <p:bldP spid="59" grpId="0"/>
      <p:bldP spid="60" grpId="0"/>
      <p:bldP spid="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D772DE7-65B9-4E44-8160-B5958A701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683"/>
            <a:ext cx="9144000" cy="33486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2FFA7-0EBA-4604-8385-04DB8D47A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056664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267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4635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tweets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E8950E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ssc.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D8BE6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twitterStream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268" name="Rounded Rectangular Callout 267"/>
          <p:cNvSpPr/>
          <p:nvPr/>
        </p:nvSpPr>
        <p:spPr>
          <a:xfrm>
            <a:off x="457200" y="2095500"/>
            <a:ext cx="6172200" cy="685800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: a sequence of RDD representing a stream of data</a:t>
            </a:r>
          </a:p>
        </p:txBody>
      </p:sp>
      <p:grpSp>
        <p:nvGrpSpPr>
          <p:cNvPr id="269" name="Group 84"/>
          <p:cNvGrpSpPr>
            <a:grpSpLocks/>
          </p:cNvGrpSpPr>
          <p:nvPr/>
        </p:nvGrpSpPr>
        <p:grpSpPr bwMode="auto">
          <a:xfrm>
            <a:off x="2920603" y="4019550"/>
            <a:ext cx="834628" cy="296069"/>
            <a:chOff x="7918600" y="4832650"/>
            <a:chExt cx="2458447" cy="653855"/>
          </a:xfrm>
        </p:grpSpPr>
        <p:sp>
          <p:nvSpPr>
            <p:cNvPr id="270" name="Alternate Process 26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71" name="Straight Connector 270"/>
            <p:cNvCxnSpPr>
              <a:stCxn id="270" idx="0"/>
              <a:endCxn id="270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72" name="Straight Connector 271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73" name="Straight Connector 272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74" name="Group 89"/>
          <p:cNvGrpSpPr>
            <a:grpSpLocks/>
          </p:cNvGrpSpPr>
          <p:nvPr/>
        </p:nvGrpSpPr>
        <p:grpSpPr bwMode="auto">
          <a:xfrm>
            <a:off x="2867620" y="4371182"/>
            <a:ext cx="980480" cy="380206"/>
            <a:chOff x="7762239" y="5609988"/>
            <a:chExt cx="2889827" cy="840669"/>
          </a:xfrm>
        </p:grpSpPr>
        <p:pic>
          <p:nvPicPr>
            <p:cNvPr id="275" name="Picture 9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9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9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9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/>
          <p:cNvGrpSpPr>
            <a:grpSpLocks/>
          </p:cNvGrpSpPr>
          <p:nvPr/>
        </p:nvGrpSpPr>
        <p:grpSpPr bwMode="auto">
          <a:xfrm>
            <a:off x="2857500" y="3269456"/>
            <a:ext cx="4572000" cy="516731"/>
            <a:chOff x="3523416" y="4511948"/>
            <a:chExt cx="1861716" cy="322227"/>
          </a:xfrm>
        </p:grpSpPr>
        <p:sp>
          <p:nvSpPr>
            <p:cNvPr id="280" name="Right Arrow 279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batch @ t+1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atch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 @ t</a:t>
              </a: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rPr>
                <a:t>batch @ t+2</a:t>
              </a:r>
            </a:p>
          </p:txBody>
        </p:sp>
      </p:grpSp>
      <p:grpSp>
        <p:nvGrpSpPr>
          <p:cNvPr id="284" name="Group 110"/>
          <p:cNvGrpSpPr>
            <a:grpSpLocks/>
          </p:cNvGrpSpPr>
          <p:nvPr/>
        </p:nvGrpSpPr>
        <p:grpSpPr bwMode="auto">
          <a:xfrm>
            <a:off x="4186238" y="4371182"/>
            <a:ext cx="980480" cy="380206"/>
            <a:chOff x="7762239" y="5609988"/>
            <a:chExt cx="2889827" cy="840669"/>
          </a:xfrm>
        </p:grpSpPr>
        <p:pic>
          <p:nvPicPr>
            <p:cNvPr id="285" name="Picture 15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6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6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6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9" name="Group 169"/>
          <p:cNvGrpSpPr>
            <a:grpSpLocks/>
          </p:cNvGrpSpPr>
          <p:nvPr/>
        </p:nvGrpSpPr>
        <p:grpSpPr bwMode="auto">
          <a:xfrm>
            <a:off x="5479256" y="4371182"/>
            <a:ext cx="980480" cy="380206"/>
            <a:chOff x="7762239" y="5609988"/>
            <a:chExt cx="2889827" cy="840669"/>
          </a:xfrm>
        </p:grpSpPr>
        <p:pic>
          <p:nvPicPr>
            <p:cNvPr id="290" name="Picture 17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71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7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7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4" name="Rectangle 293"/>
          <p:cNvSpPr>
            <a:spLocks noChangeArrowheads="1"/>
          </p:cNvSpPr>
          <p:nvPr/>
        </p:nvSpPr>
        <p:spPr bwMode="auto">
          <a:xfrm>
            <a:off x="1171575" y="3958432"/>
            <a:ext cx="185737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DStream</a:t>
            </a:r>
            <a:endParaRPr lang="en-US" sz="1800" b="0" dirty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grpSp>
        <p:nvGrpSpPr>
          <p:cNvPr id="295" name="Group 84"/>
          <p:cNvGrpSpPr>
            <a:grpSpLocks/>
          </p:cNvGrpSpPr>
          <p:nvPr/>
        </p:nvGrpSpPr>
        <p:grpSpPr bwMode="auto">
          <a:xfrm>
            <a:off x="4236244" y="4024313"/>
            <a:ext cx="834628" cy="296069"/>
            <a:chOff x="7918600" y="4832650"/>
            <a:chExt cx="2458447" cy="653855"/>
          </a:xfrm>
        </p:grpSpPr>
        <p:sp>
          <p:nvSpPr>
            <p:cNvPr id="296" name="Alternate Process 29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97" name="Straight Connector 296"/>
            <p:cNvCxnSpPr>
              <a:stCxn id="296" idx="0"/>
              <a:endCxn id="296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8" name="Straight Connector 29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9" name="Straight Connector 298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00" name="Group 84"/>
          <p:cNvGrpSpPr>
            <a:grpSpLocks/>
          </p:cNvGrpSpPr>
          <p:nvPr/>
        </p:nvGrpSpPr>
        <p:grpSpPr bwMode="auto">
          <a:xfrm>
            <a:off x="5532120" y="4024313"/>
            <a:ext cx="834628" cy="296069"/>
            <a:chOff x="7918600" y="4832650"/>
            <a:chExt cx="2458447" cy="653855"/>
          </a:xfrm>
        </p:grpSpPr>
        <p:sp>
          <p:nvSpPr>
            <p:cNvPr id="301" name="Alternate Process 30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302" name="Straight Connector 301"/>
            <p:cNvCxnSpPr>
              <a:stCxn id="301" idx="0"/>
              <a:endCxn id="301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3" name="Straight Connector 302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304" name="Straight Connector 303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5800" y="3310732"/>
            <a:ext cx="31432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Twitter Streaming API</a:t>
            </a:r>
          </a:p>
        </p:txBody>
      </p:sp>
      <p:sp>
        <p:nvSpPr>
          <p:cNvPr id="306" name="Rounded Rectangular Callout 305"/>
          <p:cNvSpPr/>
          <p:nvPr/>
        </p:nvSpPr>
        <p:spPr>
          <a:xfrm>
            <a:off x="6000750" y="4876800"/>
            <a:ext cx="2990850" cy="762000"/>
          </a:xfrm>
          <a:prstGeom prst="wedgeRoundRectCallout">
            <a:avLst>
              <a:gd name="adj1" fmla="val -41475"/>
              <a:gd name="adj2" fmla="val -126510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stored in memory as an RDD (immutable, distributed)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BAB90-7A8C-46C1-BCF0-239AD0E76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10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7569 L -4.44444E-6 -3.33333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94" grpId="0"/>
      <p:bldP spid="305" grpId="0"/>
      <p:bldP spid="3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144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1562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tweets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D8BE6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flatMap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2869406" y="4310857"/>
            <a:ext cx="1188244" cy="1594644"/>
            <a:chOff x="7651750" y="8621713"/>
            <a:chExt cx="3168445" cy="3189287"/>
          </a:xfrm>
        </p:grpSpPr>
        <p:grpSp>
          <p:nvGrpSpPr>
            <p:cNvPr id="146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154" name="Picture 1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2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21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2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/>
              <p:nvPr/>
            </p:nvSpPr>
            <p:spPr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51" name="Straight Connector 150"/>
              <p:cNvCxnSpPr>
                <a:stCxn id="150" idx="0"/>
                <a:endCxn id="150" idx="2"/>
              </p:cNvCxnSpPr>
              <p:nvPr/>
            </p:nvCxnSpPr>
            <p:spPr>
              <a:xfrm>
                <a:off x="9148613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9785558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548517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48" name="TextBox 62"/>
            <p:cNvSpPr txBox="1">
              <a:spLocks noChangeArrowheads="1"/>
            </p:cNvSpPr>
            <p:nvPr/>
          </p:nvSpPr>
          <p:spPr bwMode="auto">
            <a:xfrm>
              <a:off x="8778874" y="9457615"/>
              <a:ext cx="2041321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cxnSp>
          <p:nvCxnSpPr>
            <p:cNvPr id="149" name="Straight Arrow Connector 148"/>
            <p:cNvCxnSpPr>
              <a:stCxn id="222" idx="2"/>
              <a:endCxn id="150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4188024" y="4310857"/>
            <a:ext cx="1188244" cy="1594644"/>
            <a:chOff x="11168063" y="8621713"/>
            <a:chExt cx="3168091" cy="3189287"/>
          </a:xfrm>
        </p:grpSpPr>
        <p:sp>
          <p:nvSpPr>
            <p:cNvPr id="159" name="TextBox 131"/>
            <p:cNvSpPr txBox="1">
              <a:spLocks noChangeArrowheads="1"/>
            </p:cNvSpPr>
            <p:nvPr/>
          </p:nvSpPr>
          <p:spPr bwMode="auto">
            <a:xfrm>
              <a:off x="12294835" y="9457615"/>
              <a:ext cx="2041319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grpSp>
          <p:nvGrpSpPr>
            <p:cNvPr id="160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167" name="Picture 12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2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2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2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63" name="Alternate Process 162"/>
              <p:cNvSpPr/>
              <p:nvPr/>
            </p:nvSpPr>
            <p:spPr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64" name="Straight Connector 163"/>
              <p:cNvCxnSpPr>
                <a:stCxn id="163" idx="0"/>
                <a:endCxn id="163" idx="2"/>
              </p:cNvCxnSpPr>
              <p:nvPr/>
            </p:nvCxnSpPr>
            <p:spPr>
              <a:xfrm>
                <a:off x="9148462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9785335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8548433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62" name="Straight Arrow Connector 161"/>
            <p:cNvCxnSpPr>
              <a:stCxn id="210" idx="2"/>
              <a:endCxn id="163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1" name="Group 170"/>
          <p:cNvGrpSpPr>
            <a:grpSpLocks/>
          </p:cNvGrpSpPr>
          <p:nvPr/>
        </p:nvGrpSpPr>
        <p:grpSpPr bwMode="auto">
          <a:xfrm>
            <a:off x="5480446" y="4310857"/>
            <a:ext cx="1188244" cy="1594644"/>
            <a:chOff x="14614525" y="8621713"/>
            <a:chExt cx="3168649" cy="3189287"/>
          </a:xfrm>
        </p:grpSpPr>
        <p:sp>
          <p:nvSpPr>
            <p:cNvPr id="172" name="TextBox 153"/>
            <p:cNvSpPr txBox="1">
              <a:spLocks noChangeArrowheads="1"/>
            </p:cNvSpPr>
            <p:nvPr/>
          </p:nvSpPr>
          <p:spPr bwMode="auto">
            <a:xfrm>
              <a:off x="15741852" y="9457615"/>
              <a:ext cx="2041322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 rot="16200000">
              <a:off x="14507367" y="10444679"/>
              <a:ext cx="773114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174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181" name="Picture 14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4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46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4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77" name="Alternate Process 176"/>
              <p:cNvSpPr/>
              <p:nvPr/>
            </p:nvSpPr>
            <p:spPr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178" name="Straight Connector 177"/>
              <p:cNvCxnSpPr>
                <a:stCxn id="177" idx="0"/>
                <a:endCxn id="177" idx="2"/>
              </p:cNvCxnSpPr>
              <p:nvPr/>
            </p:nvCxnSpPr>
            <p:spPr>
              <a:xfrm>
                <a:off x="9148700" y="4846711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9785686" y="4832650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8548565" y="4857257"/>
                <a:ext cx="0" cy="629248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176" name="Straight Arrow Connector 175"/>
            <p:cNvCxnSpPr>
              <a:stCxn id="202" idx="2"/>
              <a:endCxn id="177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5" name="Rounded Rectangular Callout 184"/>
          <p:cNvSpPr/>
          <p:nvPr/>
        </p:nvSpPr>
        <p:spPr>
          <a:xfrm>
            <a:off x="2200275" y="2514600"/>
            <a:ext cx="4505325" cy="685800"/>
          </a:xfrm>
          <a:prstGeom prst="wedgeRoundRectCallout">
            <a:avLst>
              <a:gd name="adj1" fmla="val -33903"/>
              <a:gd name="adj2" fmla="val -1052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transformation: modify data in one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</a:b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to create another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</a:t>
            </a:r>
          </a:p>
        </p:txBody>
      </p:sp>
      <p:sp>
        <p:nvSpPr>
          <p:cNvPr id="186" name="Rounded Rectangular Callout 185"/>
          <p:cNvSpPr/>
          <p:nvPr/>
        </p:nvSpPr>
        <p:spPr>
          <a:xfrm>
            <a:off x="342900" y="2514600"/>
            <a:ext cx="1457325" cy="533400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new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DStream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87" name="Rounded Rectangular Callout 186"/>
          <p:cNvSpPr/>
          <p:nvPr/>
        </p:nvSpPr>
        <p:spPr>
          <a:xfrm>
            <a:off x="6572250" y="5143500"/>
            <a:ext cx="19431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new RDDs created for every batch </a:t>
            </a:r>
          </a:p>
        </p:txBody>
      </p:sp>
      <p:grpSp>
        <p:nvGrpSpPr>
          <p:cNvPr id="188" name="Group 2"/>
          <p:cNvGrpSpPr>
            <a:grpSpLocks/>
          </p:cNvGrpSpPr>
          <p:nvPr/>
        </p:nvGrpSpPr>
        <p:grpSpPr bwMode="auto">
          <a:xfrm>
            <a:off x="1171575" y="3269457"/>
            <a:ext cx="6257925" cy="1683544"/>
            <a:chOff x="3124200" y="6538913"/>
            <a:chExt cx="16687800" cy="3367087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5181600" y="7467600"/>
              <a:ext cx="3505200" cy="2438400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47000">
                  <a:sysClr val="window" lastClr="FFFFFF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grpSp>
          <p:nvGrpSpPr>
            <p:cNvPr id="190" name="Group 7"/>
            <p:cNvGrpSpPr>
              <a:grpSpLocks/>
            </p:cNvGrpSpPr>
            <p:nvPr/>
          </p:nvGrpSpPr>
          <p:grpSpPr bwMode="auto">
            <a:xfrm>
              <a:off x="7788275" y="8039100"/>
              <a:ext cx="2225675" cy="592138"/>
              <a:chOff x="7918600" y="4832650"/>
              <a:chExt cx="2458447" cy="653855"/>
            </a:xfrm>
          </p:grpSpPr>
          <p:sp>
            <p:nvSpPr>
              <p:cNvPr id="222" name="Alternate Process 22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23" name="Straight Connector 222"/>
              <p:cNvCxnSpPr>
                <a:stCxn id="222" idx="0"/>
                <a:endCxn id="222" idx="2"/>
              </p:cNvCxnSpPr>
              <p:nvPr/>
            </p:nvCxnSpPr>
            <p:spPr>
              <a:xfrm>
                <a:off x="9147824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548117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1" name="Group 12"/>
            <p:cNvGrpSpPr>
              <a:grpSpLocks/>
            </p:cNvGrpSpPr>
            <p:nvPr/>
          </p:nvGrpSpPr>
          <p:grpSpPr bwMode="auto">
            <a:xfrm>
              <a:off x="7646988" y="8742363"/>
              <a:ext cx="2614612" cy="760412"/>
              <a:chOff x="7762239" y="5609988"/>
              <a:chExt cx="2889827" cy="840669"/>
            </a:xfrm>
          </p:grpSpPr>
          <p:pic>
            <p:nvPicPr>
              <p:cNvPr id="218" name="Picture 1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1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1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16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2" name="Group 103"/>
            <p:cNvGrpSpPr>
              <a:grpSpLocks/>
            </p:cNvGrpSpPr>
            <p:nvPr/>
          </p:nvGrpSpPr>
          <p:grpSpPr bwMode="auto">
            <a:xfrm>
              <a:off x="7620000" y="6538913"/>
              <a:ext cx="12192000" cy="1033462"/>
              <a:chOff x="3523416" y="4511948"/>
              <a:chExt cx="1861716" cy="322227"/>
            </a:xfrm>
          </p:grpSpPr>
          <p:sp>
            <p:nvSpPr>
              <p:cNvPr id="214" name="Right Arrow 213"/>
              <p:cNvSpPr/>
              <p:nvPr/>
            </p:nvSpPr>
            <p:spPr>
              <a:xfrm>
                <a:off x="5122601" y="4511948"/>
                <a:ext cx="262531" cy="322227"/>
              </a:xfrm>
              <a:prstGeom prst="rightArrow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4055750" y="4600053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t+1</a:t>
                </a: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523416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atch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 @ t</a:t>
                </a: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587600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"/>
                    <a:ea typeface="ヒラギノ角ゴ ProN W3"/>
                    <a:cs typeface="Gill Sans"/>
                    <a:sym typeface="Gill Sans" charset="0"/>
                  </a:rPr>
                  <a:t>batch @ t+2</a:t>
                </a:r>
              </a:p>
            </p:txBody>
          </p:sp>
        </p:grpSp>
        <p:grpSp>
          <p:nvGrpSpPr>
            <p:cNvPr id="193" name="Group 111"/>
            <p:cNvGrpSpPr>
              <a:grpSpLocks/>
            </p:cNvGrpSpPr>
            <p:nvPr/>
          </p:nvGrpSpPr>
          <p:grpSpPr bwMode="auto">
            <a:xfrm>
              <a:off x="11304588" y="8039100"/>
              <a:ext cx="2225675" cy="592138"/>
              <a:chOff x="7918600" y="4832650"/>
              <a:chExt cx="2458447" cy="653855"/>
            </a:xfrm>
          </p:grpSpPr>
          <p:sp>
            <p:nvSpPr>
              <p:cNvPr id="210" name="Alternate Process 209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11" name="Straight Connector 210"/>
              <p:cNvCxnSpPr>
                <a:stCxn id="210" idx="0"/>
                <a:endCxn id="210" idx="2"/>
              </p:cNvCxnSpPr>
              <p:nvPr/>
            </p:nvCxnSpPr>
            <p:spPr>
              <a:xfrm>
                <a:off x="9147823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9784354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854811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4" name="Group 116"/>
            <p:cNvGrpSpPr>
              <a:grpSpLocks/>
            </p:cNvGrpSpPr>
            <p:nvPr/>
          </p:nvGrpSpPr>
          <p:grpSpPr bwMode="auto">
            <a:xfrm>
              <a:off x="1116330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6" name="Picture 11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11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11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12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5" name="Group 133"/>
            <p:cNvGrpSpPr>
              <a:grpSpLocks/>
            </p:cNvGrpSpPr>
            <p:nvPr/>
          </p:nvGrpSpPr>
          <p:grpSpPr bwMode="auto">
            <a:xfrm>
              <a:off x="14752638" y="8039100"/>
              <a:ext cx="2224087" cy="592138"/>
              <a:chOff x="7918600" y="4832650"/>
              <a:chExt cx="2458447" cy="653855"/>
            </a:xfrm>
          </p:grpSpPr>
          <p:sp>
            <p:nvSpPr>
              <p:cNvPr id="202" name="Alternate Process 20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03" name="Straight Connector 202"/>
              <p:cNvCxnSpPr>
                <a:stCxn id="202" idx="0"/>
                <a:endCxn id="20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2C9C89">
                      <a:tint val="100000"/>
                      <a:shade val="100000"/>
                      <a:satMod val="130000"/>
                    </a:srgbClr>
                  </a:gs>
                  <a:gs pos="100000">
                    <a:srgbClr val="2C9C8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2C9C89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6" name="Group 138"/>
            <p:cNvGrpSpPr>
              <a:grpSpLocks/>
            </p:cNvGrpSpPr>
            <p:nvPr/>
          </p:nvGrpSpPr>
          <p:grpSpPr bwMode="auto">
            <a:xfrm>
              <a:off x="14611350" y="8742363"/>
              <a:ext cx="2614613" cy="760412"/>
              <a:chOff x="7762239" y="5609988"/>
              <a:chExt cx="2889827" cy="840669"/>
            </a:xfrm>
          </p:grpSpPr>
          <p:pic>
            <p:nvPicPr>
              <p:cNvPr id="198" name="Picture 13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14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141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14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7" name="Rectangle 155"/>
            <p:cNvSpPr>
              <a:spLocks noChangeArrowheads="1"/>
            </p:cNvSpPr>
            <p:nvPr/>
          </p:nvSpPr>
          <p:spPr bwMode="auto">
            <a:xfrm>
              <a:off x="3124200" y="7917359"/>
              <a:ext cx="5029200" cy="6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18288" rIns="36576" bIns="18288"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tweets </a:t>
              </a:r>
              <a:r>
                <a:rPr lang="en-US" sz="1800" b="0" dirty="0" err="1">
                  <a:solidFill>
                    <a:srgbClr val="000000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DStream</a:t>
              </a:r>
              <a:endPara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226" name="Rectangle 155"/>
          <p:cNvSpPr>
            <a:spLocks noChangeArrowheads="1"/>
          </p:cNvSpPr>
          <p:nvPr/>
        </p:nvSpPr>
        <p:spPr bwMode="auto">
          <a:xfrm>
            <a:off x="1171575" y="5105400"/>
            <a:ext cx="1885950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  <a:p>
            <a:pPr eaLnBrk="1" hangingPunct="1"/>
            <a:r>
              <a:rPr lang="en-US" sz="15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[#cat, #dog, …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52476-C1F7-4121-A2C8-20421F5D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566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2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Get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from Twitter </a:t>
            </a:r>
          </a:p>
        </p:txBody>
      </p:sp>
      <p:sp>
        <p:nvSpPr>
          <p:cNvPr id="58" name="Content Placeholder 4"/>
          <p:cNvSpPr txBox="1">
            <a:spLocks/>
          </p:cNvSpPr>
          <p:nvPr/>
        </p:nvSpPr>
        <p:spPr bwMode="auto">
          <a:xfrm>
            <a:off x="352425" y="1485900"/>
            <a:ext cx="8396288" cy="4635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saveAsHadoopFiles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("hdfs://...")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2600325" y="2552700"/>
            <a:ext cx="5705475" cy="5715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output operation: to push data to external storage</a:t>
            </a:r>
          </a:p>
        </p:txBody>
      </p:sp>
      <p:grpSp>
        <p:nvGrpSpPr>
          <p:cNvPr id="60" name="Group 7"/>
          <p:cNvGrpSpPr>
            <a:grpSpLocks/>
          </p:cNvGrpSpPr>
          <p:nvPr/>
        </p:nvGrpSpPr>
        <p:grpSpPr bwMode="auto">
          <a:xfrm>
            <a:off x="2920603" y="3810000"/>
            <a:ext cx="834628" cy="296069"/>
            <a:chOff x="7918600" y="4832650"/>
            <a:chExt cx="2458447" cy="653855"/>
          </a:xfrm>
        </p:grpSpPr>
        <p:sp>
          <p:nvSpPr>
            <p:cNvPr id="61" name="Alternate Process 60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62" name="Straight Connector 61"/>
            <p:cNvCxnSpPr>
              <a:stCxn id="61" idx="0"/>
              <a:endCxn id="61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2912864" y="4599782"/>
            <a:ext cx="834033" cy="296069"/>
            <a:chOff x="7918600" y="4832650"/>
            <a:chExt cx="2458447" cy="653855"/>
          </a:xfrm>
        </p:grpSpPr>
        <p:sp>
          <p:nvSpPr>
            <p:cNvPr id="66" name="Alternate Process 6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67" name="Straight Connector 66"/>
            <p:cNvCxnSpPr>
              <a:stCxn id="66" idx="0"/>
              <a:endCxn id="66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70" name="TextBox 69"/>
          <p:cNvSpPr txBox="1"/>
          <p:nvPr/>
        </p:nvSpPr>
        <p:spPr bwMode="auto">
          <a:xfrm>
            <a:off x="3320653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71" name="Straight Arrow Connector 70"/>
          <p:cNvCxnSpPr>
            <a:stCxn id="61" idx="2"/>
            <a:endCxn id="66" idx="0"/>
          </p:cNvCxnSpPr>
          <p:nvPr/>
        </p:nvCxnSpPr>
        <p:spPr bwMode="auto">
          <a:xfrm flipH="1">
            <a:off x="3329583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2" name="Group 111"/>
          <p:cNvGrpSpPr>
            <a:grpSpLocks/>
          </p:cNvGrpSpPr>
          <p:nvPr/>
        </p:nvGrpSpPr>
        <p:grpSpPr bwMode="auto">
          <a:xfrm>
            <a:off x="4239221" y="3810000"/>
            <a:ext cx="834628" cy="296069"/>
            <a:chOff x="7918600" y="4832650"/>
            <a:chExt cx="2458447" cy="653855"/>
          </a:xfrm>
        </p:grpSpPr>
        <p:sp>
          <p:nvSpPr>
            <p:cNvPr id="73" name="Alternate Process 7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74" name="Straight Connector 73"/>
            <p:cNvCxnSpPr>
              <a:stCxn id="73" idx="0"/>
              <a:endCxn id="7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77" name="Group 126"/>
          <p:cNvGrpSpPr>
            <a:grpSpLocks/>
          </p:cNvGrpSpPr>
          <p:nvPr/>
        </p:nvGrpSpPr>
        <p:grpSpPr bwMode="auto">
          <a:xfrm>
            <a:off x="4231481" y="4599782"/>
            <a:ext cx="834033" cy="296069"/>
            <a:chOff x="7918600" y="4832650"/>
            <a:chExt cx="2458447" cy="653855"/>
          </a:xfrm>
        </p:grpSpPr>
        <p:sp>
          <p:nvSpPr>
            <p:cNvPr id="78" name="Alternate Process 7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0" name="Straight Connector 7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82" name="TextBox 81"/>
          <p:cNvSpPr txBox="1"/>
          <p:nvPr/>
        </p:nvSpPr>
        <p:spPr bwMode="auto">
          <a:xfrm>
            <a:off x="4639271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83" name="Straight Arrow Connector 82"/>
          <p:cNvCxnSpPr>
            <a:stCxn id="73" idx="2"/>
            <a:endCxn id="78" idx="0"/>
          </p:cNvCxnSpPr>
          <p:nvPr/>
        </p:nvCxnSpPr>
        <p:spPr bwMode="auto">
          <a:xfrm flipH="1">
            <a:off x="4648200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4" name="Group 133"/>
          <p:cNvGrpSpPr>
            <a:grpSpLocks/>
          </p:cNvGrpSpPr>
          <p:nvPr/>
        </p:nvGrpSpPr>
        <p:grpSpPr bwMode="auto">
          <a:xfrm>
            <a:off x="5532239" y="3810000"/>
            <a:ext cx="834033" cy="296069"/>
            <a:chOff x="7918600" y="4832650"/>
            <a:chExt cx="2458447" cy="653855"/>
          </a:xfrm>
        </p:grpSpPr>
        <p:sp>
          <p:nvSpPr>
            <p:cNvPr id="85" name="Alternate Process 8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86" name="Straight Connector 85"/>
            <p:cNvCxnSpPr>
              <a:stCxn id="85" idx="0"/>
              <a:endCxn id="8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8" name="Straight Connector 8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89" name="Group 148"/>
          <p:cNvGrpSpPr>
            <a:grpSpLocks/>
          </p:cNvGrpSpPr>
          <p:nvPr/>
        </p:nvGrpSpPr>
        <p:grpSpPr bwMode="auto">
          <a:xfrm>
            <a:off x="5523905" y="4599782"/>
            <a:ext cx="834033" cy="296069"/>
            <a:chOff x="7918600" y="4832650"/>
            <a:chExt cx="2458447" cy="653855"/>
          </a:xfrm>
        </p:grpSpPr>
        <p:sp>
          <p:nvSpPr>
            <p:cNvPr id="90" name="Alternate Process 8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91" name="Straight Connector 90"/>
            <p:cNvCxnSpPr>
              <a:stCxn id="90" idx="0"/>
              <a:endCxn id="9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2" name="Straight Connector 9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3" name="Straight Connector 9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94" name="TextBox 93"/>
          <p:cNvSpPr txBox="1"/>
          <p:nvPr/>
        </p:nvSpPr>
        <p:spPr bwMode="auto">
          <a:xfrm>
            <a:off x="5931694" y="4248150"/>
            <a:ext cx="611981" cy="200055"/>
          </a:xfrm>
          <a:prstGeom prst="rect">
            <a:avLst/>
          </a:prstGeom>
          <a:noFill/>
        </p:spPr>
        <p:txBody>
          <a:bodyPr lIns="38405" tIns="0" rIns="38405" bIns="0">
            <a:spAutoFit/>
          </a:bodyPr>
          <a:lstStyle/>
          <a:p>
            <a:pPr algn="ctr" eaLnBrk="1" hangingPunct="1">
              <a:defRPr/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flatMap</a:t>
            </a:r>
            <a:endParaRPr lang="en-US" sz="1300" b="0" dirty="0">
              <a:solidFill>
                <a:prstClr val="black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cxnSp>
        <p:nvCxnSpPr>
          <p:cNvPr id="95" name="Straight Arrow Connector 94"/>
          <p:cNvCxnSpPr>
            <a:stCxn id="85" idx="2"/>
            <a:endCxn id="90" idx="0"/>
          </p:cNvCxnSpPr>
          <p:nvPr/>
        </p:nvCxnSpPr>
        <p:spPr bwMode="auto">
          <a:xfrm flipH="1">
            <a:off x="5941219" y="4101307"/>
            <a:ext cx="7739" cy="505619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3000375" y="4901407"/>
            <a:ext cx="3451622" cy="1139031"/>
            <a:chOff x="8001000" y="9802813"/>
            <a:chExt cx="9204325" cy="2278062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00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4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8610600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12126912" y="9947275"/>
              <a:ext cx="1630363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15573376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save</a:t>
              </a:r>
            </a:p>
          </p:txBody>
        </p:sp>
      </p:grpSp>
      <p:sp>
        <p:nvSpPr>
          <p:cNvPr id="106" name="Rectangle 105"/>
          <p:cNvSpPr/>
          <p:nvPr/>
        </p:nvSpPr>
        <p:spPr bwMode="auto">
          <a:xfrm>
            <a:off x="4136231" y="351710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828925" y="3522662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442347" y="3522662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109" name="Rectangle 155"/>
          <p:cNvSpPr>
            <a:spLocks noChangeArrowheads="1"/>
          </p:cNvSpPr>
          <p:nvPr/>
        </p:nvSpPr>
        <p:spPr bwMode="auto">
          <a:xfrm>
            <a:off x="742950" y="37338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 dirty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DStream</a:t>
            </a:r>
            <a:endParaRPr lang="en-US" sz="1800" b="0" dirty="0">
              <a:solidFill>
                <a:srgbClr val="000000"/>
              </a:solidFill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10" name="Rectangle 155"/>
          <p:cNvSpPr>
            <a:spLocks noChangeArrowheads="1"/>
          </p:cNvSpPr>
          <p:nvPr/>
        </p:nvSpPr>
        <p:spPr bwMode="auto">
          <a:xfrm>
            <a:off x="742950" y="45339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 DStream</a:t>
            </a:r>
          </a:p>
        </p:txBody>
      </p:sp>
      <p:sp>
        <p:nvSpPr>
          <p:cNvPr id="111" name="Rounded Rectangular Callout 110"/>
          <p:cNvSpPr/>
          <p:nvPr/>
        </p:nvSpPr>
        <p:spPr>
          <a:xfrm>
            <a:off x="6715125" y="5257800"/>
            <a:ext cx="16002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every batch saved to HDFS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9C79C-B688-4AA0-A31A-963AEA0FE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5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Fault Tolerance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Bottom line: they’re just RDDs!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6DF73-2DF4-46B9-B12F-1E4ECB47E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78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Fault Tolerance</a:t>
            </a:r>
          </a:p>
        </p:txBody>
      </p:sp>
      <p:sp>
        <p:nvSpPr>
          <p:cNvPr id="158" name="Rounded Rectangular Callout 157"/>
          <p:cNvSpPr/>
          <p:nvPr/>
        </p:nvSpPr>
        <p:spPr>
          <a:xfrm>
            <a:off x="5838825" y="2438400"/>
            <a:ext cx="14001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input data replicated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in memory</a:t>
            </a:r>
          </a:p>
        </p:txBody>
      </p:sp>
      <p:grpSp>
        <p:nvGrpSpPr>
          <p:cNvPr id="159" name="Group 116"/>
          <p:cNvGrpSpPr>
            <a:grpSpLocks/>
          </p:cNvGrpSpPr>
          <p:nvPr/>
        </p:nvGrpSpPr>
        <p:grpSpPr bwMode="auto">
          <a:xfrm>
            <a:off x="3888581" y="2949575"/>
            <a:ext cx="1743075" cy="675482"/>
            <a:chOff x="7762239" y="5609988"/>
            <a:chExt cx="2889827" cy="840669"/>
          </a:xfrm>
        </p:grpSpPr>
        <p:pic>
          <p:nvPicPr>
            <p:cNvPr id="160" name="Picture 11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1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1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2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" name="Picture 12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53" y="53435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2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59" y="5343525"/>
            <a:ext cx="55542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12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33" y="53435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2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02" y="5343525"/>
            <a:ext cx="55542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extBox 131"/>
          <p:cNvSpPr txBox="1">
            <a:spLocks noChangeArrowheads="1"/>
          </p:cNvSpPr>
          <p:nvPr/>
        </p:nvSpPr>
        <p:spPr bwMode="auto">
          <a:xfrm>
            <a:off x="4410075" y="3813175"/>
            <a:ext cx="13608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0" rIns="38405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1700" b="0">
                <a:latin typeface="Gill Sans"/>
                <a:cs typeface="Gill Sans"/>
              </a:rPr>
              <a:t>flatMap</a:t>
            </a: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H="1">
            <a:off x="4724400" y="2841625"/>
            <a:ext cx="596" cy="1997075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0" name="Group 14"/>
          <p:cNvGrpSpPr>
            <a:grpSpLocks/>
          </p:cNvGrpSpPr>
          <p:nvPr/>
        </p:nvGrpSpPr>
        <p:grpSpPr bwMode="auto">
          <a:xfrm>
            <a:off x="3981450" y="2324100"/>
            <a:ext cx="1485900" cy="419100"/>
            <a:chOff x="14325600" y="2971800"/>
            <a:chExt cx="3657600" cy="990600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4552950" y="5943600"/>
            <a:ext cx="571500" cy="419100"/>
            <a:chOff x="15697200" y="10210800"/>
            <a:chExt cx="1524000" cy="990600"/>
          </a:xfrm>
        </p:grpSpPr>
        <p:sp>
          <p:nvSpPr>
            <p:cNvPr id="180" name="Rectangle 179"/>
            <p:cNvSpPr/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4124325" y="2552700"/>
            <a:ext cx="1485900" cy="419100"/>
            <a:chOff x="14325600" y="2971800"/>
            <a:chExt cx="3657600" cy="990600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 bwMode="auto">
          <a:xfrm>
            <a:off x="3981450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167187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4352925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4538662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4724400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4910137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095875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281612" y="4876800"/>
            <a:ext cx="185738" cy="419100"/>
          </a:xfrm>
          <a:prstGeom prst="rect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ヒラギノ角ゴ ProN W3" charset="0"/>
              <a:cs typeface="Gill Sans"/>
              <a:sym typeface="Gill Sans" charset="0"/>
            </a:endParaRPr>
          </a:p>
        </p:txBody>
      </p: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4562772" y="2895600"/>
            <a:ext cx="954585" cy="2371725"/>
            <a:chOff x="15723811" y="4190977"/>
            <a:chExt cx="2545115" cy="4744156"/>
          </a:xfrm>
        </p:grpSpPr>
        <p:cxnSp>
          <p:nvCxnSpPr>
            <p:cNvPr id="200" name="Straight Arrow Connector 199"/>
            <p:cNvCxnSpPr>
              <a:stCxn id="189" idx="2"/>
              <a:endCxn id="165" idx="0"/>
            </p:cNvCxnSpPr>
            <p:nvPr/>
          </p:nvCxnSpPr>
          <p:spPr bwMode="auto">
            <a:xfrm flipH="1">
              <a:off x="15723811" y="4190977"/>
              <a:ext cx="2049897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B50B1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Arrow Connector 200"/>
            <p:cNvCxnSpPr>
              <a:stCxn id="190" idx="2"/>
              <a:endCxn id="166" idx="0"/>
            </p:cNvCxnSpPr>
            <p:nvPr/>
          </p:nvCxnSpPr>
          <p:spPr bwMode="auto">
            <a:xfrm flipH="1">
              <a:off x="16782490" y="4190977"/>
              <a:ext cx="1486436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B50B1B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2" name="Rounded Rectangular Callout 201"/>
          <p:cNvSpPr/>
          <p:nvPr/>
        </p:nvSpPr>
        <p:spPr>
          <a:xfrm>
            <a:off x="5724525" y="5067300"/>
            <a:ext cx="15144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lost partitions recomputed on other workers</a:t>
            </a:r>
          </a:p>
        </p:txBody>
      </p:sp>
      <p:sp>
        <p:nvSpPr>
          <p:cNvPr id="203" name="Rectangle 155"/>
          <p:cNvSpPr>
            <a:spLocks noChangeArrowheads="1"/>
          </p:cNvSpPr>
          <p:nvPr/>
        </p:nvSpPr>
        <p:spPr bwMode="auto">
          <a:xfrm>
            <a:off x="2924175" y="22860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tweets</a:t>
            </a:r>
          </a:p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  <p:sp>
        <p:nvSpPr>
          <p:cNvPr id="204" name="Rectangle 155"/>
          <p:cNvSpPr>
            <a:spLocks noChangeArrowheads="1"/>
          </p:cNvSpPr>
          <p:nvPr/>
        </p:nvSpPr>
        <p:spPr bwMode="auto">
          <a:xfrm>
            <a:off x="2952750" y="46863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hashTags</a:t>
            </a:r>
          </a:p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RDD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0" y="13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Bottom line: they’re just RDDs!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8CE70-838C-4D37-AC3C-B4FB6002B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46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97" grpId="0" animBg="1"/>
      <p:bldP spid="198" grpId="0" animBg="1"/>
      <p:bldP spid="2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 Concepts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DStream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– sequence of RDDs representing a stream of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Twitter, HDFS, Kafka, Flume, TCP sockets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Transformations – modify data from on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DStream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to another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Standard RDD operations – map,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countByValue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reduce, join, …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Stateful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operations – window,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countByValueAndWindow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Output Operations – send data to external entity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saveAsHadoopFiles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– saves to HDFS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foreach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– do anything with each batch of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A1E89-D2D4-4DD0-BD4E-171D9FD39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16181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0" name="Content Placeholder 3"/>
          <p:cNvSpPr txBox="1">
            <a:spLocks/>
          </p:cNvSpPr>
          <p:nvPr/>
        </p:nvSpPr>
        <p:spPr bwMode="auto">
          <a:xfrm>
            <a:off x="352425" y="1485900"/>
            <a:ext cx="8396288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201" name="Group 7"/>
          <p:cNvGrpSpPr>
            <a:grpSpLocks/>
          </p:cNvGrpSpPr>
          <p:nvPr/>
        </p:nvGrpSpPr>
        <p:grpSpPr bwMode="auto">
          <a:xfrm>
            <a:off x="2650927" y="3247232"/>
            <a:ext cx="834628" cy="296069"/>
            <a:chOff x="7918600" y="4832650"/>
            <a:chExt cx="2458447" cy="653855"/>
          </a:xfrm>
        </p:grpSpPr>
        <p:sp>
          <p:nvSpPr>
            <p:cNvPr id="202" name="Alternate Process 201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03" name="Straight Connector 202"/>
            <p:cNvCxnSpPr>
              <a:stCxn id="202" idx="0"/>
              <a:endCxn id="202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4" name="Straight Connector 203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5" name="Straight Connector 204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06" name="Group 111"/>
          <p:cNvGrpSpPr>
            <a:grpSpLocks/>
          </p:cNvGrpSpPr>
          <p:nvPr/>
        </p:nvGrpSpPr>
        <p:grpSpPr bwMode="auto">
          <a:xfrm>
            <a:off x="4286846" y="3247232"/>
            <a:ext cx="834628" cy="296069"/>
            <a:chOff x="7918600" y="4832650"/>
            <a:chExt cx="2458447" cy="653855"/>
          </a:xfrm>
        </p:grpSpPr>
        <p:sp>
          <p:nvSpPr>
            <p:cNvPr id="207" name="Alternate Process 206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08" name="Straight Connector 207"/>
            <p:cNvCxnSpPr>
              <a:stCxn id="207" idx="0"/>
              <a:endCxn id="207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09" name="Straight Connector 208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0" name="Straight Connector 209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11" name="Group 133"/>
          <p:cNvGrpSpPr>
            <a:grpSpLocks/>
          </p:cNvGrpSpPr>
          <p:nvPr/>
        </p:nvGrpSpPr>
        <p:grpSpPr bwMode="auto">
          <a:xfrm>
            <a:off x="5996583" y="3247232"/>
            <a:ext cx="834033" cy="296069"/>
            <a:chOff x="7918600" y="4832650"/>
            <a:chExt cx="2458447" cy="653855"/>
          </a:xfrm>
        </p:grpSpPr>
        <p:sp>
          <p:nvSpPr>
            <p:cNvPr id="212" name="Alternate Process 211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213" name="Straight Connector 212"/>
            <p:cNvCxnSpPr>
              <a:stCxn id="212" idx="0"/>
              <a:endCxn id="212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38100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  <a:headEnd type="none"/>
              <a:tailEnd type="none" w="sm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16" name="Group 215"/>
          <p:cNvGrpSpPr>
            <a:grpSpLocks/>
          </p:cNvGrpSpPr>
          <p:nvPr/>
        </p:nvGrpSpPr>
        <p:grpSpPr bwMode="auto">
          <a:xfrm>
            <a:off x="2657475" y="3538538"/>
            <a:ext cx="1429941" cy="2091532"/>
            <a:chOff x="6934200" y="7077075"/>
            <a:chExt cx="3813174" cy="4183062"/>
          </a:xfrm>
        </p:grpSpPr>
        <p:grpSp>
          <p:nvGrpSpPr>
            <p:cNvPr id="217" name="Group 23"/>
            <p:cNvGrpSpPr>
              <a:grpSpLocks/>
            </p:cNvGrpSpPr>
            <p:nvPr/>
          </p:nvGrpSpPr>
          <p:grpSpPr bwMode="auto">
            <a:xfrm>
              <a:off x="6945313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34" name="Alternate Process 233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35" name="Straight Connector 234"/>
              <p:cNvCxnSpPr>
                <a:stCxn id="234" idx="0"/>
                <a:endCxn id="234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18" name="TextBox 217"/>
            <p:cNvSpPr txBox="1"/>
            <p:nvPr/>
          </p:nvSpPr>
          <p:spPr>
            <a:xfrm>
              <a:off x="8016874" y="7127875"/>
              <a:ext cx="1990724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19" name="Straight Arrow Connector 218"/>
            <p:cNvCxnSpPr>
              <a:stCxn id="202" idx="2"/>
              <a:endCxn id="234" idx="0"/>
            </p:cNvCxnSpPr>
            <p:nvPr/>
          </p:nvCxnSpPr>
          <p:spPr bwMode="auto">
            <a:xfrm>
              <a:off x="8029575" y="7077075"/>
              <a:ext cx="28575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0" name="TextBox 219"/>
            <p:cNvSpPr txBox="1"/>
            <p:nvPr/>
          </p:nvSpPr>
          <p:spPr>
            <a:xfrm>
              <a:off x="7788274" y="8531224"/>
              <a:ext cx="163195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21" name="Straight Arrow Connector 220"/>
            <p:cNvCxnSpPr>
              <a:stCxn id="234" idx="2"/>
              <a:endCxn id="230" idx="0"/>
            </p:cNvCxnSpPr>
            <p:nvPr/>
          </p:nvCxnSpPr>
          <p:spPr bwMode="auto">
            <a:xfrm flipH="1">
              <a:off x="8047038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22" name="Group 23"/>
            <p:cNvGrpSpPr>
              <a:grpSpLocks/>
            </p:cNvGrpSpPr>
            <p:nvPr/>
          </p:nvGrpSpPr>
          <p:grpSpPr bwMode="auto">
            <a:xfrm>
              <a:off x="6934200" y="9220200"/>
              <a:ext cx="2224087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30" name="Alternate Process 229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31" name="Straight Connector 230"/>
              <p:cNvCxnSpPr>
                <a:stCxn id="230" idx="0"/>
                <a:endCxn id="230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23" name="Group 23"/>
            <p:cNvGrpSpPr>
              <a:grpSpLocks/>
            </p:cNvGrpSpPr>
            <p:nvPr/>
          </p:nvGrpSpPr>
          <p:grpSpPr bwMode="auto">
            <a:xfrm>
              <a:off x="6934200" y="10668000"/>
              <a:ext cx="2224087" cy="592137"/>
              <a:chOff x="7918600" y="4832650"/>
              <a:chExt cx="2458447" cy="653855"/>
            </a:xfrm>
          </p:grpSpPr>
          <p:sp>
            <p:nvSpPr>
              <p:cNvPr id="226" name="Alternate Process 225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27" name="Straight Connector 226"/>
              <p:cNvCxnSpPr>
                <a:stCxn id="226" idx="0"/>
                <a:endCxn id="226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24" name="Straight Arrow Connector 223"/>
            <p:cNvCxnSpPr>
              <a:stCxn id="230" idx="2"/>
              <a:endCxn id="226" idx="0"/>
            </p:cNvCxnSpPr>
            <p:nvPr/>
          </p:nvCxnSpPr>
          <p:spPr bwMode="auto">
            <a:xfrm>
              <a:off x="804703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5" name="TextBox 224"/>
            <p:cNvSpPr txBox="1"/>
            <p:nvPr/>
          </p:nvSpPr>
          <p:spPr>
            <a:xfrm>
              <a:off x="8032749" y="9982200"/>
              <a:ext cx="2714625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238" name="Group 237"/>
          <p:cNvGrpSpPr>
            <a:grpSpLocks/>
          </p:cNvGrpSpPr>
          <p:nvPr/>
        </p:nvGrpSpPr>
        <p:grpSpPr bwMode="auto">
          <a:xfrm>
            <a:off x="4290417" y="3538538"/>
            <a:ext cx="1428750" cy="2091532"/>
            <a:chOff x="11288712" y="7077075"/>
            <a:chExt cx="3810534" cy="4183062"/>
          </a:xfrm>
        </p:grpSpPr>
        <p:grpSp>
          <p:nvGrpSpPr>
            <p:cNvPr id="239" name="Group 126"/>
            <p:cNvGrpSpPr>
              <a:grpSpLocks/>
            </p:cNvGrpSpPr>
            <p:nvPr/>
          </p:nvGrpSpPr>
          <p:grpSpPr bwMode="auto">
            <a:xfrm>
              <a:off x="11299825" y="7866063"/>
              <a:ext cx="2224088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56" name="Alternate Process 255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57" name="Straight Connector 256"/>
              <p:cNvCxnSpPr>
                <a:stCxn id="256" idx="0"/>
                <a:endCxn id="256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40" name="TextBox 239"/>
            <p:cNvSpPr txBox="1"/>
            <p:nvPr/>
          </p:nvSpPr>
          <p:spPr>
            <a:xfrm>
              <a:off x="12371538" y="7127875"/>
              <a:ext cx="1903680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41" name="Straight Arrow Connector 240"/>
            <p:cNvCxnSpPr>
              <a:stCxn id="207" idx="2"/>
              <a:endCxn id="256" idx="0"/>
            </p:cNvCxnSpPr>
            <p:nvPr/>
          </p:nvCxnSpPr>
          <p:spPr bwMode="auto">
            <a:xfrm>
              <a:off x="12392179" y="7077075"/>
              <a:ext cx="19053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2" name="TextBox 241"/>
            <p:cNvSpPr txBox="1"/>
            <p:nvPr/>
          </p:nvSpPr>
          <p:spPr>
            <a:xfrm>
              <a:off x="12142906" y="8531224"/>
              <a:ext cx="163059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43" name="Straight Arrow Connector 242"/>
            <p:cNvCxnSpPr>
              <a:stCxn id="256" idx="2"/>
              <a:endCxn id="252" idx="0"/>
            </p:cNvCxnSpPr>
            <p:nvPr/>
          </p:nvCxnSpPr>
          <p:spPr bwMode="auto">
            <a:xfrm flipH="1">
              <a:off x="12400118" y="8448675"/>
              <a:ext cx="11114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44" name="Group 126"/>
            <p:cNvGrpSpPr>
              <a:grpSpLocks/>
            </p:cNvGrpSpPr>
            <p:nvPr/>
          </p:nvGrpSpPr>
          <p:grpSpPr bwMode="auto">
            <a:xfrm>
              <a:off x="11288712" y="9220200"/>
              <a:ext cx="2224088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52" name="Alternate Process 251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53" name="Straight Connector 252"/>
              <p:cNvCxnSpPr>
                <a:stCxn id="252" idx="0"/>
                <a:endCxn id="252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9785686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45" name="Group 126"/>
            <p:cNvGrpSpPr>
              <a:grpSpLocks/>
            </p:cNvGrpSpPr>
            <p:nvPr/>
          </p:nvGrpSpPr>
          <p:grpSpPr bwMode="auto">
            <a:xfrm>
              <a:off x="11288712" y="10668000"/>
              <a:ext cx="2224088" cy="592137"/>
              <a:chOff x="7918600" y="4832650"/>
              <a:chExt cx="2458447" cy="653855"/>
            </a:xfrm>
          </p:grpSpPr>
          <p:sp>
            <p:nvSpPr>
              <p:cNvPr id="248" name="Alternate Process 247"/>
              <p:cNvSpPr/>
              <p:nvPr/>
            </p:nvSpPr>
            <p:spPr>
              <a:xfrm>
                <a:off x="7918600" y="4846673"/>
                <a:ext cx="2458791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49" name="Straight Connector 248"/>
              <p:cNvCxnSpPr>
                <a:stCxn id="248" idx="0"/>
                <a:endCxn id="248" idx="2"/>
              </p:cNvCxnSpPr>
              <p:nvPr/>
            </p:nvCxnSpPr>
            <p:spPr>
              <a:xfrm>
                <a:off x="9148873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9785948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8548654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46" name="Straight Arrow Connector 245"/>
            <p:cNvCxnSpPr>
              <a:stCxn id="252" idx="2"/>
              <a:endCxn id="248" idx="0"/>
            </p:cNvCxnSpPr>
            <p:nvPr/>
          </p:nvCxnSpPr>
          <p:spPr bwMode="auto">
            <a:xfrm>
              <a:off x="12400118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7" name="TextBox 246"/>
            <p:cNvSpPr txBox="1"/>
            <p:nvPr/>
          </p:nvSpPr>
          <p:spPr>
            <a:xfrm>
              <a:off x="12387415" y="9982200"/>
              <a:ext cx="2711831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grpSp>
        <p:nvGrpSpPr>
          <p:cNvPr id="260" name="Group 259"/>
          <p:cNvGrpSpPr>
            <a:grpSpLocks/>
          </p:cNvGrpSpPr>
          <p:nvPr/>
        </p:nvGrpSpPr>
        <p:grpSpPr bwMode="auto">
          <a:xfrm>
            <a:off x="5980404" y="3538538"/>
            <a:ext cx="1449095" cy="2091532"/>
            <a:chOff x="15795347" y="7077075"/>
            <a:chExt cx="3864253" cy="4183062"/>
          </a:xfrm>
        </p:grpSpPr>
        <p:sp>
          <p:nvSpPr>
            <p:cNvPr id="261" name="TextBox 260"/>
            <p:cNvSpPr txBox="1"/>
            <p:nvPr/>
          </p:nvSpPr>
          <p:spPr>
            <a:xfrm rot="16200000">
              <a:off x="15635287" y="8532535"/>
              <a:ext cx="771526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…</a:t>
              </a:r>
            </a:p>
          </p:txBody>
        </p:sp>
        <p:grpSp>
          <p:nvGrpSpPr>
            <p:cNvPr id="262" name="Group 148"/>
            <p:cNvGrpSpPr>
              <a:grpSpLocks/>
            </p:cNvGrpSpPr>
            <p:nvPr/>
          </p:nvGrpSpPr>
          <p:grpSpPr bwMode="auto">
            <a:xfrm>
              <a:off x="15857539" y="7866063"/>
              <a:ext cx="2224087" cy="592137"/>
              <a:chOff x="7918600" y="4832650"/>
              <a:chExt cx="2458447" cy="653855"/>
            </a:xfrm>
            <a:solidFill>
              <a:srgbClr val="FFFFFF"/>
            </a:solidFill>
          </p:grpSpPr>
          <p:sp>
            <p:nvSpPr>
              <p:cNvPr id="279" name="Alternate Process 278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80" name="Straight Connector 279"/>
              <p:cNvCxnSpPr>
                <a:stCxn id="279" idx="0"/>
                <a:endCxn id="279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8100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263" name="TextBox 262"/>
            <p:cNvSpPr txBox="1"/>
            <p:nvPr/>
          </p:nvSpPr>
          <p:spPr>
            <a:xfrm>
              <a:off x="16929102" y="7127875"/>
              <a:ext cx="2019301" cy="3693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flatMap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  <p:cxnSp>
          <p:nvCxnSpPr>
            <p:cNvPr id="264" name="Straight Arrow Connector 263"/>
            <p:cNvCxnSpPr>
              <a:stCxn id="212" idx="2"/>
              <a:endCxn id="279" idx="0"/>
            </p:cNvCxnSpPr>
            <p:nvPr/>
          </p:nvCxnSpPr>
          <p:spPr bwMode="auto">
            <a:xfrm>
              <a:off x="16949739" y="7077075"/>
              <a:ext cx="20637" cy="801688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5" name="TextBox 264"/>
            <p:cNvSpPr txBox="1"/>
            <p:nvPr/>
          </p:nvSpPr>
          <p:spPr>
            <a:xfrm>
              <a:off x="16700502" y="8531224"/>
              <a:ext cx="1631949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map</a:t>
              </a:r>
            </a:p>
          </p:txBody>
        </p:sp>
        <p:cxnSp>
          <p:nvCxnSpPr>
            <p:cNvPr id="266" name="Straight Arrow Connector 265"/>
            <p:cNvCxnSpPr>
              <a:stCxn id="279" idx="2"/>
              <a:endCxn id="275" idx="0"/>
            </p:cNvCxnSpPr>
            <p:nvPr/>
          </p:nvCxnSpPr>
          <p:spPr bwMode="auto">
            <a:xfrm flipH="1">
              <a:off x="16959264" y="8448675"/>
              <a:ext cx="11112" cy="784225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67" name="Group 148"/>
            <p:cNvGrpSpPr>
              <a:grpSpLocks/>
            </p:cNvGrpSpPr>
            <p:nvPr/>
          </p:nvGrpSpPr>
          <p:grpSpPr bwMode="auto">
            <a:xfrm>
              <a:off x="15846426" y="9220200"/>
              <a:ext cx="2224087" cy="592137"/>
              <a:chOff x="7918600" y="4832650"/>
              <a:chExt cx="2458447" cy="653855"/>
            </a:xfrm>
            <a:solidFill>
              <a:sysClr val="window" lastClr="FFFFFF"/>
            </a:solidFill>
          </p:grpSpPr>
          <p:sp>
            <p:nvSpPr>
              <p:cNvPr id="275" name="Alternate Process 274"/>
              <p:cNvSpPr/>
              <p:nvPr/>
            </p:nvSpPr>
            <p:spPr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76" name="Straight Connector 275"/>
              <p:cNvCxnSpPr>
                <a:stCxn id="275" idx="0"/>
                <a:endCxn id="275" idx="2"/>
              </p:cNvCxnSpPr>
              <p:nvPr/>
            </p:nvCxnSpPr>
            <p:spPr>
              <a:xfrm>
                <a:off x="9148701" y="4846674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9785687" y="4832650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8548566" y="4857191"/>
                <a:ext cx="0" cy="62931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268" name="Group 148"/>
            <p:cNvGrpSpPr>
              <a:grpSpLocks/>
            </p:cNvGrpSpPr>
            <p:nvPr/>
          </p:nvGrpSpPr>
          <p:grpSpPr bwMode="auto">
            <a:xfrm>
              <a:off x="15846426" y="10668000"/>
              <a:ext cx="2224087" cy="592137"/>
              <a:chOff x="7918600" y="4832650"/>
              <a:chExt cx="2458447" cy="653855"/>
            </a:xfrm>
          </p:grpSpPr>
          <p:sp>
            <p:nvSpPr>
              <p:cNvPr id="271" name="Alternate Process 270"/>
              <p:cNvSpPr/>
              <p:nvPr/>
            </p:nvSpPr>
            <p:spPr>
              <a:xfrm>
                <a:off x="7918600" y="4846673"/>
                <a:ext cx="2458447" cy="62931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cxnSp>
            <p:nvCxnSpPr>
              <p:cNvPr id="272" name="Straight Connector 271"/>
              <p:cNvCxnSpPr>
                <a:stCxn id="271" idx="0"/>
                <a:endCxn id="271" idx="2"/>
              </p:cNvCxnSpPr>
              <p:nvPr/>
            </p:nvCxnSpPr>
            <p:spPr>
              <a:xfrm>
                <a:off x="9148701" y="4846673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9785686" y="4832649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8548566" y="4857190"/>
                <a:ext cx="0" cy="629315"/>
              </a:xfrm>
              <a:prstGeom prst="line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38100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  <a:headEnd type="none"/>
                <a:tailEnd type="none" w="sm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269" name="Straight Arrow Connector 268"/>
            <p:cNvCxnSpPr>
              <a:stCxn id="275" idx="2"/>
              <a:endCxn id="271" idx="0"/>
            </p:cNvCxnSpPr>
            <p:nvPr/>
          </p:nvCxnSpPr>
          <p:spPr bwMode="auto">
            <a:xfrm>
              <a:off x="16959264" y="9802812"/>
              <a:ext cx="0" cy="87788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0" name="TextBox 269"/>
            <p:cNvSpPr txBox="1"/>
            <p:nvPr/>
          </p:nvSpPr>
          <p:spPr>
            <a:xfrm>
              <a:off x="16944976" y="9982200"/>
              <a:ext cx="2714624" cy="369332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reduceByKey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 charset="0"/>
                <a:cs typeface="Gill Sans"/>
                <a:sym typeface="Gill Sans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4200525" y="2933700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t+1</a:t>
            </a:r>
          </a:p>
        </p:txBody>
      </p:sp>
      <p:sp>
        <p:nvSpPr>
          <p:cNvPr id="284" name="Rectangle 283"/>
          <p:cNvSpPr/>
          <p:nvPr/>
        </p:nvSpPr>
        <p:spPr bwMode="auto">
          <a:xfrm>
            <a:off x="2571750" y="293925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atch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 @ t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5915025" y="2939257"/>
            <a:ext cx="1003697" cy="24923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batch @ t+2</a:t>
            </a:r>
          </a:p>
        </p:txBody>
      </p:sp>
      <p:sp>
        <p:nvSpPr>
          <p:cNvPr id="286" name="Rectangle 285"/>
          <p:cNvSpPr/>
          <p:nvPr/>
        </p:nvSpPr>
        <p:spPr bwMode="auto">
          <a:xfrm>
            <a:off x="685800" y="3924300"/>
            <a:ext cx="971550" cy="3429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hashTags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685800" y="3200400"/>
            <a:ext cx="971550" cy="3429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tweets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685800" y="5067300"/>
            <a:ext cx="2143125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8405" tIns="19202" rIns="38405" bIns="1920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tagCounts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[(#cat, 10), (#dog, 25), ...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C5D593-67FC-44FC-BBAA-7309F94B3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65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_apple_queri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"/>
            <a:ext cx="8915400" cy="53492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Case Study: Steve Jobs passes away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1B13C-8FE4-4F54-B1AD-C84AB1F48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55093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over last 10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52424" y="1485900"/>
            <a:ext cx="8791575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tweets = ssc.twitterStream(&lt;Twitter username&gt;, &lt;Twitter password&gt;)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hashTags = tweets.flatMap (status =&gt; getTags(status))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window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325374" marR="0" lvl="0" indent="-192024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05000" y="3048000"/>
            <a:ext cx="1857375" cy="800100"/>
          </a:xfrm>
          <a:prstGeom prst="wedgeRoundRectCallout">
            <a:avLst>
              <a:gd name="adj1" fmla="val 4224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sliding window operation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076700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window length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62625" y="3048000"/>
            <a:ext cx="1514475" cy="800100"/>
          </a:xfrm>
          <a:prstGeom prst="wedgeRoundRectCallout">
            <a:avLst>
              <a:gd name="adj1" fmla="val -20554"/>
              <a:gd name="adj2" fmla="val -98803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sliding interval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219E0-316F-4D24-B373-F84F0B52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4363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Example: Count the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hashtags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over last 10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mins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71525" y="4724400"/>
            <a:ext cx="5073849" cy="412750"/>
            <a:chOff x="573422" y="6302594"/>
            <a:chExt cx="5073981" cy="413044"/>
          </a:xfrm>
        </p:grpSpPr>
        <p:sp>
          <p:nvSpPr>
            <p:cNvPr id="67" name="Alternate Process 66"/>
            <p:cNvSpPr/>
            <p:nvPr/>
          </p:nvSpPr>
          <p:spPr>
            <a:xfrm>
              <a:off x="5265202" y="6362962"/>
              <a:ext cx="382201" cy="352676"/>
            </a:xfrm>
            <a:prstGeom prst="flowChartAlternateProcess">
              <a:avLst/>
            </a:prstGeom>
            <a:gradFill rotWithShape="1">
              <a:gsLst>
                <a:gs pos="0">
                  <a:srgbClr val="1D86CD">
                    <a:tint val="100000"/>
                    <a:shade val="100000"/>
                    <a:satMod val="130000"/>
                  </a:srgbClr>
                </a:gs>
                <a:gs pos="100000">
                  <a:srgbClr val="1D86C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D86C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68" name="TextBox 111"/>
            <p:cNvSpPr txBox="1">
              <a:spLocks noChangeArrowheads="1"/>
            </p:cNvSpPr>
            <p:nvPr/>
          </p:nvSpPr>
          <p:spPr bwMode="auto">
            <a:xfrm>
              <a:off x="573422" y="6302594"/>
              <a:ext cx="1136203" cy="3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tagCounts</a:t>
              </a:r>
            </a:p>
          </p:txBody>
        </p:sp>
      </p:grp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457200" y="1600200"/>
            <a:ext cx="8555236" cy="800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= 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C61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window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Seconds(1)).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400425" y="3390900"/>
            <a:ext cx="3380184" cy="1333500"/>
            <a:chOff x="3374629" y="3917867"/>
            <a:chExt cx="3380382" cy="623026"/>
          </a:xfrm>
        </p:grpSpPr>
        <p:cxnSp>
          <p:nvCxnSpPr>
            <p:cNvPr id="71" name="Straight Arrow Connector 70"/>
            <p:cNvCxnSpPr>
              <a:stCxn id="86" idx="2"/>
            </p:cNvCxnSpPr>
            <p:nvPr/>
          </p:nvCxnSpPr>
          <p:spPr>
            <a:xfrm>
              <a:off x="4501622" y="3917867"/>
              <a:ext cx="2253389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88" idx="2"/>
            </p:cNvCxnSpPr>
            <p:nvPr/>
          </p:nvCxnSpPr>
          <p:spPr>
            <a:xfrm>
              <a:off x="5628019" y="3917867"/>
              <a:ext cx="1126992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90" idx="2"/>
            </p:cNvCxnSpPr>
            <p:nvPr/>
          </p:nvCxnSpPr>
          <p:spPr>
            <a:xfrm>
              <a:off x="6755011" y="3918609"/>
              <a:ext cx="0" cy="622284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4" name="Straight Arrow Connector 73"/>
            <p:cNvCxnSpPr>
              <a:stCxn id="84" idx="2"/>
            </p:cNvCxnSpPr>
            <p:nvPr/>
          </p:nvCxnSpPr>
          <p:spPr>
            <a:xfrm>
              <a:off x="3374629" y="3917867"/>
              <a:ext cx="3380382" cy="62302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2247900" y="3398044"/>
            <a:ext cx="3409950" cy="1326356"/>
            <a:chOff x="2075999" y="4791864"/>
            <a:chExt cx="3410016" cy="761306"/>
          </a:xfrm>
        </p:grpSpPr>
        <p:cxnSp>
          <p:nvCxnSpPr>
            <p:cNvPr id="76" name="Straight Arrow Connector 75"/>
            <p:cNvCxnSpPr>
              <a:stCxn id="84" idx="2"/>
            </p:cNvCxnSpPr>
            <p:nvPr/>
          </p:nvCxnSpPr>
          <p:spPr>
            <a:xfrm>
              <a:off x="3202948" y="4791864"/>
              <a:ext cx="2254492" cy="739437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86" idx="2"/>
            </p:cNvCxnSpPr>
            <p:nvPr/>
          </p:nvCxnSpPr>
          <p:spPr>
            <a:xfrm>
              <a:off x="4329301" y="4791864"/>
              <a:ext cx="1156714" cy="739437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88" idx="2"/>
            </p:cNvCxnSpPr>
            <p:nvPr/>
          </p:nvCxnSpPr>
          <p:spPr>
            <a:xfrm>
              <a:off x="5456249" y="4791864"/>
              <a:ext cx="1191" cy="76130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82" idx="2"/>
            </p:cNvCxnSpPr>
            <p:nvPr/>
          </p:nvCxnSpPr>
          <p:spPr>
            <a:xfrm>
              <a:off x="2075999" y="4791864"/>
              <a:ext cx="3393347" cy="76130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tailEnd type="arrow"/>
            </a:ln>
            <a:effectLst/>
          </p:spPr>
        </p:cxn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742950" y="2476498"/>
            <a:ext cx="6271022" cy="921544"/>
            <a:chOff x="571115" y="3880890"/>
            <a:chExt cx="6270864" cy="921884"/>
          </a:xfrm>
        </p:grpSpPr>
        <p:sp>
          <p:nvSpPr>
            <p:cNvPr id="81" name="TextBox 23"/>
            <p:cNvSpPr txBox="1">
              <a:spLocks noChangeArrowheads="1"/>
            </p:cNvSpPr>
            <p:nvPr/>
          </p:nvSpPr>
          <p:spPr bwMode="auto">
            <a:xfrm>
              <a:off x="571115" y="4422023"/>
              <a:ext cx="999204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hashTags</a:t>
              </a:r>
            </a:p>
          </p:txBody>
        </p:sp>
        <p:sp>
          <p:nvSpPr>
            <p:cNvPr id="82" name="Alternate Process 81"/>
            <p:cNvSpPr/>
            <p:nvPr/>
          </p:nvSpPr>
          <p:spPr>
            <a:xfrm>
              <a:off x="1884937" y="4449425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3" name="TextBox 7"/>
            <p:cNvSpPr txBox="1">
              <a:spLocks noChangeArrowheads="1"/>
            </p:cNvSpPr>
            <p:nvPr/>
          </p:nvSpPr>
          <p:spPr bwMode="auto">
            <a:xfrm>
              <a:off x="1817197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t-1</a:t>
              </a:r>
            </a:p>
          </p:txBody>
        </p:sp>
        <p:sp>
          <p:nvSpPr>
            <p:cNvPr id="84" name="Alternate Process 83"/>
            <p:cNvSpPr/>
            <p:nvPr/>
          </p:nvSpPr>
          <p:spPr>
            <a:xfrm>
              <a:off x="3011835" y="4449425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5" name="TextBox 10"/>
            <p:cNvSpPr txBox="1">
              <a:spLocks noChangeArrowheads="1"/>
            </p:cNvSpPr>
            <p:nvPr/>
          </p:nvSpPr>
          <p:spPr bwMode="auto">
            <a:xfrm>
              <a:off x="2943991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</a:t>
              </a:r>
            </a:p>
          </p:txBody>
        </p:sp>
        <p:sp>
          <p:nvSpPr>
            <p:cNvPr id="86" name="Alternate Process 85"/>
            <p:cNvSpPr/>
            <p:nvPr/>
          </p:nvSpPr>
          <p:spPr>
            <a:xfrm>
              <a:off x="4138733" y="4449425"/>
              <a:ext cx="381586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4070785" y="3888941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t+1</a:t>
              </a:r>
            </a:p>
          </p:txBody>
        </p:sp>
        <p:sp>
          <p:nvSpPr>
            <p:cNvPr id="88" name="Alternate Process 87"/>
            <p:cNvSpPr/>
            <p:nvPr/>
          </p:nvSpPr>
          <p:spPr>
            <a:xfrm>
              <a:off x="5265631" y="4449425"/>
              <a:ext cx="381586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89" name="TextBox 16"/>
            <p:cNvSpPr txBox="1">
              <a:spLocks noChangeArrowheads="1"/>
            </p:cNvSpPr>
            <p:nvPr/>
          </p:nvSpPr>
          <p:spPr bwMode="auto">
            <a:xfrm>
              <a:off x="5197579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t+2</a:t>
              </a:r>
            </a:p>
          </p:txBody>
        </p:sp>
        <p:sp>
          <p:nvSpPr>
            <p:cNvPr id="90" name="Alternate Process 89"/>
            <p:cNvSpPr/>
            <p:nvPr/>
          </p:nvSpPr>
          <p:spPr>
            <a:xfrm>
              <a:off x="6391934" y="4450219"/>
              <a:ext cx="382181" cy="35255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91" name="TextBox 22"/>
            <p:cNvSpPr txBox="1">
              <a:spLocks noChangeArrowheads="1"/>
            </p:cNvSpPr>
            <p:nvPr/>
          </p:nvSpPr>
          <p:spPr bwMode="auto">
            <a:xfrm>
              <a:off x="6324373" y="3880890"/>
              <a:ext cx="517606" cy="3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t+3</a:t>
              </a:r>
            </a:p>
          </p:txBody>
        </p:sp>
      </p:grpSp>
      <p:sp>
        <p:nvSpPr>
          <p:cNvPr id="92" name="Rounded Rectangle 91"/>
          <p:cNvSpPr/>
          <p:nvPr/>
        </p:nvSpPr>
        <p:spPr>
          <a:xfrm>
            <a:off x="1825824" y="2893219"/>
            <a:ext cx="4269581" cy="673894"/>
          </a:xfrm>
          <a:prstGeom prst="roundRect">
            <a:avLst/>
          </a:prstGeom>
          <a:noFill/>
          <a:ln w="76200" cap="flat" cmpd="sng" algn="ctr">
            <a:solidFill>
              <a:srgbClr val="B50B1B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93" name="Alternate Process 92"/>
          <p:cNvSpPr/>
          <p:nvPr/>
        </p:nvSpPr>
        <p:spPr>
          <a:xfrm>
            <a:off x="6572250" y="4791075"/>
            <a:ext cx="382191" cy="352425"/>
          </a:xfrm>
          <a:prstGeom prst="flowChartAlternateProcess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28875" y="3577432"/>
            <a:ext cx="1477433" cy="315778"/>
          </a:xfrm>
          <a:prstGeom prst="rect">
            <a:avLst/>
          </a:prstGeom>
          <a:noFill/>
        </p:spPr>
        <p:txBody>
          <a:bodyPr wrap="none" lIns="38405" tIns="19202" rIns="38405" bIns="19202"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rgbClr val="B50B1B"/>
                </a:solidFill>
                <a:latin typeface="Gill Sans"/>
                <a:ea typeface="ヒラギノ角ゴ ProN W3" charset="0"/>
                <a:cs typeface="Gill Sans"/>
                <a:sym typeface="Gill Sans" charset="0"/>
              </a:rPr>
              <a:t>sliding window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343275" y="42291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96" name="Rounded Rectangular Callout 95"/>
          <p:cNvSpPr/>
          <p:nvPr/>
        </p:nvSpPr>
        <p:spPr>
          <a:xfrm>
            <a:off x="7086600" y="4533900"/>
            <a:ext cx="1514475" cy="1371600"/>
          </a:xfrm>
          <a:prstGeom prst="wedgeRoundRectCallout">
            <a:avLst>
              <a:gd name="adj1" fmla="val -113242"/>
              <a:gd name="adj2" fmla="val 532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count over all the data in the window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232DE-4836-48B6-A6FB-E42447BA0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466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3" grpId="0" animBg="1"/>
      <p:bldP spid="94" grpId="0"/>
      <p:bldP spid="94" grpId="1"/>
      <p:bldP spid="95" grpId="0"/>
      <p:bldP spid="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Smart window-based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countByValue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8" name="Alternate Process 97"/>
          <p:cNvSpPr/>
          <p:nvPr/>
        </p:nvSpPr>
        <p:spPr bwMode="auto">
          <a:xfrm>
            <a:off x="6400800" y="5133182"/>
            <a:ext cx="381596" cy="353219"/>
          </a:xfrm>
          <a:prstGeom prst="flowChartAlternateProcess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?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457200" y="1600200"/>
            <a:ext cx="8555236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71500" y="2324100"/>
            <a:ext cx="6271022" cy="1916113"/>
            <a:chOff x="571115" y="3578515"/>
            <a:chExt cx="6270864" cy="1916360"/>
          </a:xfrm>
        </p:grpSpPr>
        <p:sp>
          <p:nvSpPr>
            <p:cNvPr id="101" name="Alternate Process 100"/>
            <p:cNvSpPr/>
            <p:nvPr/>
          </p:nvSpPr>
          <p:spPr>
            <a:xfrm>
              <a:off x="5272775" y="5128909"/>
              <a:ext cx="382181" cy="353264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2" name="Alternate Process 101"/>
            <p:cNvSpPr/>
            <p:nvPr/>
          </p:nvSpPr>
          <p:spPr>
            <a:xfrm>
              <a:off x="4145877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3" name="Alternate Process 102"/>
            <p:cNvSpPr/>
            <p:nvPr/>
          </p:nvSpPr>
          <p:spPr>
            <a:xfrm>
              <a:off x="3018978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4" name="Alternate Process 103"/>
            <p:cNvSpPr/>
            <p:nvPr/>
          </p:nvSpPr>
          <p:spPr>
            <a:xfrm>
              <a:off x="1892080" y="5124940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5" name="TextBox 35"/>
            <p:cNvSpPr txBox="1">
              <a:spLocks noChangeArrowheads="1"/>
            </p:cNvSpPr>
            <p:nvPr/>
          </p:nvSpPr>
          <p:spPr bwMode="auto">
            <a:xfrm>
              <a:off x="571115" y="4119648"/>
              <a:ext cx="99920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hashTags</a:t>
              </a:r>
            </a:p>
          </p:txBody>
        </p:sp>
        <p:sp>
          <p:nvSpPr>
            <p:cNvPr id="106" name="Alternate Process 105"/>
            <p:cNvSpPr/>
            <p:nvPr/>
          </p:nvSpPr>
          <p:spPr>
            <a:xfrm>
              <a:off x="1884937" y="4146913"/>
              <a:ext cx="382181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7" name="TextBox 37"/>
            <p:cNvSpPr txBox="1">
              <a:spLocks noChangeArrowheads="1"/>
            </p:cNvSpPr>
            <p:nvPr/>
          </p:nvSpPr>
          <p:spPr bwMode="auto">
            <a:xfrm>
              <a:off x="1817197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t-1</a:t>
              </a:r>
            </a:p>
          </p:txBody>
        </p:sp>
        <p:sp>
          <p:nvSpPr>
            <p:cNvPr id="108" name="Alternate Process 107"/>
            <p:cNvSpPr/>
            <p:nvPr/>
          </p:nvSpPr>
          <p:spPr>
            <a:xfrm>
              <a:off x="3011835" y="4146913"/>
              <a:ext cx="382181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09" name="TextBox 39"/>
            <p:cNvSpPr txBox="1">
              <a:spLocks noChangeArrowheads="1"/>
            </p:cNvSpPr>
            <p:nvPr/>
          </p:nvSpPr>
          <p:spPr bwMode="auto">
            <a:xfrm>
              <a:off x="2943991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</a:t>
              </a:r>
            </a:p>
          </p:txBody>
        </p:sp>
        <p:sp>
          <p:nvSpPr>
            <p:cNvPr id="110" name="Alternate Process 109"/>
            <p:cNvSpPr/>
            <p:nvPr/>
          </p:nvSpPr>
          <p:spPr>
            <a:xfrm>
              <a:off x="4138733" y="4146913"/>
              <a:ext cx="381586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1" name="TextBox 41"/>
            <p:cNvSpPr txBox="1">
              <a:spLocks noChangeArrowheads="1"/>
            </p:cNvSpPr>
            <p:nvPr/>
          </p:nvSpPr>
          <p:spPr bwMode="auto">
            <a:xfrm>
              <a:off x="4070785" y="3586566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t+1</a:t>
              </a:r>
            </a:p>
          </p:txBody>
        </p:sp>
        <p:sp>
          <p:nvSpPr>
            <p:cNvPr id="112" name="Alternate Process 111"/>
            <p:cNvSpPr/>
            <p:nvPr/>
          </p:nvSpPr>
          <p:spPr>
            <a:xfrm>
              <a:off x="5265631" y="4146913"/>
              <a:ext cx="381586" cy="353265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3" name="TextBox 43"/>
            <p:cNvSpPr txBox="1">
              <a:spLocks noChangeArrowheads="1"/>
            </p:cNvSpPr>
            <p:nvPr/>
          </p:nvSpPr>
          <p:spPr bwMode="auto">
            <a:xfrm>
              <a:off x="5197579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t+2</a:t>
              </a:r>
            </a:p>
          </p:txBody>
        </p:sp>
        <p:sp>
          <p:nvSpPr>
            <p:cNvPr id="114" name="Alternate Process 113"/>
            <p:cNvSpPr/>
            <p:nvPr/>
          </p:nvSpPr>
          <p:spPr>
            <a:xfrm>
              <a:off x="6391934" y="4147708"/>
              <a:ext cx="382181" cy="353264"/>
            </a:xfrm>
            <a:prstGeom prst="flowChartAlternateProcess">
              <a:avLst/>
            </a:prstGeom>
            <a:gradFill rotWithShape="1">
              <a:gsLst>
                <a:gs pos="0">
                  <a:srgbClr val="2C9C89">
                    <a:tint val="100000"/>
                    <a:shade val="100000"/>
                    <a:satMod val="130000"/>
                  </a:srgbClr>
                </a:gs>
                <a:gs pos="100000">
                  <a:srgbClr val="2C9C8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C9C8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sp>
          <p:nvSpPr>
            <p:cNvPr id="115" name="TextBox 47"/>
            <p:cNvSpPr txBox="1">
              <a:spLocks noChangeArrowheads="1"/>
            </p:cNvSpPr>
            <p:nvPr/>
          </p:nvSpPr>
          <p:spPr bwMode="auto">
            <a:xfrm>
              <a:off x="6324373" y="3578515"/>
              <a:ext cx="517606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t+3</a:t>
              </a:r>
            </a:p>
          </p:txBody>
        </p:sp>
        <p:sp>
          <p:nvSpPr>
            <p:cNvPr id="116" name="Alternate Process 115"/>
            <p:cNvSpPr/>
            <p:nvPr/>
          </p:nvSpPr>
          <p:spPr>
            <a:xfrm>
              <a:off x="6391934" y="5142404"/>
              <a:ext cx="382181" cy="352471"/>
            </a:xfrm>
            <a:prstGeom prst="flowChartAlternateProcess">
              <a:avLst/>
            </a:prstGeom>
            <a:gradFill rotWithShape="1">
              <a:gsLst>
                <a:gs pos="0">
                  <a:srgbClr val="55992B">
                    <a:tint val="50000"/>
                    <a:satMod val="300000"/>
                  </a:srgbClr>
                </a:gs>
                <a:gs pos="35000">
                  <a:srgbClr val="55992B">
                    <a:tint val="37000"/>
                    <a:satMod val="300000"/>
                  </a:srgbClr>
                </a:gs>
                <a:gs pos="100000">
                  <a:srgbClr val="55992B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55992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endParaRPr>
            </a:p>
          </p:txBody>
        </p:sp>
        <p:cxnSp>
          <p:nvCxnSpPr>
            <p:cNvPr id="117" name="Straight Arrow Connector 116"/>
            <p:cNvCxnSpPr>
              <a:stCxn id="114" idx="2"/>
              <a:endCxn id="116" idx="0"/>
            </p:cNvCxnSpPr>
            <p:nvPr/>
          </p:nvCxnSpPr>
          <p:spPr>
            <a:xfrm>
              <a:off x="6583025" y="4500972"/>
              <a:ext cx="0" cy="641433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stCxn id="112" idx="2"/>
              <a:endCxn id="101" idx="0"/>
            </p:cNvCxnSpPr>
            <p:nvPr/>
          </p:nvCxnSpPr>
          <p:spPr>
            <a:xfrm>
              <a:off x="5456126" y="4500178"/>
              <a:ext cx="7739" cy="628731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stCxn id="106" idx="2"/>
              <a:endCxn id="104" idx="0"/>
            </p:cNvCxnSpPr>
            <p:nvPr/>
          </p:nvCxnSpPr>
          <p:spPr>
            <a:xfrm>
              <a:off x="2076027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>
              <a:stCxn id="108" idx="2"/>
              <a:endCxn id="103" idx="0"/>
            </p:cNvCxnSpPr>
            <p:nvPr/>
          </p:nvCxnSpPr>
          <p:spPr>
            <a:xfrm>
              <a:off x="3202925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10" idx="2"/>
              <a:endCxn id="102" idx="0"/>
            </p:cNvCxnSpPr>
            <p:nvPr/>
          </p:nvCxnSpPr>
          <p:spPr>
            <a:xfrm>
              <a:off x="4329823" y="4500178"/>
              <a:ext cx="7144" cy="6247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1897262" y="3884613"/>
            <a:ext cx="5156001" cy="1761111"/>
            <a:chOff x="1897002" y="5125009"/>
            <a:chExt cx="5155755" cy="1761038"/>
          </a:xfrm>
        </p:grpSpPr>
        <p:cxnSp>
          <p:nvCxnSpPr>
            <p:cNvPr id="123" name="Straight Arrow Connector 122"/>
            <p:cNvCxnSpPr>
              <a:endCxn id="138" idx="1"/>
            </p:cNvCxnSpPr>
            <p:nvPr/>
          </p:nvCxnSpPr>
          <p:spPr>
            <a:xfrm>
              <a:off x="5659792" y="6534651"/>
              <a:ext cx="736962" cy="15874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4" name="Straight Arrow Connector 123"/>
            <p:cNvCxnSpPr>
              <a:stCxn id="137" idx="2"/>
              <a:endCxn id="138" idx="0"/>
            </p:cNvCxnSpPr>
            <p:nvPr/>
          </p:nvCxnSpPr>
          <p:spPr>
            <a:xfrm>
              <a:off x="6587840" y="5494881"/>
              <a:ext cx="0" cy="8794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5" name="TextBox 61"/>
            <p:cNvSpPr txBox="1">
              <a:spLocks noChangeArrowheads="1"/>
            </p:cNvSpPr>
            <p:nvPr/>
          </p:nvSpPr>
          <p:spPr bwMode="auto">
            <a:xfrm>
              <a:off x="6476549" y="5592784"/>
              <a:ext cx="576208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+</a:t>
              </a:r>
            </a:p>
          </p:txBody>
        </p:sp>
        <p:sp>
          <p:nvSpPr>
            <p:cNvPr id="126" name="TextBox 62"/>
            <p:cNvSpPr txBox="1">
              <a:spLocks noChangeArrowheads="1"/>
            </p:cNvSpPr>
            <p:nvPr/>
          </p:nvSpPr>
          <p:spPr bwMode="auto">
            <a:xfrm>
              <a:off x="5803812" y="6316684"/>
              <a:ext cx="269751" cy="5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+</a:t>
              </a:r>
            </a:p>
          </p:txBody>
        </p:sp>
        <p:sp>
          <p:nvSpPr>
            <p:cNvPr id="127" name="TextBox 63"/>
            <p:cNvSpPr txBox="1">
              <a:spLocks noChangeArrowheads="1"/>
            </p:cNvSpPr>
            <p:nvPr/>
          </p:nvSpPr>
          <p:spPr bwMode="auto">
            <a:xfrm>
              <a:off x="5732068" y="5722101"/>
              <a:ext cx="576208" cy="61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ill Sans"/>
                  <a:ea typeface="ヒラギノ角ゴ ProN W3" charset="0"/>
                  <a:cs typeface="Gill Sans"/>
                  <a:sym typeface="Gill Sans" charset="0"/>
                </a:rPr>
                <a:t>–</a:t>
              </a:r>
            </a:p>
          </p:txBody>
        </p:sp>
        <p:grpSp>
          <p:nvGrpSpPr>
            <p:cNvPr id="128" name="Group 117"/>
            <p:cNvGrpSpPr>
              <a:grpSpLocks/>
            </p:cNvGrpSpPr>
            <p:nvPr/>
          </p:nvGrpSpPr>
          <p:grpSpPr bwMode="auto">
            <a:xfrm>
              <a:off x="1897002" y="5125009"/>
              <a:ext cx="4881924" cy="1601721"/>
              <a:chOff x="2044567" y="5761209"/>
              <a:chExt cx="4881924" cy="1601721"/>
            </a:xfrm>
          </p:grpSpPr>
          <p:sp>
            <p:nvSpPr>
              <p:cNvPr id="130" name="Alternate Process 129"/>
              <p:cNvSpPr/>
              <p:nvPr/>
            </p:nvSpPr>
            <p:spPr>
              <a:xfrm>
                <a:off x="3171440" y="5761209"/>
                <a:ext cx="382172" cy="35241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1" name="Alternate Process 130"/>
              <p:cNvSpPr/>
              <p:nvPr/>
            </p:nvSpPr>
            <p:spPr>
              <a:xfrm>
                <a:off x="5425185" y="5765178"/>
                <a:ext cx="381577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2" name="Alternate Process 131"/>
              <p:cNvSpPr/>
              <p:nvPr/>
            </p:nvSpPr>
            <p:spPr>
              <a:xfrm>
                <a:off x="4298312" y="5761209"/>
                <a:ext cx="382172" cy="352410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3" name="Alternate Process 132"/>
              <p:cNvSpPr/>
              <p:nvPr/>
            </p:nvSpPr>
            <p:spPr>
              <a:xfrm>
                <a:off x="2044567" y="5761209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4" name="Alternate Process 133"/>
              <p:cNvSpPr/>
              <p:nvPr/>
            </p:nvSpPr>
            <p:spPr>
              <a:xfrm>
                <a:off x="4298312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5" name="Alternate Process 134"/>
              <p:cNvSpPr/>
              <p:nvPr/>
            </p:nvSpPr>
            <p:spPr>
              <a:xfrm>
                <a:off x="3171440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6" name="Alternate Process 135"/>
              <p:cNvSpPr/>
              <p:nvPr/>
            </p:nvSpPr>
            <p:spPr>
              <a:xfrm>
                <a:off x="2044567" y="6994646"/>
                <a:ext cx="382172" cy="353204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7" name="Alternate Process 136"/>
              <p:cNvSpPr/>
              <p:nvPr/>
            </p:nvSpPr>
            <p:spPr>
              <a:xfrm>
                <a:off x="6544319" y="5778671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55992B">
                      <a:tint val="50000"/>
                      <a:satMod val="300000"/>
                    </a:srgbClr>
                  </a:gs>
                  <a:gs pos="35000">
                    <a:srgbClr val="55992B">
                      <a:tint val="37000"/>
                      <a:satMod val="300000"/>
                    </a:srgbClr>
                  </a:gs>
                  <a:gs pos="100000">
                    <a:srgbClr val="55992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5992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  <p:sp>
            <p:nvSpPr>
              <p:cNvPr id="138" name="Alternate Process 137"/>
              <p:cNvSpPr/>
              <p:nvPr/>
            </p:nvSpPr>
            <p:spPr>
              <a:xfrm>
                <a:off x="6544319" y="7010520"/>
                <a:ext cx="382172" cy="35241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1D86CD">
                      <a:tint val="100000"/>
                      <a:shade val="100000"/>
                      <a:satMod val="130000"/>
                    </a:srgbClr>
                  </a:gs>
                  <a:gs pos="100000">
                    <a:srgbClr val="1D86C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D86C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"/>
                  <a:ea typeface="ヒラギノ角ゴ ProN W3"/>
                  <a:cs typeface="Gill Sans"/>
                  <a:sym typeface="Gill Sans" charset="0"/>
                </a:endParaRPr>
              </a:p>
            </p:txBody>
          </p:sp>
        </p:grpSp>
        <p:cxnSp>
          <p:nvCxnSpPr>
            <p:cNvPr id="129" name="Straight Arrow Connector 128"/>
            <p:cNvCxnSpPr>
              <a:stCxn id="133" idx="3"/>
            </p:cNvCxnSpPr>
            <p:nvPr/>
          </p:nvCxnSpPr>
          <p:spPr>
            <a:xfrm>
              <a:off x="2279174" y="5301214"/>
              <a:ext cx="4140200" cy="108263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2082403" y="3314700"/>
            <a:ext cx="137745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countByValue</a:t>
            </a:r>
          </a:p>
        </p:txBody>
      </p:sp>
      <p:sp>
        <p:nvSpPr>
          <p:cNvPr id="140" name="Rounded Rectangular Callout 139"/>
          <p:cNvSpPr/>
          <p:nvPr/>
        </p:nvSpPr>
        <p:spPr>
          <a:xfrm>
            <a:off x="7172325" y="3657600"/>
            <a:ext cx="1514475" cy="1371600"/>
          </a:xfrm>
          <a:prstGeom prst="wedgeRoundRectCallout">
            <a:avLst>
              <a:gd name="adj1" fmla="val -70614"/>
              <a:gd name="adj2" fmla="val 25902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add the counts from the new batch in the window</a:t>
            </a:r>
          </a:p>
        </p:txBody>
      </p:sp>
      <p:sp>
        <p:nvSpPr>
          <p:cNvPr id="141" name="Rounded Rectangular Callout 140"/>
          <p:cNvSpPr/>
          <p:nvPr/>
        </p:nvSpPr>
        <p:spPr>
          <a:xfrm>
            <a:off x="3571875" y="4457700"/>
            <a:ext cx="1285875" cy="1371600"/>
          </a:xfrm>
          <a:prstGeom prst="wedgeRoundRectCallout">
            <a:avLst>
              <a:gd name="adj1" fmla="val 69304"/>
              <a:gd name="adj2" fmla="val -18336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E8950E"/>
            </a:solidFill>
            <a:prstDash val="solid"/>
          </a:ln>
          <a:effectLst/>
        </p:spPr>
        <p:txBody>
          <a:bodyPr lIns="0" tIns="19202" rIns="0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ヒラギノ角ゴ ProN W3"/>
                <a:cs typeface="Gill Sans"/>
                <a:sym typeface="Gill Sans" charset="0"/>
              </a:rPr>
              <a:t>subtract the counts from batch before the window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85925" y="3695700"/>
            <a:ext cx="4269581" cy="673894"/>
          </a:xfrm>
          <a:prstGeom prst="roundRect">
            <a:avLst/>
          </a:prstGeom>
          <a:noFill/>
          <a:ln w="76200" cap="flat" cmpd="sng" algn="ctr">
            <a:solidFill>
              <a:srgbClr val="B50B1B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43" name="Alternate Process 142"/>
          <p:cNvSpPr/>
          <p:nvPr/>
        </p:nvSpPr>
        <p:spPr bwMode="auto">
          <a:xfrm>
            <a:off x="5278040" y="5118100"/>
            <a:ext cx="381596" cy="352425"/>
          </a:xfrm>
          <a:prstGeom prst="flowChartAlternateProcess">
            <a:avLst/>
          </a:prstGeom>
          <a:gradFill rotWithShape="1">
            <a:gsLst>
              <a:gs pos="0">
                <a:srgbClr val="1D86CD">
                  <a:tint val="100000"/>
                  <a:shade val="100000"/>
                  <a:satMod val="130000"/>
                </a:srgbClr>
              </a:gs>
              <a:gs pos="100000">
                <a:srgbClr val="1D86C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D86C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8405" tIns="19202" rIns="38405" bIns="1920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"/>
              <a:ea typeface="ヒラギノ角ゴ ProN W3"/>
              <a:cs typeface="Gill Sans"/>
              <a:sym typeface="Gill Sans" charset="0"/>
            </a:endParaRPr>
          </a:p>
        </p:txBody>
      </p:sp>
      <p:sp>
        <p:nvSpPr>
          <p:cNvPr id="144" name="TextBox 128"/>
          <p:cNvSpPr txBox="1">
            <a:spLocks noChangeArrowheads="1"/>
          </p:cNvSpPr>
          <p:nvPr/>
        </p:nvSpPr>
        <p:spPr bwMode="auto">
          <a:xfrm>
            <a:off x="583407" y="5061744"/>
            <a:ext cx="1029068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b="0">
                <a:latin typeface="Gill Sans"/>
                <a:cs typeface="Gill Sans"/>
              </a:rPr>
              <a:t>tagCounts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B0AFE-884B-4E54-BDFD-579B5DD5D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0657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243 -4.4444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39" grpId="0"/>
      <p:bldP spid="140" grpId="0" animBg="1"/>
      <p:bldP spid="141" grpId="0" animBg="1"/>
      <p:bldP spid="142" grpId="0" animBg="1"/>
      <p:bldP spid="142" grpId="1" animBg="1"/>
      <p:bldP spid="143" grpId="0" animBg="1"/>
      <p:bldP spid="1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Smart window-based reduce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Incremental counting generalizes to many reduce operations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20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a function to “inverse reduce” (“subtract” for counting)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990600" y="35814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B50B1B"/>
              </a:solidFill>
              <a:effectLst/>
              <a:uLnTx/>
              <a:uFillTx/>
              <a:latin typeface="Consolas"/>
              <a:ea typeface="ヒラギノ角ゴ ProN W3"/>
              <a:cs typeface="Consolas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1700" b="0" kern="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countByValueAndWindow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990600" y="4800600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val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tagCounts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=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B50B1B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hashtags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B50B1B"/>
              </a:solidFill>
              <a:effectLst/>
              <a:uLnTx/>
              <a:uFillTx/>
              <a:latin typeface="Consolas"/>
              <a:ea typeface="ヒラギノ角ゴ ProN W3"/>
              <a:cs typeface="Consolas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lang="en-US" sz="1700" b="0" kern="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.</a:t>
            </a:r>
            <a:r>
              <a:rPr lang="en-US" sz="1700" b="0" kern="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reduceByKey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rgbClr val="1D86CD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AndWindow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(_ + _,</a:t>
            </a:r>
            <a:r>
              <a:rPr kumimoji="0" lang="en-US" sz="1700" b="0" i="0" u="none" strike="noStrike" kern="0" cap="none" spc="0" normalizeH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 _ - _,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Consolas"/>
                <a:ea typeface="ヒラギノ角ゴ ProN W3"/>
                <a:cs typeface="Consolas"/>
                <a:sym typeface="Arial" charset="0"/>
              </a:rPr>
              <a:t>Minutes(10), Seconds(1))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ea typeface="ヒラギノ角ゴ ProN W3"/>
                <a:cs typeface="Calibri"/>
                <a:sym typeface="Arial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Calibri"/>
              <a:ea typeface="ヒラギノ角ゴ ProN W3"/>
              <a:cs typeface="Calibri"/>
              <a:sym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7872C-0FD9-46DC-A40E-8C0223A30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9628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6C12-78FC-49D5-9FE1-4CE0AC6BCE80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458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600" b="0" kern="0" dirty="0">
                <a:sym typeface="Arial" charset="0"/>
              </a:rPr>
              <a:t>Can process </a:t>
            </a:r>
            <a:r>
              <a:rPr lang="en-US" sz="1600" b="1" kern="0" dirty="0">
                <a:sym typeface="Arial" charset="0"/>
              </a:rPr>
              <a:t>6 GB/sec (60M records/sec</a:t>
            </a:r>
            <a:r>
              <a:rPr lang="en-US" sz="1600" b="0" kern="0" dirty="0">
                <a:sym typeface="Arial" charset="0"/>
              </a:rPr>
              <a:t>) of data on 100 nodes at </a:t>
            </a:r>
            <a:r>
              <a:rPr lang="en-US" sz="1600" b="1" kern="0" dirty="0">
                <a:sym typeface="Arial" charset="0"/>
              </a:rPr>
              <a:t>sub-second</a:t>
            </a:r>
            <a:r>
              <a:rPr lang="en-US" sz="1600" b="0" kern="0" dirty="0">
                <a:sym typeface="Arial" charset="0"/>
              </a:rPr>
              <a:t> </a:t>
            </a:r>
            <a:r>
              <a:rPr lang="en-US" sz="1600" b="0" kern="0" dirty="0" err="1">
                <a:sym typeface="Arial" charset="0"/>
              </a:rPr>
              <a:t>latencyTested</a:t>
            </a:r>
            <a:endParaRPr lang="en-US" sz="1600" b="0" kern="0" dirty="0">
              <a:sym typeface="Arial" charset="0"/>
            </a:endParaRPr>
          </a:p>
          <a:p>
            <a:pPr>
              <a:defRPr/>
            </a:pPr>
            <a:r>
              <a:rPr lang="en-US" sz="1600" b="0" kern="0" dirty="0">
                <a:sym typeface="Arial" charset="0"/>
              </a:rPr>
              <a:t>with 100 streams of data on 100 EC2 instances with 4 cores each</a:t>
            </a:r>
          </a:p>
          <a:p>
            <a:pPr>
              <a:buFont typeface="Wingdings" charset="0"/>
              <a:buChar char="§"/>
              <a:defRPr/>
            </a:pPr>
            <a:endParaRPr lang="en-US" sz="1600" b="0" kern="0" dirty="0">
              <a:sym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83B2D-2FAC-44CB-A699-7B78A2A85A96}"/>
              </a:ext>
            </a:extLst>
          </p:cNvPr>
          <p:cNvSpPr txBox="1">
            <a:spLocks/>
          </p:cNvSpPr>
          <p:nvPr/>
        </p:nvSpPr>
        <p:spPr>
          <a:xfrm>
            <a:off x="457200" y="577850"/>
            <a:ext cx="8305800" cy="1587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en-US" b="0" kern="0" dirty="0">
                <a:sym typeface="Arial" charset="0"/>
              </a:rPr>
              <a:t>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055B0-F688-4532-AED1-F33321F0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7315200" cy="250082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F07E63-62FA-47B7-804C-B64223EF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98702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6C12-78FC-49D5-9FE1-4CE0AC6BCE80}"/>
              </a:ext>
            </a:extLst>
          </p:cNvPr>
          <p:cNvSpPr txBox="1">
            <a:spLocks/>
          </p:cNvSpPr>
          <p:nvPr/>
        </p:nvSpPr>
        <p:spPr>
          <a:xfrm>
            <a:off x="457200" y="1752600"/>
            <a:ext cx="37338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b="0" kern="0" dirty="0">
                <a:sym typeface="Arial" charset="0"/>
              </a:rPr>
              <a:t>Higher throughput than Storm</a:t>
            </a:r>
          </a:p>
          <a:p>
            <a:pPr>
              <a:defRPr/>
            </a:pPr>
            <a:r>
              <a:rPr lang="en-US" sz="2000" b="0" kern="0" dirty="0">
                <a:sym typeface="Arial" charset="0"/>
              </a:rPr>
              <a:t>Spark Streaming: 670k records/second/node</a:t>
            </a:r>
          </a:p>
          <a:p>
            <a:pPr>
              <a:defRPr/>
            </a:pPr>
            <a:r>
              <a:rPr lang="en-US" sz="2000" b="0" kern="0" dirty="0">
                <a:sym typeface="Arial" charset="0"/>
              </a:rPr>
              <a:t>Storm: 115k records/second/node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83B2D-2FAC-44CB-A699-7B78A2A85A96}"/>
              </a:ext>
            </a:extLst>
          </p:cNvPr>
          <p:cNvSpPr txBox="1">
            <a:spLocks/>
          </p:cNvSpPr>
          <p:nvPr/>
        </p:nvSpPr>
        <p:spPr>
          <a:xfrm>
            <a:off x="457200" y="577850"/>
            <a:ext cx="8305800" cy="1587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en-US" b="0" kern="0" dirty="0">
                <a:sym typeface="Arial" charset="0"/>
              </a:rPr>
              <a:t>Comparison with Storm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53E8E-4251-4F9C-827C-92837718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00200"/>
            <a:ext cx="4458338" cy="4191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AAD5C-19FC-4478-BC31-A882B9904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7730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Initial Implementation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Algorithm: Co-occurrences within query sessions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8656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2466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Log collection lag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Hadoop scheduling lag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Hadoop job latencies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Implementation: Pig scripts over query logs on HDFS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Problem: Query suggestions were several hours old!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We need real-time processing!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D9005-57A1-434D-B0E0-F8D6777A3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942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Solution?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62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Can we do better than one-off custom systems?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E77ED-C14F-4D43-940C-38FABB831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0456CD-DA08-4624-A876-B0BF02A2790D}"/>
              </a:ext>
            </a:extLst>
          </p:cNvPr>
          <p:cNvGrpSpPr/>
          <p:nvPr/>
        </p:nvGrpSpPr>
        <p:grpSpPr>
          <a:xfrm>
            <a:off x="1600200" y="2019300"/>
            <a:ext cx="6494392" cy="3086100"/>
            <a:chOff x="1600200" y="2019300"/>
            <a:chExt cx="6494392" cy="3086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2019300"/>
              <a:ext cx="6400800" cy="3086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F0435E-8E49-46CF-8A29-071C5A44D9FC}"/>
                </a:ext>
              </a:extLst>
            </p:cNvPr>
            <p:cNvSpPr/>
            <p:nvPr/>
          </p:nvSpPr>
          <p:spPr>
            <a:xfrm>
              <a:off x="6993008" y="2895600"/>
              <a:ext cx="1101584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Steve Jobs </a:t>
              </a:r>
              <a:endParaRPr lang="en-CA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4EDFF9-7090-4EFD-8605-FC66D2D2F5CE}"/>
                </a:ext>
              </a:extLst>
            </p:cNvPr>
            <p:cNvSpPr/>
            <p:nvPr/>
          </p:nvSpPr>
          <p:spPr>
            <a:xfrm>
              <a:off x="6993008" y="3443644"/>
              <a:ext cx="100799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Bill Gates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23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91A4F-31C8-46D6-9AF4-DD5DBD42C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1242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/>
              <a:pPr>
                <a:spcBef>
                  <a:spcPts val="0"/>
                </a:spcBef>
              </a:pPr>
              <a:t>8</a:t>
            </a:fld>
            <a:endParaRPr lang="en"/>
          </a:p>
        </p:txBody>
      </p:sp>
      <p:sp>
        <p:nvSpPr>
          <p:cNvPr id="162" name="Shape 162"/>
          <p:cNvSpPr txBox="1">
            <a:spLocks noGrp="1"/>
          </p:cNvSpPr>
          <p:nvPr>
            <p:ph type="title" idx="4294967295"/>
          </p:nvPr>
        </p:nvSpPr>
        <p:spPr>
          <a:xfrm>
            <a:off x="0" y="533400"/>
            <a:ext cx="8521700" cy="708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0" dirty="0"/>
              <a:t>Background Review -- Stream Processing</a:t>
            </a:r>
          </a:p>
        </p:txBody>
      </p:sp>
      <p:graphicFrame>
        <p:nvGraphicFramePr>
          <p:cNvPr id="165" name="Shape 165"/>
          <p:cNvGraphicFramePr/>
          <p:nvPr>
            <p:extLst>
              <p:ext uri="{D42A27DB-BD31-4B8C-83A1-F6EECF244321}">
                <p14:modId xmlns:p14="http://schemas.microsoft.com/office/powerpoint/2010/main" val="252361297"/>
              </p:ext>
            </p:extLst>
          </p:nvPr>
        </p:nvGraphicFramePr>
        <p:xfrm>
          <a:off x="952500" y="2857500"/>
          <a:ext cx="7239000" cy="17507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chemeClr val="bg1"/>
                          </a:solidFill>
                        </a:rPr>
                        <a:t>Batch processing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solidFill>
                            <a:schemeClr val="bg1"/>
                          </a:solidFill>
                        </a:rPr>
                        <a:t>Stream processing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1"/>
                          </a:solidFill>
                        </a:rPr>
                        <a:t>All the data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1"/>
                          </a:solidFill>
                        </a:rPr>
                        <a:t>Continuously incoming data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1"/>
                          </a:solidFill>
                        </a:rPr>
                        <a:t>Not real time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Latency critical (near real time)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7276" y="1983205"/>
            <a:ext cx="863700" cy="647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8488363" cy="7921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0" dirty="0"/>
              <a:t>Use Cases Across Industries</a:t>
            </a:r>
          </a:p>
        </p:txBody>
      </p:sp>
      <p:sp>
        <p:nvSpPr>
          <p:cNvPr id="5" name="Shape 88"/>
          <p:cNvSpPr txBox="1"/>
          <p:nvPr/>
        </p:nvSpPr>
        <p:spPr>
          <a:xfrm>
            <a:off x="396875" y="1788686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 dirty="0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</a:p>
        </p:txBody>
      </p:sp>
      <p:sp>
        <p:nvSpPr>
          <p:cNvPr id="6" name="Shape 89"/>
          <p:cNvSpPr txBox="1"/>
          <p:nvPr/>
        </p:nvSpPr>
        <p:spPr>
          <a:xfrm>
            <a:off x="444502" y="2086421"/>
            <a:ext cx="1904999" cy="808123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fraudulent transactions as soon as they occur.</a:t>
            </a:r>
          </a:p>
        </p:txBody>
      </p:sp>
      <p:pic>
        <p:nvPicPr>
          <p:cNvPr id="7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650" y="1743430"/>
            <a:ext cx="720724" cy="540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1"/>
          <p:cNvSpPr txBox="1"/>
          <p:nvPr/>
        </p:nvSpPr>
        <p:spPr>
          <a:xfrm>
            <a:off x="2438400" y="1745019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</a:p>
        </p:txBody>
      </p:sp>
      <p:sp>
        <p:nvSpPr>
          <p:cNvPr id="9" name="Shape 92"/>
          <p:cNvSpPr txBox="1"/>
          <p:nvPr/>
        </p:nvSpPr>
        <p:spPr>
          <a:xfrm>
            <a:off x="2533652" y="2054662"/>
            <a:ext cx="1904999" cy="808123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Re-routing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Of traffic or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Vehicle Fleet.</a:t>
            </a:r>
          </a:p>
        </p:txBody>
      </p:sp>
      <p:sp>
        <p:nvSpPr>
          <p:cNvPr id="10" name="Shape 93"/>
          <p:cNvSpPr txBox="1"/>
          <p:nvPr/>
        </p:nvSpPr>
        <p:spPr>
          <a:xfrm>
            <a:off x="4549775" y="1768837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Retail</a:t>
            </a:r>
          </a:p>
        </p:txBody>
      </p:sp>
      <p:sp>
        <p:nvSpPr>
          <p:cNvPr id="11" name="Shape 94"/>
          <p:cNvSpPr txBox="1"/>
          <p:nvPr/>
        </p:nvSpPr>
        <p:spPr>
          <a:xfrm>
            <a:off x="4581527" y="2078481"/>
            <a:ext cx="1904999" cy="1362266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marL="285776" indent="-285776" defTabSz="3429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586"/>
              </a:buClr>
              <a:buSzPct val="100000"/>
              <a:buFont typeface="Arial"/>
              <a:buChar char="•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Dynamic 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Inventory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</a:p>
          <a:p>
            <a:pPr marL="285776" indent="-285776" defTabSz="3429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586"/>
              </a:buClr>
              <a:buSzPct val="100000"/>
              <a:buFont typeface="Arial"/>
              <a:buChar char="•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Real-time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In-store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Offers and recommendations</a:t>
            </a:r>
          </a:p>
        </p:txBody>
      </p:sp>
      <p:sp>
        <p:nvSpPr>
          <p:cNvPr id="12" name="Shape 95"/>
          <p:cNvSpPr txBox="1"/>
          <p:nvPr/>
        </p:nvSpPr>
        <p:spPr>
          <a:xfrm>
            <a:off x="6534150" y="1780747"/>
            <a:ext cx="2063750" cy="761946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Consumer Internet &amp;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</a:p>
        </p:txBody>
      </p:sp>
      <p:sp>
        <p:nvSpPr>
          <p:cNvPr id="13" name="Shape 96"/>
          <p:cNvSpPr txBox="1"/>
          <p:nvPr/>
        </p:nvSpPr>
        <p:spPr>
          <a:xfrm>
            <a:off x="6597652" y="2675060"/>
            <a:ext cx="1904999" cy="808123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Optimize user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engagement based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on user’s current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behavior.</a:t>
            </a:r>
          </a:p>
        </p:txBody>
      </p:sp>
      <p:pic>
        <p:nvPicPr>
          <p:cNvPr id="14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7377" y="1749783"/>
            <a:ext cx="809623" cy="6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8127" y="1828383"/>
            <a:ext cx="793749" cy="5954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00"/>
          <p:cNvSpPr txBox="1"/>
          <p:nvPr/>
        </p:nvSpPr>
        <p:spPr>
          <a:xfrm>
            <a:off x="390525" y="3566355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 dirty="0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</a:p>
        </p:txBody>
      </p:sp>
      <p:sp>
        <p:nvSpPr>
          <p:cNvPr id="17" name="Shape 101"/>
          <p:cNvSpPr txBox="1"/>
          <p:nvPr/>
        </p:nvSpPr>
        <p:spPr>
          <a:xfrm>
            <a:off x="469902" y="3828360"/>
            <a:ext cx="1904999" cy="1177552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Continuously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monitor patient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vital stats and proactively identify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at-risk patients.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</a:pPr>
            <a:endParaRPr sz="1425" b="0">
              <a:solidFill>
                <a:srgbClr val="005586">
                  <a:lumMod val="75000"/>
                  <a:lumOff val="25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02"/>
          <p:cNvSpPr txBox="1"/>
          <p:nvPr/>
        </p:nvSpPr>
        <p:spPr>
          <a:xfrm>
            <a:off x="2590800" y="3573501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</a:p>
        </p:txBody>
      </p:sp>
      <p:sp>
        <p:nvSpPr>
          <p:cNvPr id="19" name="Shape 103"/>
          <p:cNvSpPr txBox="1"/>
          <p:nvPr/>
        </p:nvSpPr>
        <p:spPr>
          <a:xfrm>
            <a:off x="2686051" y="3895054"/>
            <a:ext cx="1904999" cy="1362266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marL="285776" indent="-285776" defTabSz="3429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586"/>
              </a:buClr>
              <a:buSzPct val="100000"/>
              <a:buFont typeface="Arial"/>
              <a:buChar char="•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failures and 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react instantly</a:t>
            </a:r>
          </a:p>
          <a:p>
            <a:pPr marL="285776" indent="-285776" defTabSz="34299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5586"/>
              </a:buClr>
              <a:buSzPct val="100000"/>
              <a:buFont typeface="Arial"/>
              <a:buChar char="•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Proactive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maintenance.</a:t>
            </a:r>
          </a:p>
        </p:txBody>
      </p:sp>
      <p:sp>
        <p:nvSpPr>
          <p:cNvPr id="20" name="Shape 104"/>
          <p:cNvSpPr txBox="1"/>
          <p:nvPr/>
        </p:nvSpPr>
        <p:spPr>
          <a:xfrm>
            <a:off x="4702175" y="3585410"/>
            <a:ext cx="2063750" cy="30016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Surveillance</a:t>
            </a:r>
          </a:p>
        </p:txBody>
      </p:sp>
      <p:sp>
        <p:nvSpPr>
          <p:cNvPr id="21" name="Shape 105"/>
          <p:cNvSpPr txBox="1"/>
          <p:nvPr/>
        </p:nvSpPr>
        <p:spPr>
          <a:xfrm>
            <a:off x="4733927" y="3918873"/>
            <a:ext cx="1904999" cy="808123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threats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and intrusions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 real-time</a:t>
            </a:r>
          </a:p>
        </p:txBody>
      </p:sp>
      <p:sp>
        <p:nvSpPr>
          <p:cNvPr id="22" name="Shape 106"/>
          <p:cNvSpPr txBox="1"/>
          <p:nvPr/>
        </p:nvSpPr>
        <p:spPr>
          <a:xfrm>
            <a:off x="6686550" y="3597319"/>
            <a:ext cx="2063750" cy="761946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Digital 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026">
                <a:solidFill>
                  <a:srgbClr val="49A1CE"/>
                </a:solidFill>
                <a:latin typeface="Calibri"/>
                <a:ea typeface="Calibri"/>
                <a:cs typeface="Calibri"/>
                <a:sym typeface="Calibri"/>
              </a:rPr>
              <a:t>&amp; Marketing</a:t>
            </a:r>
          </a:p>
        </p:txBody>
      </p:sp>
      <p:sp>
        <p:nvSpPr>
          <p:cNvPr id="23" name="Shape 107"/>
          <p:cNvSpPr txBox="1"/>
          <p:nvPr/>
        </p:nvSpPr>
        <p:spPr>
          <a:xfrm>
            <a:off x="6750052" y="4503543"/>
            <a:ext cx="1904999" cy="808123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25" b="0" dirty="0">
                <a:solidFill>
                  <a:srgbClr val="005586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Optimize and personalize content based on real-time information.</a:t>
            </a:r>
          </a:p>
        </p:txBody>
      </p:sp>
      <p:pic>
        <p:nvPicPr>
          <p:cNvPr id="24" name="Shape 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98651" y="3597317"/>
            <a:ext cx="641350" cy="4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4401" y="3904580"/>
            <a:ext cx="644524" cy="48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56027" y="3942691"/>
            <a:ext cx="800099" cy="60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78802" y="3666395"/>
            <a:ext cx="679449" cy="509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D4A31-1683-4A39-B4E9-A71ECA105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7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59071</TotalTime>
  <Words>1727</Words>
  <Application>Microsoft Office PowerPoint</Application>
  <PresentationFormat>On-screen Show (4:3)</PresentationFormat>
  <Paragraphs>467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Consolas</vt:lpstr>
      <vt:lpstr>Gill Sans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Review -- Stream Processing</vt:lpstr>
      <vt:lpstr>Use Cases Across Industries</vt:lpstr>
      <vt:lpstr>Canonical Stream Processing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12797</cp:revision>
  <dcterms:created xsi:type="dcterms:W3CDTF">2012-08-31T06:36:49Z</dcterms:created>
  <dcterms:modified xsi:type="dcterms:W3CDTF">2019-11-26T04:52:29Z</dcterms:modified>
  <cp:category/>
</cp:coreProperties>
</file>