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59" r:id="rId2"/>
  </p:sldMasterIdLst>
  <p:notesMasterIdLst>
    <p:notesMasterId r:id="rId59"/>
  </p:notesMasterIdLst>
  <p:handoutMasterIdLst>
    <p:handoutMasterId r:id="rId60"/>
  </p:handoutMasterIdLst>
  <p:sldIdLst>
    <p:sldId id="1712" r:id="rId3"/>
    <p:sldId id="1623" r:id="rId4"/>
    <p:sldId id="1624" r:id="rId5"/>
    <p:sldId id="301" r:id="rId6"/>
    <p:sldId id="377" r:id="rId7"/>
    <p:sldId id="435" r:id="rId8"/>
    <p:sldId id="319" r:id="rId9"/>
    <p:sldId id="336" r:id="rId10"/>
    <p:sldId id="284" r:id="rId11"/>
    <p:sldId id="285" r:id="rId12"/>
    <p:sldId id="333" r:id="rId13"/>
    <p:sldId id="337" r:id="rId14"/>
    <p:sldId id="329" r:id="rId15"/>
    <p:sldId id="332" r:id="rId16"/>
    <p:sldId id="331" r:id="rId17"/>
    <p:sldId id="415" r:id="rId18"/>
    <p:sldId id="389" r:id="rId19"/>
    <p:sldId id="411" r:id="rId20"/>
    <p:sldId id="403" r:id="rId21"/>
    <p:sldId id="404" r:id="rId22"/>
    <p:sldId id="400" r:id="rId23"/>
    <p:sldId id="406" r:id="rId24"/>
    <p:sldId id="416" r:id="rId25"/>
    <p:sldId id="414" r:id="rId26"/>
    <p:sldId id="413" r:id="rId27"/>
    <p:sldId id="425" r:id="rId28"/>
    <p:sldId id="426" r:id="rId29"/>
    <p:sldId id="330" r:id="rId30"/>
    <p:sldId id="1625" r:id="rId31"/>
    <p:sldId id="1583" r:id="rId32"/>
    <p:sldId id="1585" r:id="rId33"/>
    <p:sldId id="1567" r:id="rId34"/>
    <p:sldId id="1568" r:id="rId35"/>
    <p:sldId id="1561" r:id="rId36"/>
    <p:sldId id="1564" r:id="rId37"/>
    <p:sldId id="1557" r:id="rId38"/>
    <p:sldId id="1514" r:id="rId39"/>
    <p:sldId id="1516" r:id="rId40"/>
    <p:sldId id="1517" r:id="rId41"/>
    <p:sldId id="1527" r:id="rId42"/>
    <p:sldId id="1518" r:id="rId43"/>
    <p:sldId id="1528" r:id="rId44"/>
    <p:sldId id="1519" r:id="rId45"/>
    <p:sldId id="1520" r:id="rId46"/>
    <p:sldId id="1521" r:id="rId47"/>
    <p:sldId id="1522" r:id="rId48"/>
    <p:sldId id="1523" r:id="rId49"/>
    <p:sldId id="1524" r:id="rId50"/>
    <p:sldId id="1525" r:id="rId51"/>
    <p:sldId id="1526" r:id="rId52"/>
    <p:sldId id="1529" r:id="rId53"/>
    <p:sldId id="1530" r:id="rId54"/>
    <p:sldId id="1531" r:id="rId55"/>
    <p:sldId id="1532" r:id="rId56"/>
    <p:sldId id="1560" r:id="rId57"/>
    <p:sldId id="1566" r:id="rId58"/>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5231" autoAdjust="0"/>
  </p:normalViewPr>
  <p:slideViewPr>
    <p:cSldViewPr>
      <p:cViewPr>
        <p:scale>
          <a:sx n="84" d="100"/>
          <a:sy n="84" d="100"/>
        </p:scale>
        <p:origin x="861" y="45"/>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DCDC1-0459-4649-9404-C11007ADD7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70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DCDC1-0459-4649-9404-C11007ADD7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41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DCDC1-0459-4649-9404-C11007ADD7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41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DCDC1-0459-4649-9404-C11007ADD7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41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DCDC1-0459-4649-9404-C11007ADD7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41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DCDC1-0459-4649-9404-C11007ADD7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41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61A0EF-2154-45F4-8EAE-4CA6F89FB4CA}"/>
              </a:ext>
            </a:extLst>
          </p:cNvPr>
          <p:cNvSpPr>
            <a:spLocks noGrp="1"/>
          </p:cNvSpPr>
          <p:nvPr>
            <p:ph type="sldNum" sz="quarter" idx="4"/>
          </p:nvPr>
        </p:nvSpPr>
        <p:spPr>
          <a:xfrm>
            <a:off x="8534400" y="6400800"/>
            <a:ext cx="533400" cy="365125"/>
          </a:xfrm>
          <a:prstGeom prst="rect">
            <a:avLst/>
          </a:prstGeom>
        </p:spPr>
        <p:txBody>
          <a:bodyPr/>
          <a:lstStyle>
            <a:lvl1pPr>
              <a:defRPr>
                <a:solidFill>
                  <a:schemeClr val="bg1"/>
                </a:solidFill>
              </a:defRPr>
            </a:lvl1pPr>
          </a:lstStyle>
          <a:p>
            <a:fld id="{019B477D-1CC2-40BF-9D66-7293E2A0052B}" type="slidenum">
              <a:rPr lang="en-CA" smtClean="0"/>
              <a:pPr/>
              <a:t>‹#›</a:t>
            </a:fld>
            <a:endParaRPr lang="en-CA" dirty="0"/>
          </a:p>
        </p:txBody>
      </p:sp>
    </p:spTree>
    <p:extLst>
      <p:ext uri="{BB962C8B-B14F-4D97-AF65-F5344CB8AC3E}">
        <p14:creationId xmlns:p14="http://schemas.microsoft.com/office/powerpoint/2010/main" val="23529448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er - White">
    <p:spTree>
      <p:nvGrpSpPr>
        <p:cNvPr id="1" name=""/>
        <p:cNvGrpSpPr/>
        <p:nvPr/>
      </p:nvGrpSpPr>
      <p:grpSpPr>
        <a:xfrm>
          <a:off x="0" y="0"/>
          <a:ext cx="0" cy="0"/>
          <a:chOff x="0" y="0"/>
          <a:chExt cx="0" cy="0"/>
        </a:xfrm>
      </p:grpSpPr>
      <p:sp>
        <p:nvSpPr>
          <p:cNvPr id="6" name="Rectangle 5"/>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RSN_logo_vertical_RGB_vect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3558" y="2154922"/>
            <a:ext cx="2733958" cy="2540142"/>
          </a:xfrm>
          <a:prstGeom prst="rect">
            <a:avLst/>
          </a:prstGeom>
        </p:spPr>
      </p:pic>
      <p:sp>
        <p:nvSpPr>
          <p:cNvPr id="8" name="Rectangle 9"/>
          <p:cNvSpPr>
            <a:spLocks noChangeArrowheads="1"/>
          </p:cNvSpPr>
          <p:nvPr userDrawn="1"/>
        </p:nvSpPr>
        <p:spPr bwMode="auto">
          <a:xfrm>
            <a:off x="1335650" y="6445994"/>
            <a:ext cx="6472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rgbClr val="7F7F7F"/>
                </a:solidFill>
              </a:rPr>
              <a:t>© 2014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rgbClr val="7F7F7F"/>
              </a:solidFill>
            </a:endParaRPr>
          </a:p>
        </p:txBody>
      </p:sp>
    </p:spTree>
    <p:extLst>
      <p:ext uri="{BB962C8B-B14F-4D97-AF65-F5344CB8AC3E}">
        <p14:creationId xmlns:p14="http://schemas.microsoft.com/office/powerpoint/2010/main" val="234566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er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6" name="Rectangle 5"/>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9"/>
          <p:cNvSpPr>
            <a:spLocks noChangeArrowheads="1"/>
          </p:cNvSpPr>
          <p:nvPr userDrawn="1"/>
        </p:nvSpPr>
        <p:spPr bwMode="auto">
          <a:xfrm>
            <a:off x="1335650" y="6445994"/>
            <a:ext cx="6472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lgn="ctr">
              <a:buFont typeface="Arial" charset="0"/>
              <a:buNone/>
            </a:pPr>
            <a:r>
              <a:rPr lang="en-US" sz="700" b="1" dirty="0">
                <a:solidFill>
                  <a:schemeClr val="bg1"/>
                </a:solidFill>
              </a:rPr>
              <a:t>© 2014 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chemeClr val="bg1"/>
              </a:solidFill>
            </a:endParaRPr>
          </a:p>
        </p:txBody>
      </p:sp>
      <p:pic>
        <p:nvPicPr>
          <p:cNvPr id="7" name="Picture 6" descr="PoweredBy_lockup_CMYK_regmark_vector_revers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2371" y="2003462"/>
            <a:ext cx="2168362" cy="2429436"/>
          </a:xfrm>
          <a:prstGeom prst="rect">
            <a:avLst/>
          </a:prstGeom>
        </p:spPr>
      </p:pic>
    </p:spTree>
    <p:extLst>
      <p:ext uri="{BB962C8B-B14F-4D97-AF65-F5344CB8AC3E}">
        <p14:creationId xmlns:p14="http://schemas.microsoft.com/office/powerpoint/2010/main" val="298543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TLD">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p:cNvSpPr/>
          <p:nvPr userDrawn="1"/>
        </p:nvSpPr>
        <p:spPr>
          <a:xfrm>
            <a:off x="0" y="0"/>
            <a:ext cx="9144000" cy="3421063"/>
          </a:xfrm>
          <a:prstGeom prst="rect">
            <a:avLst/>
          </a:prstGeom>
          <a:gradFill flip="none" rotWithShape="1">
            <a:gsLst>
              <a:gs pos="0">
                <a:srgbClr val="DCDCDC"/>
              </a:gs>
              <a:gs pos="100000">
                <a:srgbClr val="DCDCDC"/>
              </a:gs>
              <a:gs pos="85000">
                <a:srgbClr val="FFFFFF"/>
              </a:gs>
              <a:gs pos="15000">
                <a:schemeClr val="bg1"/>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Picture 7" descr="PbVRSN_Portfolio_International_Vert_Final_20130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177800"/>
            <a:ext cx="6400800" cy="3124200"/>
          </a:xfrm>
          <a:prstGeom prst="rect">
            <a:avLst/>
          </a:prstGeom>
        </p:spPr>
      </p:pic>
    </p:spTree>
    <p:extLst>
      <p:ext uri="{BB962C8B-B14F-4D97-AF65-F5344CB8AC3E}">
        <p14:creationId xmlns:p14="http://schemas.microsoft.com/office/powerpoint/2010/main" val="2255789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Server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2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t="1" b="841"/>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300775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Dots">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3" name="Picture 12" descr="VRSN_PPT_Master3_FullSlide.jpg"/>
          <p:cNvPicPr>
            <a:picLocks noChangeAspect="1"/>
          </p:cNvPicPr>
          <p:nvPr userDrawn="1"/>
        </p:nvPicPr>
        <p:blipFill rotWithShape="1">
          <a:blip r:embed="rId2" cstate="screen">
            <a:extLst>
              <a:ext uri="{28A0092B-C50C-407E-A947-70E740481C1C}">
                <a14:useLocalDpi xmlns:a14="http://schemas.microsoft.com/office/drawing/2010/main"/>
              </a:ext>
            </a:extLst>
          </a:blip>
          <a:srcRect b="843"/>
          <a:stretch/>
        </p:blipFill>
        <p:spPr>
          <a:xfrm>
            <a:off x="0" y="1"/>
            <a:ext cx="9144000" cy="3421062"/>
          </a:xfrm>
          <a:prstGeom prst="rect">
            <a:avLst/>
          </a:prstGeom>
          <a:effectLst>
            <a:outerShdw blurRad="50800" dist="38100" dir="5400000" algn="t" rotWithShape="0">
              <a:prstClr val="black">
                <a:alpha val="40000"/>
              </a:prstClr>
            </a:outerShdw>
          </a:effectLst>
        </p:spPr>
      </p:pic>
      <p:pic>
        <p:nvPicPr>
          <p:cNvPr id="16" name="Picture 15" descr="VRSN_logo_vertical_RGB_transparent_revers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727668" y="116046"/>
            <a:ext cx="1226958" cy="1179802"/>
          </a:xfrm>
          <a:prstGeom prst="rect">
            <a:avLst/>
          </a:prstGeom>
        </p:spPr>
      </p:pic>
    </p:spTree>
    <p:extLst>
      <p:ext uri="{BB962C8B-B14F-4D97-AF65-F5344CB8AC3E}">
        <p14:creationId xmlns:p14="http://schemas.microsoft.com/office/powerpoint/2010/main" val="205337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Gray">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D4D4D4"/>
              </a:gs>
              <a:gs pos="100000">
                <a:srgbClr val="70707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1038225"/>
            <a:ext cx="8229600" cy="10668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chemeClr val="bg1"/>
                </a:solidFill>
              </a:defRPr>
            </a:lvl1pPr>
            <a:lvl2pPr marL="0" indent="0">
              <a:buNone/>
              <a:defRPr sz="1800">
                <a:solidFill>
                  <a:schemeClr val="bg1"/>
                </a:solidFill>
              </a:defRPr>
            </a:lvl2pPr>
            <a:lvl3pPr marL="0" indent="0">
              <a:buNone/>
              <a:defRPr sz="1600">
                <a:solidFill>
                  <a:schemeClr val="bg1"/>
                </a:solidFill>
              </a:defRPr>
            </a:lvl3pPr>
            <a:lvl4pPr marL="0" indent="0">
              <a:buNone/>
              <a:defRPr sz="1400">
                <a:solidFill>
                  <a:schemeClr val="bg1"/>
                </a:solidFill>
              </a:defRPr>
            </a:lvl4pPr>
            <a:lvl5pPr marL="0" indent="0">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6"/>
          </p:nvPr>
        </p:nvSpPr>
        <p:spPr>
          <a:xfrm>
            <a:off x="215900" y="6409094"/>
            <a:ext cx="3282950" cy="123111"/>
          </a:xfrm>
          <a:prstGeom prst="rect">
            <a:avLst/>
          </a:prstGeom>
        </p:spPr>
        <p:txBody>
          <a:bodyPr/>
          <a:lstStyle/>
          <a:p>
            <a:endParaRPr lang="en-US" dirty="0"/>
          </a:p>
        </p:txBody>
      </p:sp>
    </p:spTree>
    <p:extLst>
      <p:ext uri="{BB962C8B-B14F-4D97-AF65-F5344CB8AC3E}">
        <p14:creationId xmlns:p14="http://schemas.microsoft.com/office/powerpoint/2010/main" val="365791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Lt Blu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61A1D4"/>
              </a:gs>
              <a:gs pos="100000">
                <a:srgbClr val="0061A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1038225"/>
            <a:ext cx="8229600" cy="10668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4"/>
          </p:nvPr>
        </p:nvSpPr>
        <p:spPr/>
        <p:txBody>
          <a:bodyPr/>
          <a:lstStyle/>
          <a:p>
            <a:endParaRPr lang="en-US" dirty="0"/>
          </a:p>
        </p:txBody>
      </p:sp>
      <p:sp>
        <p:nvSpPr>
          <p:cNvPr id="6" name="Slide Number Placeholder 5"/>
          <p:cNvSpPr>
            <a:spLocks noGrp="1"/>
          </p:cNvSpPr>
          <p:nvPr>
            <p:ph type="sldNum" sz="quarter" idx="15"/>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6"/>
          </p:nvPr>
        </p:nvSpPr>
        <p:spPr>
          <a:xfrm>
            <a:off x="215900" y="6409094"/>
            <a:ext cx="3282950" cy="123111"/>
          </a:xfrm>
          <a:prstGeom prst="rect">
            <a:avLst/>
          </a:prstGeom>
        </p:spPr>
        <p:txBody>
          <a:bodyPr/>
          <a:lstStyle/>
          <a:p>
            <a:endParaRPr lang="en-US" dirty="0"/>
          </a:p>
        </p:txBody>
      </p:sp>
    </p:spTree>
    <p:extLst>
      <p:ext uri="{BB962C8B-B14F-4D97-AF65-F5344CB8AC3E}">
        <p14:creationId xmlns:p14="http://schemas.microsoft.com/office/powerpoint/2010/main" val="354900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404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500582"/>
            <a:ext cx="8229600" cy="1001280"/>
          </a:xfrm>
        </p:spPr>
        <p:txBody>
          <a:bodyPr anchor="b">
            <a:no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523509"/>
            <a:ext cx="8229600" cy="1823315"/>
          </a:xfrm>
        </p:spPr>
        <p:txBody>
          <a:bodyPr>
            <a:noAutofit/>
          </a:bodyPr>
          <a:lstStyle>
            <a:lvl1pPr marL="0" indent="0" algn="l">
              <a:buNone/>
              <a:defRPr lang="en-US" sz="2400" kern="1200" dirty="0">
                <a:solidFill>
                  <a:srgbClr val="99DDF5"/>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6732" b="17049"/>
          <a:stretch/>
        </p:blipFill>
        <p:spPr>
          <a:xfrm>
            <a:off x="0" y="0"/>
            <a:ext cx="9144000" cy="3421063"/>
          </a:xfrm>
          <a:prstGeom prst="rect">
            <a:avLst/>
          </a:prstGeom>
          <a:effectLst>
            <a:outerShdw blurRad="50800" dist="38100" dir="5400000" algn="t" rotWithShape="0">
              <a:prstClr val="black">
                <a:alpha val="40000"/>
              </a:prstClr>
            </a:outerShdw>
          </a:effectLst>
        </p:spPr>
      </p:pic>
      <p:pic>
        <p:nvPicPr>
          <p:cNvPr id="11" name="Picture 2" descr="Z:\SkyDrive\Work\current projects master\Verisign\Registrar Days 2013\!assets\Verisign-Logo_stack_whitetext.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3810000" y="1015314"/>
            <a:ext cx="1524000" cy="1419498"/>
          </a:xfrm>
          <a:prstGeom prst="rect">
            <a:avLst/>
          </a:prstGeom>
          <a:noFill/>
          <a:effectLst>
            <a:glow rad="228600">
              <a:schemeClr val="bg1">
                <a:alpha val="40000"/>
              </a:schemeClr>
            </a:glow>
          </a:effectLst>
          <a:extLst>
            <a:ext uri="{909E8E84-426E-40dd-AFC4-6F175D3DCCD1}">
              <a14:hiddenFill xmlns:a14="http://schemas.microsoft.com/office/drawing/2010/main" xmlns="">
                <a:solidFill>
                  <a:srgbClr val="FFFFFF"/>
                </a:solidFill>
              </a14:hiddenFill>
            </a:ext>
          </a:extLst>
        </p:spPr>
      </p:pic>
      <p:sp>
        <p:nvSpPr>
          <p:cNvPr id="15" name="Rectangle 14"/>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08600" y="1600691"/>
            <a:ext cx="2635250" cy="236045"/>
          </a:xfrm>
          <a:prstGeom prst="rect">
            <a:avLst/>
          </a:prstGeom>
          <a:effectLst>
            <a:outerShdw blurRad="38100" algn="ctr" rotWithShape="0">
              <a:prstClr val="black">
                <a:alpha val="30000"/>
              </a:prstClr>
            </a:outerShdw>
          </a:effectLst>
        </p:spPr>
      </p:pic>
    </p:spTree>
    <p:extLst>
      <p:ext uri="{BB962C8B-B14F-4D97-AF65-F5344CB8AC3E}">
        <p14:creationId xmlns:p14="http://schemas.microsoft.com/office/powerpoint/2010/main" val="119635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Date Placeholder 9"/>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2"/>
          </p:nvPr>
        </p:nvSpPr>
        <p:spPr/>
        <p:txBody>
          <a:bodyPr/>
          <a:lstStyle/>
          <a:p>
            <a:fld id="{407C8B75-4858-41E6-BEC3-A0853FA4AC5B}" type="slidenum">
              <a:rPr lang="en-US" smtClean="0"/>
              <a:pPr/>
              <a:t>‹#›</a:t>
            </a:fld>
            <a:endParaRPr lang="en-US" dirty="0"/>
          </a:p>
        </p:txBody>
      </p:sp>
    </p:spTree>
    <p:extLst>
      <p:ext uri="{BB962C8B-B14F-4D97-AF65-F5344CB8AC3E}">
        <p14:creationId xmlns:p14="http://schemas.microsoft.com/office/powerpoint/2010/main" val="393765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97467"/>
            <a:ext cx="9144000" cy="3691466"/>
          </a:xfrm>
          <a:prstGeom prst="rect">
            <a:avLst/>
          </a:prstGeom>
          <a:gradFill>
            <a:gsLst>
              <a:gs pos="0">
                <a:srgbClr val="0061A3"/>
              </a:gs>
              <a:gs pos="100000">
                <a:srgbClr val="0E273E"/>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Title 10"/>
          <p:cNvSpPr>
            <a:spLocks noGrp="1"/>
          </p:cNvSpPr>
          <p:nvPr>
            <p:ph type="title"/>
          </p:nvPr>
        </p:nvSpPr>
        <p:spPr>
          <a:xfrm>
            <a:off x="457200" y="1038225"/>
            <a:ext cx="8229600" cy="1066800"/>
          </a:xfrm>
        </p:spPr>
        <p:txBody>
          <a:bodyPr anchor="b" anchorCtr="0">
            <a:noAutofit/>
          </a:bodyPr>
          <a:lstStyle>
            <a:lvl1pPr>
              <a:defRPr sz="3200">
                <a:solidFill>
                  <a:schemeClr val="bg1"/>
                </a:solidFill>
              </a:defRPr>
            </a:lvl1pPr>
          </a:lstStyle>
          <a:p>
            <a:r>
              <a:rPr lang="en-US" dirty="0"/>
              <a:t>Click to edit Master title style</a:t>
            </a:r>
          </a:p>
        </p:txBody>
      </p:sp>
      <p:sp>
        <p:nvSpPr>
          <p:cNvPr id="17" name="Text Placeholder 16"/>
          <p:cNvSpPr>
            <a:spLocks noGrp="1"/>
          </p:cNvSpPr>
          <p:nvPr>
            <p:ph type="body" sz="quarter" idx="13"/>
          </p:nvPr>
        </p:nvSpPr>
        <p:spPr>
          <a:xfrm>
            <a:off x="457200" y="2106900"/>
            <a:ext cx="8229600" cy="2331749"/>
          </a:xfrm>
        </p:spPr>
        <p:txBody>
          <a:bodyPr>
            <a:noAutofit/>
          </a:bodyPr>
          <a:lstStyle>
            <a:lvl1pPr marL="0" indent="0">
              <a:buNone/>
              <a:defRPr sz="2000">
                <a:solidFill>
                  <a:srgbClr val="99DDF5"/>
                </a:solidFill>
              </a:defRPr>
            </a:lvl1pPr>
            <a:lvl2pPr marL="0" indent="0">
              <a:buNone/>
              <a:defRPr sz="1800">
                <a:solidFill>
                  <a:srgbClr val="99DDF5"/>
                </a:solidFill>
              </a:defRPr>
            </a:lvl2pPr>
            <a:lvl3pPr marL="0" indent="0">
              <a:buNone/>
              <a:defRPr sz="1600">
                <a:solidFill>
                  <a:srgbClr val="99DDF5"/>
                </a:solidFill>
              </a:defRPr>
            </a:lvl3pPr>
            <a:lvl4pPr marL="0" indent="0">
              <a:buNone/>
              <a:defRPr sz="1400">
                <a:solidFill>
                  <a:srgbClr val="99DDF5"/>
                </a:solidFill>
              </a:defRPr>
            </a:lvl4pPr>
            <a:lvl5pPr marL="0" indent="0">
              <a:buNone/>
              <a:defRPr sz="1400">
                <a:solidFill>
                  <a:srgbClr val="99DDF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407C8B75-4858-41E6-BEC3-A0853FA4AC5B}" type="slidenum">
              <a:rPr lang="en-US" smtClean="0"/>
              <a:pPr/>
              <a:t>‹#›</a:t>
            </a:fld>
            <a:endParaRPr lang="en-US" dirty="0"/>
          </a:p>
        </p:txBody>
      </p:sp>
      <p:sp>
        <p:nvSpPr>
          <p:cNvPr id="4" name="Footer Placeholder 3"/>
          <p:cNvSpPr>
            <a:spLocks noGrp="1"/>
          </p:cNvSpPr>
          <p:nvPr>
            <p:ph type="ftr" sz="quarter" idx="16"/>
          </p:nvPr>
        </p:nvSpPr>
        <p:spPr>
          <a:xfrm>
            <a:off x="215900" y="6409094"/>
            <a:ext cx="3282950" cy="123111"/>
          </a:xfrm>
          <a:prstGeom prst="rect">
            <a:avLst/>
          </a:prstGeom>
        </p:spPr>
        <p:txBody>
          <a:bodyPr/>
          <a:lstStyle/>
          <a:p>
            <a:endParaRPr lang="en-US" dirty="0"/>
          </a:p>
        </p:txBody>
      </p:sp>
    </p:spTree>
    <p:extLst>
      <p:ext uri="{BB962C8B-B14F-4D97-AF65-F5344CB8AC3E}">
        <p14:creationId xmlns:p14="http://schemas.microsoft.com/office/powerpoint/2010/main" val="379687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092200"/>
            <a:ext cx="4038600" cy="5254625"/>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407C8B75-4858-41E6-BEC3-A0853FA4AC5B}" type="slidenum">
              <a:rPr lang="en-US" smtClean="0"/>
              <a:pPr/>
              <a:t>‹#›</a:t>
            </a:fld>
            <a:endParaRPr lang="en-US" dirty="0"/>
          </a:p>
        </p:txBody>
      </p:sp>
      <p:sp>
        <p:nvSpPr>
          <p:cNvPr id="7" name="Footer Placeholder 6"/>
          <p:cNvSpPr>
            <a:spLocks noGrp="1"/>
          </p:cNvSpPr>
          <p:nvPr>
            <p:ph type="ftr" sz="quarter" idx="12"/>
          </p:nvPr>
        </p:nvSpPr>
        <p:spPr>
          <a:xfrm>
            <a:off x="215900" y="6409094"/>
            <a:ext cx="3282950" cy="123111"/>
          </a:xfrm>
          <a:prstGeom prst="rect">
            <a:avLst/>
          </a:prstGeom>
        </p:spPr>
        <p:txBody>
          <a:bodyPr/>
          <a:lstStyle/>
          <a:p>
            <a:endParaRPr lang="en-US" dirty="0"/>
          </a:p>
        </p:txBody>
      </p:sp>
    </p:spTree>
    <p:extLst>
      <p:ext uri="{BB962C8B-B14F-4D97-AF65-F5344CB8AC3E}">
        <p14:creationId xmlns:p14="http://schemas.microsoft.com/office/powerpoint/2010/main" val="25275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07C8B75-4858-41E6-BEC3-A0853FA4AC5B}" type="slidenum">
              <a:rPr lang="en-US" smtClean="0"/>
              <a:pPr/>
              <a:t>‹#›</a:t>
            </a:fld>
            <a:endParaRPr lang="en-US" dirty="0"/>
          </a:p>
        </p:txBody>
      </p:sp>
      <p:sp>
        <p:nvSpPr>
          <p:cNvPr id="5" name="Footer Placeholder 4"/>
          <p:cNvSpPr>
            <a:spLocks noGrp="1"/>
          </p:cNvSpPr>
          <p:nvPr>
            <p:ph type="ftr" sz="quarter" idx="12"/>
          </p:nvPr>
        </p:nvSpPr>
        <p:spPr>
          <a:xfrm>
            <a:off x="215900" y="6409094"/>
            <a:ext cx="3282950" cy="123111"/>
          </a:xfrm>
          <a:prstGeom prst="rect">
            <a:avLst/>
          </a:prstGeom>
        </p:spPr>
        <p:txBody>
          <a:bodyPr/>
          <a:lstStyle/>
          <a:p>
            <a:endParaRPr lang="en-US" dirty="0"/>
          </a:p>
        </p:txBody>
      </p:sp>
    </p:spTree>
    <p:extLst>
      <p:ext uri="{BB962C8B-B14F-4D97-AF65-F5344CB8AC3E}">
        <p14:creationId xmlns:p14="http://schemas.microsoft.com/office/powerpoint/2010/main" val="29473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407C8B75-4858-41E6-BEC3-A0853FA4AC5B}" type="slidenum">
              <a:rPr lang="en-US" smtClean="0"/>
              <a:pPr/>
              <a:t>‹#›</a:t>
            </a:fld>
            <a:endParaRPr lang="en-US" dirty="0"/>
          </a:p>
        </p:txBody>
      </p:sp>
      <p:sp>
        <p:nvSpPr>
          <p:cNvPr id="4" name="Footer Placeholder 3"/>
          <p:cNvSpPr>
            <a:spLocks noGrp="1"/>
          </p:cNvSpPr>
          <p:nvPr>
            <p:ph type="ftr" sz="quarter" idx="12"/>
          </p:nvPr>
        </p:nvSpPr>
        <p:spPr>
          <a:xfrm>
            <a:off x="215900" y="6409094"/>
            <a:ext cx="3282950" cy="123111"/>
          </a:xfrm>
          <a:prstGeom prst="rect">
            <a:avLst/>
          </a:prstGeom>
        </p:spPr>
        <p:txBody>
          <a:bodyPr/>
          <a:lstStyle/>
          <a:p>
            <a:endParaRPr lang="en-US" dirty="0"/>
          </a:p>
        </p:txBody>
      </p:sp>
    </p:spTree>
    <p:extLst>
      <p:ext uri="{BB962C8B-B14F-4D97-AF65-F5344CB8AC3E}">
        <p14:creationId xmlns:p14="http://schemas.microsoft.com/office/powerpoint/2010/main" val="87475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p:bg>
      <p:bgPr>
        <a:gradFill flip="none" rotWithShape="1">
          <a:gsLst>
            <a:gs pos="60000">
              <a:srgbClr val="0E273E"/>
            </a:gs>
            <a:gs pos="90000">
              <a:srgbClr val="0061A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2800" kern="1200" dirty="0">
                <a:solidFill>
                  <a:srgbClr val="99DDF5"/>
                </a:solidFill>
                <a:latin typeface="+mj-lt"/>
                <a:ea typeface="+mj-ea"/>
                <a:cs typeface="+mj-cs"/>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4764" y="6451598"/>
            <a:ext cx="1554472" cy="323848"/>
          </a:xfrm>
          <a:prstGeom prst="rect">
            <a:avLst/>
          </a:prstGeom>
        </p:spPr>
      </p:pic>
      <p:sp>
        <p:nvSpPr>
          <p:cNvPr id="9" name="Text Placeholder 8"/>
          <p:cNvSpPr>
            <a:spLocks noGrp="1"/>
          </p:cNvSpPr>
          <p:nvPr>
            <p:ph type="body" sz="quarter" idx="13"/>
          </p:nvPr>
        </p:nvSpPr>
        <p:spPr>
          <a:xfrm>
            <a:off x="471488" y="1092200"/>
            <a:ext cx="8215312" cy="5254625"/>
          </a:xfrm>
        </p:spPr>
        <p:txBody>
          <a:bodyPr>
            <a:noAutofit/>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Date Placeholder 5"/>
          <p:cNvSpPr>
            <a:spLocks noGrp="1"/>
          </p:cNvSpPr>
          <p:nvPr>
            <p:ph type="dt" sz="half" idx="14"/>
          </p:nvPr>
        </p:nvSpPr>
        <p:spPr/>
        <p:txBody>
          <a:bodyPr/>
          <a:lstStyle/>
          <a:p>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407C8B75-4858-41E6-BEC3-A0853FA4AC5B}" type="slidenum">
              <a:rPr lang="en-US" smtClean="0"/>
              <a:pPr/>
              <a:t>‹#›</a:t>
            </a:fld>
            <a:endParaRPr lang="en-US" dirty="0"/>
          </a:p>
        </p:txBody>
      </p:sp>
      <p:sp>
        <p:nvSpPr>
          <p:cNvPr id="10" name="Rectangle 9"/>
          <p:cNvSpPr/>
          <p:nvPr userDrawn="1"/>
        </p:nvSpPr>
        <p:spPr>
          <a:xfrm>
            <a:off x="0" y="6812280"/>
            <a:ext cx="9144000" cy="45720"/>
          </a:xfrm>
          <a:prstGeom prst="rect">
            <a:avLst/>
          </a:prstGeom>
          <a:solidFill>
            <a:srgbClr val="69B45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a:p>
        </p:txBody>
      </p:sp>
      <p:sp>
        <p:nvSpPr>
          <p:cNvPr id="11" name="TextBox 10"/>
          <p:cNvSpPr txBox="1"/>
          <p:nvPr userDrawn="1"/>
        </p:nvSpPr>
        <p:spPr>
          <a:xfrm>
            <a:off x="120650" y="6521449"/>
            <a:ext cx="3035300" cy="184149"/>
          </a:xfrm>
          <a:prstGeom prst="rect">
            <a:avLst/>
          </a:prstGeom>
        </p:spPr>
        <p:txBody>
          <a:bodyPr vert="horz" lIns="91440" tIns="45720" rIns="91440" bIns="45720" rtlCol="0" anchor="ctr">
            <a:noAutofit/>
          </a:bodyPr>
          <a:lstStyle>
            <a:defPPr>
              <a:defRPr lang="en-US"/>
            </a:defPPr>
            <a:lvl1pPr>
              <a:defRPr sz="800">
                <a:solidFill>
                  <a:schemeClr val="tx1">
                    <a:tint val="75000"/>
                  </a:schemeClr>
                </a:solidFill>
              </a:defRPr>
            </a:lvl1pPr>
          </a:lstStyle>
          <a:p>
            <a:pPr lvl="0"/>
            <a:r>
              <a:rPr lang="en-US" sz="800" b="0" kern="1200" dirty="0">
                <a:solidFill>
                  <a:schemeClr val="bg1"/>
                </a:solidFill>
                <a:latin typeface="+mn-lt"/>
                <a:ea typeface="+mn-ea"/>
                <a:cs typeface="+mn-cs"/>
              </a:rPr>
              <a:t>Verisign</a:t>
            </a:r>
            <a:r>
              <a:rPr lang="en-US" sz="800" b="0" kern="1200" baseline="0" dirty="0">
                <a:solidFill>
                  <a:schemeClr val="bg1"/>
                </a:solidFill>
                <a:latin typeface="+mn-lt"/>
                <a:ea typeface="+mn-ea"/>
                <a:cs typeface="+mn-cs"/>
              </a:rPr>
              <a:t> Public</a:t>
            </a:r>
            <a:endParaRPr lang="en-US" b="0" dirty="0">
              <a:solidFill>
                <a:schemeClr val="bg1"/>
              </a:solidFill>
            </a:endParaRPr>
          </a:p>
        </p:txBody>
      </p:sp>
      <p:sp>
        <p:nvSpPr>
          <p:cNvPr id="12" name="Footer Placeholder 11"/>
          <p:cNvSpPr>
            <a:spLocks noGrp="1"/>
          </p:cNvSpPr>
          <p:nvPr>
            <p:ph type="ftr" sz="quarter" idx="16"/>
          </p:nvPr>
        </p:nvSpPr>
        <p:spPr>
          <a:xfrm>
            <a:off x="215900" y="6409094"/>
            <a:ext cx="3282950" cy="123111"/>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4568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FE8DDA4-AA5A-4464-9DC9-D16854826800}"/>
              </a:ext>
            </a:extLst>
          </p:cNvPr>
          <p:cNvSpPr>
            <a:spLocks noGrp="1"/>
          </p:cNvSpPr>
          <p:nvPr>
            <p:ph type="sldNum" sz="quarter" idx="4"/>
          </p:nvPr>
        </p:nvSpPr>
        <p:spPr>
          <a:xfrm>
            <a:off x="8458200" y="6400800"/>
            <a:ext cx="533400" cy="365125"/>
          </a:xfrm>
          <a:prstGeom prst="rect">
            <a:avLst/>
          </a:prstGeom>
        </p:spPr>
        <p:txBody>
          <a:bodyPr/>
          <a:lstStyle>
            <a:lvl1pPr>
              <a:defRPr>
                <a:solidFill>
                  <a:schemeClr val="bg1"/>
                </a:solidFill>
              </a:defRPr>
            </a:lvl1pPr>
          </a:lstStyle>
          <a:p>
            <a:fld id="{019B477D-1CC2-40BF-9D66-7293E2A0052B}" type="slidenum">
              <a:rPr lang="en-CA" smtClean="0"/>
              <a:pPr/>
              <a:t>‹#›</a:t>
            </a:fld>
            <a:endParaRPr lang="en-CA" dirty="0"/>
          </a:p>
        </p:txBody>
      </p:sp>
    </p:spTree>
    <p:extLst>
      <p:ext uri="{BB962C8B-B14F-4D97-AF65-F5344CB8AC3E}">
        <p14:creationId xmlns:p14="http://schemas.microsoft.com/office/powerpoint/2010/main" val="4112411131"/>
      </p:ext>
    </p:extLst>
  </p:cSld>
  <p:clrMap bg1="dk1" tx1="lt1" bg2="dk2" tx2="lt2" accent1="accent1" accent2="accent2" accent3="accent3" accent4="accent4" accent5="accent5" accent6="accent6" hlink="hlink" folHlink="folHlink"/>
  <p:sldLayoutIdLst>
    <p:sldLayoutId id="2147483675" r:id="rId1"/>
    <p:sldLayoutId id="2147483676" r:id="rId2"/>
  </p:sldLayoutIdLst>
  <p:transition/>
  <p:hf hdr="0" ftr="0" dt="0"/>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6888"/>
            <a:ext cx="8229600" cy="55778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078992"/>
            <a:ext cx="8229600" cy="525549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382000" y="6400800"/>
            <a:ext cx="647700" cy="381000"/>
          </a:xfrm>
          <a:prstGeom prst="rect">
            <a:avLst/>
          </a:prstGeom>
        </p:spPr>
        <p:txBody>
          <a:bodyPr vert="horz" lIns="91440" tIns="45720" rIns="91440" bIns="45720" rtlCol="0" anchor="ctr">
            <a:noAutofit/>
          </a:bodyPr>
          <a:lstStyle>
            <a:lvl1pPr algn="r">
              <a:defRPr lang="en-CA" sz="1600" b="1" kern="1200" smtClean="0">
                <a:solidFill>
                  <a:schemeClr val="tx1"/>
                </a:solidFill>
                <a:latin typeface="Arial" charset="0"/>
                <a:ea typeface="+mn-ea"/>
                <a:cs typeface="+mn-cs"/>
              </a:defRPr>
            </a:lvl1pPr>
          </a:lstStyle>
          <a:p>
            <a:fld id="{407C8B75-4858-41E6-BEC3-A0853FA4AC5B}" type="slidenum">
              <a:rPr lang="en-CA" smtClean="0"/>
              <a:pPr/>
              <a:t>‹#›</a:t>
            </a:fld>
            <a:endParaRPr lang="en-CA" dirty="0"/>
          </a:p>
        </p:txBody>
      </p:sp>
      <p:sp>
        <p:nvSpPr>
          <p:cNvPr id="9" name="Date Placeholder 8"/>
          <p:cNvSpPr>
            <a:spLocks noGrp="1"/>
          </p:cNvSpPr>
          <p:nvPr>
            <p:ph type="dt" sz="half" idx="2"/>
          </p:nvPr>
        </p:nvSpPr>
        <p:spPr>
          <a:xfrm>
            <a:off x="-1085274" y="6565902"/>
            <a:ext cx="842818" cy="152400"/>
          </a:xfrm>
          <a:prstGeom prst="rect">
            <a:avLst/>
          </a:prstGeom>
        </p:spPr>
        <p:txBody>
          <a:bodyPr vert="horz" lIns="91440" tIns="45720" rIns="91440" bIns="45720" rtlCol="0" anchor="ctr">
            <a:noAutofit/>
          </a:bodyP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271423205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ftr="0" dt="0"/>
  <p:txStyles>
    <p:titleStyle>
      <a:lvl1pPr algn="l" defTabSz="914400" rtl="0" eaLnBrk="1" latinLnBrk="0" hangingPunct="1">
        <a:spcBef>
          <a:spcPct val="0"/>
        </a:spcBef>
        <a:buNone/>
        <a:defRPr lang="en-US" sz="2800" kern="1200" dirty="0">
          <a:solidFill>
            <a:srgbClr val="0661A3"/>
          </a:solidFill>
          <a:latin typeface="+mj-lt"/>
          <a:ea typeface="+mj-ea"/>
          <a:cs typeface="+mj-cs"/>
        </a:defRPr>
      </a:lvl1pPr>
    </p:titleStyle>
    <p:bodyStyle>
      <a:lvl1pPr marL="176213" indent="-176213" algn="l" defTabSz="914400" rtl="0" eaLnBrk="1" latinLnBrk="0" hangingPunct="1">
        <a:spcBef>
          <a:spcPts val="900"/>
        </a:spcBef>
        <a:buClr>
          <a:schemeClr val="bg2"/>
        </a:buClr>
        <a:buSzPct val="65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21208" indent="-165100" algn="l" defTabSz="914400" rtl="0" eaLnBrk="1" latinLnBrk="0" hangingPunct="1">
        <a:spcBef>
          <a:spcPts val="900"/>
        </a:spcBef>
        <a:buClr>
          <a:schemeClr val="bg2"/>
        </a:buClr>
        <a:buSzPct val="6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86968" indent="-176213" algn="l" defTabSz="914400" rtl="0" eaLnBrk="1" latinLnBrk="0" hangingPunct="1">
        <a:spcBef>
          <a:spcPts val="900"/>
        </a:spcBef>
        <a:buClr>
          <a:schemeClr val="bg2"/>
        </a:buClr>
        <a:buSzPct val="6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197864" indent="-165100"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14400" indent="-176213" algn="l" defTabSz="914400" rtl="0" eaLnBrk="1" latinLnBrk="0" hangingPunct="1">
        <a:spcBef>
          <a:spcPts val="900"/>
        </a:spcBef>
        <a:buClr>
          <a:schemeClr val="bg2"/>
        </a:buClr>
        <a:buSzPct val="6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hael-noll.com/blog/2013/03/13/running-a-multi-broker-apache-kafka-cluster-on-a-single-node/"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kafka.apache.or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wiki.apache.org/confluence/display/KAFKA/Powered+B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kafka.apache.org/documentation.html%23persistenc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ichael-noll.com/blog/2013/03/13/running-a-multi-broker-apache-kafka-cluster-on-a-single-nod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800" b="0" dirty="0">
                <a:solidFill>
                  <a:schemeClr val="bg2"/>
                </a:solidFill>
                <a:latin typeface="Gill Sans"/>
                <a:cs typeface="Gill Sans"/>
              </a:rPr>
              <a:t>Part 9: Real-Time Data Analytics (2/2)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431/631 451/651 </a:t>
            </a:r>
            <a:r>
              <a:rPr lang="en-US" sz="2400" b="0">
                <a:solidFill>
                  <a:schemeClr val="bg2"/>
                </a:solidFill>
                <a:latin typeface="Gill Sans"/>
                <a:cs typeface="Gill Sans"/>
              </a:rPr>
              <a:t>(Fall </a:t>
            </a:r>
            <a:r>
              <a:rPr lang="en-US" sz="2400" b="0" dirty="0">
                <a:solidFill>
                  <a:schemeClr val="bg2"/>
                </a:solidFill>
                <a:latin typeface="Gill Sans"/>
                <a:cs typeface="Gill Sans"/>
              </a:rPr>
              <a:t>2019)</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Ali Abedi</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November 28, 2019</a:t>
            </a:r>
          </a:p>
        </p:txBody>
      </p:sp>
      <p:sp>
        <p:nvSpPr>
          <p:cNvPr id="14" name="TextBox 13"/>
          <p:cNvSpPr txBox="1">
            <a:spLocks noChangeArrowheads="1"/>
          </p:cNvSpPr>
          <p:nvPr/>
        </p:nvSpPr>
        <p:spPr bwMode="auto">
          <a:xfrm>
            <a:off x="1371600" y="5943600"/>
            <a:ext cx="7182607"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https://www.student.cs.uwaterloo.ca/~cs451</a:t>
            </a:r>
          </a:p>
        </p:txBody>
      </p:sp>
      <p:pic>
        <p:nvPicPr>
          <p:cNvPr id="2" name="Picture 1" descr="waterloo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
        <p:nvSpPr>
          <p:cNvPr id="3" name="Slide Number Placeholder 2">
            <a:extLst>
              <a:ext uri="{FF2B5EF4-FFF2-40B4-BE49-F238E27FC236}">
                <a16:creationId xmlns:a16="http://schemas.microsoft.com/office/drawing/2014/main" id="{4F673BBF-D92C-4BA6-B030-1DACA8563D20}"/>
              </a:ext>
            </a:extLst>
          </p:cNvPr>
          <p:cNvSpPr>
            <a:spLocks noGrp="1"/>
          </p:cNvSpPr>
          <p:nvPr>
            <p:ph type="sldNum" sz="quarter" idx="4"/>
          </p:nvPr>
        </p:nvSpPr>
        <p:spPr>
          <a:prstGeom prst="rect">
            <a:avLst/>
          </a:prstGeom>
        </p:spPr>
        <p:txBody>
          <a:bodyPr/>
          <a:lstStyle>
            <a:defPPr>
              <a:defRPr lang="en-US"/>
            </a:defPPr>
            <a:lvl1pPr algn="l" rtl="0" eaLnBrk="0" fontAlgn="base" hangingPunct="0">
              <a:spcBef>
                <a:spcPct val="0"/>
              </a:spcBef>
              <a:spcAft>
                <a:spcPct val="0"/>
              </a:spcAft>
              <a:defRPr sz="1600" b="1" kern="1200">
                <a:solidFill>
                  <a:schemeClr val="bg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a:lstStyle>
          <a:p>
            <a:fld id="{019B477D-1CC2-40BF-9D66-7293E2A0052B}" type="slidenum">
              <a:rPr lang="en-CA" smtClean="0"/>
              <a:pPr/>
              <a:t>1</a:t>
            </a:fld>
            <a:endParaRPr lang="en-CA" dirty="0"/>
          </a:p>
        </p:txBody>
      </p:sp>
    </p:spTree>
    <p:extLst>
      <p:ext uri="{BB962C8B-B14F-4D97-AF65-F5344CB8AC3E}">
        <p14:creationId xmlns:p14="http://schemas.microsoft.com/office/powerpoint/2010/main" val="3171217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71310" y="2475230"/>
            <a:ext cx="5208999" cy="3583701"/>
            <a:chOff x="1571310" y="2222500"/>
            <a:chExt cx="5208999" cy="3836431"/>
          </a:xfrm>
        </p:grpSpPr>
        <p:sp>
          <p:nvSpPr>
            <p:cNvPr id="33" name="Rectangle 32"/>
            <p:cNvSpPr/>
            <p:nvPr/>
          </p:nvSpPr>
          <p:spPr>
            <a:xfrm>
              <a:off x="1571310" y="2222500"/>
              <a:ext cx="5208999" cy="38364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34" name="TextBox 33"/>
            <p:cNvSpPr txBox="1"/>
            <p:nvPr/>
          </p:nvSpPr>
          <p:spPr>
            <a:xfrm>
              <a:off x="3831740" y="5660742"/>
              <a:ext cx="9227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Broker(s)</a:t>
              </a:r>
            </a:p>
          </p:txBody>
        </p:sp>
      </p:grpSp>
      <p:sp>
        <p:nvSpPr>
          <p:cNvPr id="2" name="Title 1"/>
          <p:cNvSpPr>
            <a:spLocks noGrp="1"/>
          </p:cNvSpPr>
          <p:nvPr>
            <p:ph type="title"/>
          </p:nvPr>
        </p:nvSpPr>
        <p:spPr/>
        <p:txBody>
          <a:bodyPr/>
          <a:lstStyle/>
          <a:p>
            <a:r>
              <a:rPr lang="en-US" dirty="0"/>
              <a:t>Topics</a:t>
            </a:r>
          </a:p>
        </p:txBody>
      </p:sp>
      <p:sp>
        <p:nvSpPr>
          <p:cNvPr id="17" name="Rectangle 16"/>
          <p:cNvSpPr/>
          <p:nvPr/>
        </p:nvSpPr>
        <p:spPr>
          <a:xfrm>
            <a:off x="262255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19" name="Rectangle 18"/>
          <p:cNvSpPr/>
          <p:nvPr/>
        </p:nvSpPr>
        <p:spPr>
          <a:xfrm>
            <a:off x="29972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0" name="Rectangle 19"/>
          <p:cNvSpPr/>
          <p:nvPr/>
        </p:nvSpPr>
        <p:spPr>
          <a:xfrm>
            <a:off x="374015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1" name="Rectangle 20"/>
          <p:cNvSpPr/>
          <p:nvPr/>
        </p:nvSpPr>
        <p:spPr>
          <a:xfrm>
            <a:off x="33655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2" name="Rectangle 21"/>
          <p:cNvSpPr/>
          <p:nvPr/>
        </p:nvSpPr>
        <p:spPr>
          <a:xfrm>
            <a:off x="41148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3" name="Rectangle 22"/>
          <p:cNvSpPr/>
          <p:nvPr/>
        </p:nvSpPr>
        <p:spPr>
          <a:xfrm>
            <a:off x="485775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4" name="Rectangle 23"/>
          <p:cNvSpPr/>
          <p:nvPr/>
        </p:nvSpPr>
        <p:spPr>
          <a:xfrm>
            <a:off x="44831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5" name="Rectangle 24"/>
          <p:cNvSpPr/>
          <p:nvPr/>
        </p:nvSpPr>
        <p:spPr>
          <a:xfrm>
            <a:off x="52324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grpSp>
        <p:nvGrpSpPr>
          <p:cNvPr id="45" name="Group 44"/>
          <p:cNvGrpSpPr/>
          <p:nvPr/>
        </p:nvGrpSpPr>
        <p:grpSpPr>
          <a:xfrm>
            <a:off x="5151340" y="2557956"/>
            <a:ext cx="3278735" cy="1959355"/>
            <a:chOff x="5151340" y="2557956"/>
            <a:chExt cx="3278735" cy="1959355"/>
          </a:xfrm>
        </p:grpSpPr>
        <p:sp>
          <p:nvSpPr>
            <p:cNvPr id="27" name="Rectangle 26"/>
            <p:cNvSpPr/>
            <p:nvPr/>
          </p:nvSpPr>
          <p:spPr>
            <a:xfrm>
              <a:off x="56007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61A3"/>
                  </a:solidFill>
                  <a:effectLst/>
                  <a:uLnTx/>
                  <a:uFillTx/>
                  <a:latin typeface="Helvetica"/>
                  <a:ea typeface="+mn-ea"/>
                  <a:cs typeface="+mn-cs"/>
                </a:rPr>
                <a:t>new</a:t>
              </a:r>
            </a:p>
          </p:txBody>
        </p:sp>
        <p:sp>
          <p:nvSpPr>
            <p:cNvPr id="11" name="TextBox 10"/>
            <p:cNvSpPr txBox="1"/>
            <p:nvPr/>
          </p:nvSpPr>
          <p:spPr>
            <a:xfrm>
              <a:off x="7213600" y="2557956"/>
              <a:ext cx="11728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Producer A1</a:t>
              </a:r>
            </a:p>
          </p:txBody>
        </p:sp>
        <p:sp>
          <p:nvSpPr>
            <p:cNvPr id="29" name="TextBox 28"/>
            <p:cNvSpPr txBox="1"/>
            <p:nvPr/>
          </p:nvSpPr>
          <p:spPr>
            <a:xfrm>
              <a:off x="7213600" y="2853428"/>
              <a:ext cx="11728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Producer A2</a:t>
              </a:r>
            </a:p>
          </p:txBody>
        </p:sp>
        <p:sp>
          <p:nvSpPr>
            <p:cNvPr id="30" name="TextBox 29"/>
            <p:cNvSpPr txBox="1"/>
            <p:nvPr/>
          </p:nvSpPr>
          <p:spPr>
            <a:xfrm>
              <a:off x="7213600" y="3263202"/>
              <a:ext cx="12027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Producer A</a:t>
              </a:r>
              <a:r>
                <a:rPr kumimoji="0" lang="en-US" sz="1400" b="0" i="1" u="none" strike="noStrike" kern="1200" cap="none" spc="0" normalizeH="0" baseline="0" noProof="0" dirty="0">
                  <a:ln>
                    <a:noFill/>
                  </a:ln>
                  <a:solidFill>
                    <a:srgbClr val="000000"/>
                  </a:solidFill>
                  <a:effectLst/>
                  <a:uLnTx/>
                  <a:uFillTx/>
                  <a:latin typeface="Helvetica"/>
                  <a:ea typeface="+mn-ea"/>
                  <a:cs typeface="+mn-cs"/>
                </a:rPr>
                <a:t>n</a:t>
              </a:r>
            </a:p>
          </p:txBody>
        </p:sp>
        <p:sp>
          <p:nvSpPr>
            <p:cNvPr id="31" name="TextBox 30"/>
            <p:cNvSpPr txBox="1"/>
            <p:nvPr/>
          </p:nvSpPr>
          <p:spPr>
            <a:xfrm>
              <a:off x="7548101" y="3007317"/>
              <a:ext cx="364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a:t>
              </a:r>
            </a:p>
          </p:txBody>
        </p:sp>
        <p:cxnSp>
          <p:nvCxnSpPr>
            <p:cNvPr id="36" name="Elbow Connector 35"/>
            <p:cNvCxnSpPr/>
            <p:nvPr/>
          </p:nvCxnSpPr>
          <p:spPr>
            <a:xfrm rot="10800000" flipV="1">
              <a:off x="6137822" y="2768600"/>
              <a:ext cx="897979" cy="596900"/>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151340" y="3932535"/>
              <a:ext cx="3278735" cy="58477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Producers always append to “tail”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(think: append to a file)</a:t>
              </a:r>
            </a:p>
          </p:txBody>
        </p:sp>
      </p:grpSp>
      <p:sp>
        <p:nvSpPr>
          <p:cNvPr id="40" name="TextBox 39"/>
          <p:cNvSpPr txBox="1"/>
          <p:nvPr/>
        </p:nvSpPr>
        <p:spPr>
          <a:xfrm>
            <a:off x="2207751" y="3211611"/>
            <a:ext cx="364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a:t>
            </a:r>
          </a:p>
        </p:txBody>
      </p:sp>
      <p:sp>
        <p:nvSpPr>
          <p:cNvPr id="46" name="TextBox 45"/>
          <p:cNvSpPr txBox="1"/>
          <p:nvPr/>
        </p:nvSpPr>
        <p:spPr>
          <a:xfrm>
            <a:off x="2168736" y="3558976"/>
            <a:ext cx="11025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Older </a:t>
            </a:r>
            <a:r>
              <a:rPr kumimoji="0" lang="en-US" sz="1400" b="0" i="0" u="none" strike="noStrike" kern="1200" cap="none" spc="0" normalizeH="0" baseline="0" noProof="0" dirty="0" err="1">
                <a:ln>
                  <a:noFill/>
                </a:ln>
                <a:solidFill>
                  <a:srgbClr val="000000"/>
                </a:solidFill>
                <a:effectLst/>
                <a:uLnTx/>
                <a:uFillTx/>
                <a:latin typeface="Helvetica"/>
                <a:ea typeface="+mn-ea"/>
                <a:cs typeface="+mn-cs"/>
              </a:rPr>
              <a:t>msgs</a:t>
            </a:r>
            <a:endParaRPr kumimoji="0" lang="en-US" sz="1400" b="0" i="0" u="none" strike="noStrike" kern="1200" cap="none" spc="0" normalizeH="0" baseline="0" noProof="0" dirty="0">
              <a:ln>
                <a:noFill/>
              </a:ln>
              <a:solidFill>
                <a:srgbClr val="000000"/>
              </a:solidFill>
              <a:effectLst/>
              <a:uLnTx/>
              <a:uFillTx/>
              <a:latin typeface="Helvetica"/>
              <a:ea typeface="+mn-ea"/>
              <a:cs typeface="+mn-cs"/>
            </a:endParaRPr>
          </a:p>
        </p:txBody>
      </p:sp>
      <p:sp>
        <p:nvSpPr>
          <p:cNvPr id="47" name="TextBox 46"/>
          <p:cNvSpPr txBox="1"/>
          <p:nvPr/>
        </p:nvSpPr>
        <p:spPr>
          <a:xfrm>
            <a:off x="4502150" y="3558976"/>
            <a:ext cx="11822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Newer </a:t>
            </a:r>
            <a:r>
              <a:rPr kumimoji="0" lang="en-US" sz="1400" b="0" i="0" u="none" strike="noStrike" kern="1200" cap="none" spc="0" normalizeH="0" baseline="0" noProof="0" dirty="0" err="1">
                <a:ln>
                  <a:noFill/>
                </a:ln>
                <a:solidFill>
                  <a:srgbClr val="000000"/>
                </a:solidFill>
                <a:effectLst/>
                <a:uLnTx/>
                <a:uFillTx/>
                <a:latin typeface="Helvetica"/>
                <a:ea typeface="+mn-ea"/>
                <a:cs typeface="+mn-cs"/>
              </a:rPr>
              <a:t>msgs</a:t>
            </a:r>
            <a:endParaRPr kumimoji="0" lang="en-US" sz="1400" b="0" i="0" u="none" strike="noStrike" kern="1200" cap="none" spc="0" normalizeH="0" baseline="0" noProof="0" dirty="0">
              <a:ln>
                <a:noFill/>
              </a:ln>
              <a:solidFill>
                <a:srgbClr val="000000"/>
              </a:solidFill>
              <a:effectLst/>
              <a:uLnTx/>
              <a:uFillTx/>
              <a:latin typeface="Helvetica"/>
              <a:ea typeface="+mn-ea"/>
              <a:cs typeface="+mn-cs"/>
            </a:endParaRPr>
          </a:p>
        </p:txBody>
      </p:sp>
      <p:grpSp>
        <p:nvGrpSpPr>
          <p:cNvPr id="13" name="Group 12"/>
          <p:cNvGrpSpPr/>
          <p:nvPr/>
        </p:nvGrpSpPr>
        <p:grpSpPr>
          <a:xfrm>
            <a:off x="770671" y="1267677"/>
            <a:ext cx="7022153" cy="1739640"/>
            <a:chOff x="770671" y="1267677"/>
            <a:chExt cx="7022153" cy="1739640"/>
          </a:xfrm>
        </p:grpSpPr>
        <p:sp>
          <p:nvSpPr>
            <p:cNvPr id="3" name="TextBox 2"/>
            <p:cNvSpPr txBox="1"/>
            <p:nvPr/>
          </p:nvSpPr>
          <p:spPr>
            <a:xfrm>
              <a:off x="770671" y="1319311"/>
              <a:ext cx="180128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Consumer group C1</a:t>
              </a:r>
            </a:p>
          </p:txBody>
        </p:sp>
        <p:cxnSp>
          <p:nvCxnSpPr>
            <p:cNvPr id="48" name="Elbow Connector 47"/>
            <p:cNvCxnSpPr>
              <a:stCxn id="3" idx="3"/>
            </p:cNvCxnSpPr>
            <p:nvPr/>
          </p:nvCxnSpPr>
          <p:spPr>
            <a:xfrm>
              <a:off x="2571953" y="1473200"/>
              <a:ext cx="1339647" cy="1534117"/>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125862" y="1267677"/>
              <a:ext cx="366696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Consumers use an “offset pointer”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track/control their read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(and decide the pace of consumption)</a:t>
              </a:r>
            </a:p>
          </p:txBody>
        </p:sp>
        <p:sp>
          <p:nvSpPr>
            <p:cNvPr id="50" name="TextBox 49"/>
            <p:cNvSpPr txBox="1"/>
            <p:nvPr/>
          </p:nvSpPr>
          <p:spPr>
            <a:xfrm>
              <a:off x="770671" y="1944785"/>
              <a:ext cx="180128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Consumer group C2</a:t>
              </a:r>
            </a:p>
          </p:txBody>
        </p:sp>
        <p:cxnSp>
          <p:nvCxnSpPr>
            <p:cNvPr id="51" name="Elbow Connector 50"/>
            <p:cNvCxnSpPr>
              <a:stCxn id="50" idx="3"/>
            </p:cNvCxnSpPr>
            <p:nvPr/>
          </p:nvCxnSpPr>
          <p:spPr>
            <a:xfrm>
              <a:off x="2571953" y="2098674"/>
              <a:ext cx="603047" cy="908643"/>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8343A54A-B9A7-498B-B4AA-787885014371}"/>
              </a:ext>
            </a:extLst>
          </p:cNvPr>
          <p:cNvSpPr>
            <a:spLocks noGrp="1"/>
          </p:cNvSpPr>
          <p:nvPr>
            <p:ph type="sldNum" sz="quarter" idx="12"/>
          </p:nvPr>
        </p:nvSpPr>
        <p:spPr/>
        <p:txBody>
          <a:bodyPr/>
          <a:lstStyle/>
          <a:p>
            <a:fld id="{407C8B75-4858-41E6-BEC3-A0853FA4AC5B}" type="slidenum">
              <a:rPr lang="en-US" smtClean="0"/>
              <a:pPr/>
              <a:t>10</a:t>
            </a:fld>
            <a:endParaRPr lang="en-US" dirty="0"/>
          </a:p>
        </p:txBody>
      </p:sp>
    </p:spTree>
    <p:extLst>
      <p:ext uri="{BB962C8B-B14F-4D97-AF65-F5344CB8AC3E}">
        <p14:creationId xmlns:p14="http://schemas.microsoft.com/office/powerpoint/2010/main" val="39096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Partitions</a:t>
            </a:r>
          </a:p>
        </p:txBody>
      </p:sp>
      <p:pic>
        <p:nvPicPr>
          <p:cNvPr id="4" name="Picture 3"/>
          <p:cNvPicPr>
            <a:picLocks noChangeAspect="1"/>
          </p:cNvPicPr>
          <p:nvPr/>
        </p:nvPicPr>
        <p:blipFill>
          <a:blip r:embed="rId2"/>
          <a:stretch>
            <a:fillRect/>
          </a:stretch>
        </p:blipFill>
        <p:spPr>
          <a:xfrm>
            <a:off x="1828800" y="2514600"/>
            <a:ext cx="5618300" cy="3605976"/>
          </a:xfrm>
          <a:prstGeom prst="rect">
            <a:avLst/>
          </a:prstGeom>
        </p:spPr>
      </p:pic>
      <p:sp>
        <p:nvSpPr>
          <p:cNvPr id="35" name="Content Placeholder 2"/>
          <p:cNvSpPr>
            <a:spLocks noGrp="1"/>
          </p:cNvSpPr>
          <p:nvPr>
            <p:ph idx="1"/>
          </p:nvPr>
        </p:nvSpPr>
        <p:spPr>
          <a:xfrm>
            <a:off x="457200" y="1078992"/>
            <a:ext cx="8229600" cy="1664208"/>
          </a:xfrm>
        </p:spPr>
        <p:txBody>
          <a:bodyPr/>
          <a:lstStyle/>
          <a:p>
            <a:r>
              <a:rPr lang="en-US" dirty="0"/>
              <a:t>A topic consists of </a:t>
            </a:r>
            <a:r>
              <a:rPr lang="en-US" b="1" dirty="0"/>
              <a:t>partitions.</a:t>
            </a:r>
          </a:p>
          <a:p>
            <a:r>
              <a:rPr lang="en-US" dirty="0"/>
              <a:t>Partition:  </a:t>
            </a:r>
            <a:r>
              <a:rPr lang="en-US" b="1" dirty="0"/>
              <a:t>ordered +</a:t>
            </a:r>
            <a:r>
              <a:rPr lang="en-US" dirty="0"/>
              <a:t> </a:t>
            </a:r>
            <a:r>
              <a:rPr lang="en-US" b="1" dirty="0"/>
              <a:t>immutable </a:t>
            </a:r>
            <a:r>
              <a:rPr lang="en-US" dirty="0"/>
              <a:t>sequence of messages </a:t>
            </a:r>
            <a:br>
              <a:rPr lang="en-US" dirty="0"/>
            </a:br>
            <a:r>
              <a:rPr lang="en-US" dirty="0"/>
              <a:t>                that is continually appended to</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A7DE2717-9A17-45CB-BEB3-B827F5EF1EAB}"/>
              </a:ext>
            </a:extLst>
          </p:cNvPr>
          <p:cNvSpPr>
            <a:spLocks noGrp="1"/>
          </p:cNvSpPr>
          <p:nvPr>
            <p:ph type="sldNum" sz="quarter" idx="12"/>
          </p:nvPr>
        </p:nvSpPr>
        <p:spPr/>
        <p:txBody>
          <a:bodyPr/>
          <a:lstStyle/>
          <a:p>
            <a:fld id="{407C8B75-4858-41E6-BEC3-A0853FA4AC5B}" type="slidenum">
              <a:rPr lang="en-US" smtClean="0"/>
              <a:pPr/>
              <a:t>11</a:t>
            </a:fld>
            <a:endParaRPr lang="en-US" dirty="0"/>
          </a:p>
        </p:txBody>
      </p:sp>
    </p:spTree>
    <p:extLst>
      <p:ext uri="{BB962C8B-B14F-4D97-AF65-F5344CB8AC3E}">
        <p14:creationId xmlns:p14="http://schemas.microsoft.com/office/powerpoint/2010/main" val="318072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Partitions</a:t>
            </a:r>
          </a:p>
        </p:txBody>
      </p:sp>
      <p:sp>
        <p:nvSpPr>
          <p:cNvPr id="35" name="Content Placeholder 2"/>
          <p:cNvSpPr>
            <a:spLocks noGrp="1"/>
          </p:cNvSpPr>
          <p:nvPr>
            <p:ph idx="1"/>
          </p:nvPr>
        </p:nvSpPr>
        <p:spPr>
          <a:xfrm>
            <a:off x="457200" y="1078992"/>
            <a:ext cx="8229600" cy="5255490"/>
          </a:xfrm>
        </p:spPr>
        <p:txBody>
          <a:bodyPr/>
          <a:lstStyle/>
          <a:p>
            <a:r>
              <a:rPr lang="en-US" dirty="0"/>
              <a:t>#partitions of a topic is configurable</a:t>
            </a:r>
          </a:p>
          <a:p>
            <a:r>
              <a:rPr lang="en-US" dirty="0"/>
              <a:t>#partitions determines </a:t>
            </a:r>
            <a:r>
              <a:rPr lang="en-US" b="1" dirty="0"/>
              <a:t>max</a:t>
            </a:r>
            <a:r>
              <a:rPr lang="en-US" dirty="0"/>
              <a:t> consumer (group) parallelism</a:t>
            </a:r>
          </a:p>
          <a:p>
            <a:pPr lvl="1"/>
            <a:br>
              <a:rPr lang="en-US" sz="1800" dirty="0">
                <a:latin typeface="Consolas"/>
                <a:cs typeface="Consolas"/>
              </a:rPr>
            </a:br>
            <a:endParaRPr lang="en-US" sz="1800" dirty="0">
              <a:latin typeface="Consolas"/>
              <a:cs typeface="Consolas"/>
            </a:endParaRPr>
          </a:p>
          <a:p>
            <a:pPr lvl="1"/>
            <a:endParaRPr lang="en-US" sz="1800" dirty="0">
              <a:latin typeface="Consolas"/>
              <a:cs typeface="Consolas"/>
            </a:endParaRPr>
          </a:p>
          <a:p>
            <a:pPr lvl="1"/>
            <a:endParaRPr lang="en-US" sz="1800" dirty="0">
              <a:latin typeface="Consolas"/>
              <a:cs typeface="Consolas"/>
            </a:endParaRPr>
          </a:p>
          <a:p>
            <a:pPr lvl="1"/>
            <a:endParaRPr lang="en-US" sz="1800" dirty="0">
              <a:latin typeface="Consolas"/>
              <a:cs typeface="Consolas"/>
            </a:endParaRPr>
          </a:p>
          <a:p>
            <a:pPr lvl="1"/>
            <a:endParaRPr lang="en-US" sz="1800" dirty="0">
              <a:latin typeface="Consolas"/>
              <a:cs typeface="Consolas"/>
            </a:endParaRPr>
          </a:p>
          <a:p>
            <a:pPr lvl="1"/>
            <a:endParaRPr lang="en-US" sz="1800" dirty="0">
              <a:latin typeface="Consolas"/>
              <a:cs typeface="Consolas"/>
            </a:endParaRPr>
          </a:p>
          <a:p>
            <a:pPr lvl="1"/>
            <a:endParaRPr lang="en-US" sz="1800" dirty="0">
              <a:latin typeface="Consolas"/>
              <a:cs typeface="Consolas"/>
            </a:endParaRPr>
          </a:p>
          <a:p>
            <a:pPr lvl="1"/>
            <a:endParaRPr lang="en-US" sz="1800" dirty="0">
              <a:latin typeface="Consolas"/>
              <a:cs typeface="Consolas"/>
            </a:endParaRPr>
          </a:p>
          <a:p>
            <a:pPr lvl="1"/>
            <a:r>
              <a:rPr lang="en-US" sz="1800" dirty="0">
                <a:latin typeface="Helvetica"/>
                <a:cs typeface="Helvetica"/>
              </a:rPr>
              <a:t>Consumer group A, with 2 consumers, reads from a 4-partition topic</a:t>
            </a:r>
          </a:p>
          <a:p>
            <a:pPr lvl="1"/>
            <a:r>
              <a:rPr lang="en-US" sz="1800" dirty="0">
                <a:latin typeface="Helvetica"/>
                <a:cs typeface="Helvetica"/>
              </a:rPr>
              <a:t>Consumer group B, with 4 consumers, reads from the same topic</a:t>
            </a:r>
            <a:endParaRPr lang="en-US" sz="2400" dirty="0">
              <a:latin typeface="Helvetica"/>
              <a:cs typeface="Helvetica"/>
            </a:endParaRPr>
          </a:p>
        </p:txBody>
      </p:sp>
      <p:pic>
        <p:nvPicPr>
          <p:cNvPr id="3" name="Picture 2"/>
          <p:cNvPicPr>
            <a:picLocks noChangeAspect="1"/>
          </p:cNvPicPr>
          <p:nvPr/>
        </p:nvPicPr>
        <p:blipFill>
          <a:blip r:embed="rId2"/>
          <a:stretch>
            <a:fillRect/>
          </a:stretch>
        </p:blipFill>
        <p:spPr>
          <a:xfrm>
            <a:off x="1842592" y="2438400"/>
            <a:ext cx="4948137" cy="2630655"/>
          </a:xfrm>
          <a:prstGeom prst="rect">
            <a:avLst/>
          </a:prstGeom>
        </p:spPr>
      </p:pic>
      <p:sp>
        <p:nvSpPr>
          <p:cNvPr id="4" name="Slide Number Placeholder 3">
            <a:extLst>
              <a:ext uri="{FF2B5EF4-FFF2-40B4-BE49-F238E27FC236}">
                <a16:creationId xmlns:a16="http://schemas.microsoft.com/office/drawing/2014/main" id="{18C58E2E-03CC-42B1-BDBD-A0991DAC9562}"/>
              </a:ext>
            </a:extLst>
          </p:cNvPr>
          <p:cNvSpPr>
            <a:spLocks noGrp="1"/>
          </p:cNvSpPr>
          <p:nvPr>
            <p:ph type="sldNum" sz="quarter" idx="12"/>
          </p:nvPr>
        </p:nvSpPr>
        <p:spPr/>
        <p:txBody>
          <a:bodyPr/>
          <a:lstStyle/>
          <a:p>
            <a:fld id="{407C8B75-4858-41E6-BEC3-A0853FA4AC5B}" type="slidenum">
              <a:rPr lang="en-US" smtClean="0"/>
              <a:pPr/>
              <a:t>12</a:t>
            </a:fld>
            <a:endParaRPr lang="en-US" dirty="0"/>
          </a:p>
        </p:txBody>
      </p:sp>
    </p:spTree>
    <p:extLst>
      <p:ext uri="{BB962C8B-B14F-4D97-AF65-F5344CB8AC3E}">
        <p14:creationId xmlns:p14="http://schemas.microsoft.com/office/powerpoint/2010/main" val="297680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 offsets</a:t>
            </a:r>
          </a:p>
        </p:txBody>
      </p:sp>
      <p:sp>
        <p:nvSpPr>
          <p:cNvPr id="35" name="Content Placeholder 2"/>
          <p:cNvSpPr>
            <a:spLocks noGrp="1"/>
          </p:cNvSpPr>
          <p:nvPr>
            <p:ph idx="1"/>
          </p:nvPr>
        </p:nvSpPr>
        <p:spPr>
          <a:xfrm>
            <a:off x="457200" y="1078992"/>
            <a:ext cx="8229600" cy="5255490"/>
          </a:xfrm>
        </p:spPr>
        <p:txBody>
          <a:bodyPr/>
          <a:lstStyle/>
          <a:p>
            <a:r>
              <a:rPr lang="en-US" b="1" dirty="0"/>
              <a:t>Offset</a:t>
            </a:r>
            <a:r>
              <a:rPr lang="en-US" dirty="0"/>
              <a:t>:  messages in the partitions are each assigned a unique (per partition) and sequential id called the </a:t>
            </a:r>
            <a:r>
              <a:rPr lang="en-US" i="1" dirty="0"/>
              <a:t>offset</a:t>
            </a:r>
            <a:endParaRPr lang="en-US" dirty="0"/>
          </a:p>
          <a:p>
            <a:pPr lvl="1"/>
            <a:r>
              <a:rPr lang="en-US" dirty="0"/>
              <a:t>Consumers track their pointers via </a:t>
            </a:r>
            <a:r>
              <a:rPr lang="en-US" i="1" dirty="0"/>
              <a:t>(offset, partition, topic)</a:t>
            </a:r>
            <a:r>
              <a:rPr lang="en-US" dirty="0"/>
              <a:t> tuples</a:t>
            </a:r>
            <a:endParaRPr lang="en-US" i="1" dirty="0">
              <a:sym typeface="Wingdings"/>
            </a:endParaRPr>
          </a:p>
        </p:txBody>
      </p:sp>
      <p:pic>
        <p:nvPicPr>
          <p:cNvPr id="38" name="Picture 37"/>
          <p:cNvPicPr>
            <a:picLocks noChangeAspect="1"/>
          </p:cNvPicPr>
          <p:nvPr/>
        </p:nvPicPr>
        <p:blipFill rotWithShape="1">
          <a:blip r:embed="rId2"/>
          <a:srcRect t="18031"/>
          <a:stretch/>
        </p:blipFill>
        <p:spPr>
          <a:xfrm>
            <a:off x="2123669" y="3495401"/>
            <a:ext cx="4642916" cy="2442611"/>
          </a:xfrm>
          <a:prstGeom prst="rect">
            <a:avLst/>
          </a:prstGeom>
        </p:spPr>
      </p:pic>
      <p:grpSp>
        <p:nvGrpSpPr>
          <p:cNvPr id="16" name="Group 15"/>
          <p:cNvGrpSpPr/>
          <p:nvPr/>
        </p:nvGrpSpPr>
        <p:grpSpPr>
          <a:xfrm>
            <a:off x="874772" y="2483722"/>
            <a:ext cx="2924926" cy="2950185"/>
            <a:chOff x="874772" y="2483722"/>
            <a:chExt cx="2924926" cy="2950185"/>
          </a:xfrm>
        </p:grpSpPr>
        <p:sp>
          <p:nvSpPr>
            <p:cNvPr id="39" name="TextBox 38"/>
            <p:cNvSpPr txBox="1"/>
            <p:nvPr/>
          </p:nvSpPr>
          <p:spPr>
            <a:xfrm>
              <a:off x="874772" y="2483722"/>
              <a:ext cx="180128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Consumer group C1</a:t>
              </a:r>
            </a:p>
          </p:txBody>
        </p:sp>
        <p:cxnSp>
          <p:nvCxnSpPr>
            <p:cNvPr id="41" name="Elbow Connector 40"/>
            <p:cNvCxnSpPr>
              <a:stCxn id="39" idx="3"/>
            </p:cNvCxnSpPr>
            <p:nvPr/>
          </p:nvCxnSpPr>
          <p:spPr>
            <a:xfrm>
              <a:off x="2676054" y="2637611"/>
              <a:ext cx="676746" cy="943789"/>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p:nvPr/>
          </p:nvCxnSpPr>
          <p:spPr>
            <a:xfrm rot="16200000" flipH="1">
              <a:off x="2089379" y="3224286"/>
              <a:ext cx="1630746" cy="457396"/>
            </a:xfrm>
            <a:prstGeom prst="bentConnector3">
              <a:avLst>
                <a:gd name="adj1" fmla="val 205"/>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p:nvPr/>
          </p:nvCxnSpPr>
          <p:spPr>
            <a:xfrm rot="16200000" flipH="1">
              <a:off x="2030602" y="3269642"/>
              <a:ext cx="2320856" cy="1029953"/>
            </a:xfrm>
            <a:prstGeom prst="bentConnector3">
              <a:avLst>
                <a:gd name="adj1" fmla="val 475"/>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3060578" y="4320408"/>
              <a:ext cx="187383" cy="457923"/>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53" name="Rectangle 52"/>
            <p:cNvSpPr/>
            <p:nvPr/>
          </p:nvSpPr>
          <p:spPr>
            <a:xfrm>
              <a:off x="3612315" y="4975984"/>
              <a:ext cx="187383" cy="457923"/>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54" name="Rectangle 53"/>
            <p:cNvSpPr/>
            <p:nvPr/>
          </p:nvSpPr>
          <p:spPr>
            <a:xfrm>
              <a:off x="3238288" y="3663952"/>
              <a:ext cx="187383" cy="457923"/>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grpSp>
      <p:sp>
        <p:nvSpPr>
          <p:cNvPr id="3" name="Slide Number Placeholder 2">
            <a:extLst>
              <a:ext uri="{FF2B5EF4-FFF2-40B4-BE49-F238E27FC236}">
                <a16:creationId xmlns:a16="http://schemas.microsoft.com/office/drawing/2014/main" id="{94870650-74B9-4836-A49A-97489C8CF9CF}"/>
              </a:ext>
            </a:extLst>
          </p:cNvPr>
          <p:cNvSpPr>
            <a:spLocks noGrp="1"/>
          </p:cNvSpPr>
          <p:nvPr>
            <p:ph type="sldNum" sz="quarter" idx="12"/>
          </p:nvPr>
        </p:nvSpPr>
        <p:spPr/>
        <p:txBody>
          <a:bodyPr/>
          <a:lstStyle/>
          <a:p>
            <a:fld id="{407C8B75-4858-41E6-BEC3-A0853FA4AC5B}" type="slidenum">
              <a:rPr lang="en-US" smtClean="0"/>
              <a:pPr/>
              <a:t>13</a:t>
            </a:fld>
            <a:endParaRPr lang="en-US" dirty="0"/>
          </a:p>
        </p:txBody>
      </p:sp>
    </p:spTree>
    <p:extLst>
      <p:ext uri="{BB962C8B-B14F-4D97-AF65-F5344CB8AC3E}">
        <p14:creationId xmlns:p14="http://schemas.microsoft.com/office/powerpoint/2010/main" val="31847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Replicas of a partition</a:t>
            </a:r>
          </a:p>
        </p:txBody>
      </p:sp>
      <p:sp>
        <p:nvSpPr>
          <p:cNvPr id="35" name="Content Placeholder 2"/>
          <p:cNvSpPr>
            <a:spLocks noGrp="1"/>
          </p:cNvSpPr>
          <p:nvPr>
            <p:ph idx="1"/>
          </p:nvPr>
        </p:nvSpPr>
        <p:spPr>
          <a:xfrm>
            <a:off x="457200" y="1078992"/>
            <a:ext cx="8229600" cy="5255490"/>
          </a:xfrm>
        </p:spPr>
        <p:txBody>
          <a:bodyPr/>
          <a:lstStyle/>
          <a:p>
            <a:r>
              <a:rPr lang="en-US" b="1" dirty="0"/>
              <a:t>Replicas: </a:t>
            </a:r>
            <a:r>
              <a:rPr lang="en-US" dirty="0"/>
              <a:t>“backups” of a partition</a:t>
            </a:r>
          </a:p>
          <a:p>
            <a:pPr lvl="1"/>
            <a:r>
              <a:rPr lang="en-US" dirty="0">
                <a:sym typeface="Wingdings"/>
              </a:rPr>
              <a:t>They exist solely to prevent data loss.</a:t>
            </a:r>
          </a:p>
          <a:p>
            <a:pPr lvl="1"/>
            <a:r>
              <a:rPr lang="en-US" dirty="0">
                <a:sym typeface="Wingdings"/>
              </a:rPr>
              <a:t>Replicas are never read from, never written to.</a:t>
            </a:r>
          </a:p>
          <a:p>
            <a:pPr lvl="2"/>
            <a:r>
              <a:rPr lang="en-US" dirty="0">
                <a:sym typeface="Wingdings"/>
              </a:rPr>
              <a:t>They do NOT help to increase producer or consumer parallelism!</a:t>
            </a:r>
          </a:p>
          <a:p>
            <a:pPr lvl="1"/>
            <a:r>
              <a:rPr lang="en-US" dirty="0">
                <a:sym typeface="Wingdings"/>
              </a:rPr>
              <a:t>Kafka tolerates </a:t>
            </a:r>
            <a:r>
              <a:rPr lang="en-US" i="1" dirty="0">
                <a:sym typeface="Wingdings"/>
              </a:rPr>
              <a:t>(</a:t>
            </a:r>
            <a:r>
              <a:rPr lang="en-US" i="1" dirty="0" err="1">
                <a:sym typeface="Wingdings"/>
              </a:rPr>
              <a:t>numReplicas</a:t>
            </a:r>
            <a:r>
              <a:rPr lang="en-US" i="1" dirty="0">
                <a:sym typeface="Wingdings"/>
              </a:rPr>
              <a:t> - 1)</a:t>
            </a:r>
            <a:r>
              <a:rPr lang="en-US" dirty="0">
                <a:sym typeface="Wingdings"/>
              </a:rPr>
              <a:t> dead brokers before losing data</a:t>
            </a:r>
          </a:p>
          <a:p>
            <a:pPr lvl="2"/>
            <a:r>
              <a:rPr lang="en-US" dirty="0">
                <a:sym typeface="Wingdings"/>
              </a:rPr>
              <a:t>LinkedIn: </a:t>
            </a:r>
            <a:r>
              <a:rPr lang="en-US" dirty="0" err="1">
                <a:sym typeface="Wingdings"/>
              </a:rPr>
              <a:t>numReplicas</a:t>
            </a:r>
            <a:r>
              <a:rPr lang="en-US" dirty="0">
                <a:sym typeface="Wingdings"/>
              </a:rPr>
              <a:t> == 2  1 broker can die</a:t>
            </a:r>
          </a:p>
        </p:txBody>
      </p:sp>
      <p:sp>
        <p:nvSpPr>
          <p:cNvPr id="3" name="Slide Number Placeholder 2">
            <a:extLst>
              <a:ext uri="{FF2B5EF4-FFF2-40B4-BE49-F238E27FC236}">
                <a16:creationId xmlns:a16="http://schemas.microsoft.com/office/drawing/2014/main" id="{EF2247B8-EA3A-4440-B65C-DD81FE64142F}"/>
              </a:ext>
            </a:extLst>
          </p:cNvPr>
          <p:cNvSpPr>
            <a:spLocks noGrp="1"/>
          </p:cNvSpPr>
          <p:nvPr>
            <p:ph type="sldNum" sz="quarter" idx="12"/>
          </p:nvPr>
        </p:nvSpPr>
        <p:spPr/>
        <p:txBody>
          <a:bodyPr/>
          <a:lstStyle/>
          <a:p>
            <a:fld id="{407C8B75-4858-41E6-BEC3-A0853FA4AC5B}" type="slidenum">
              <a:rPr lang="en-US" smtClean="0"/>
              <a:pPr/>
              <a:t>14</a:t>
            </a:fld>
            <a:endParaRPr lang="en-US" dirty="0"/>
          </a:p>
        </p:txBody>
      </p:sp>
    </p:spTree>
    <p:extLst>
      <p:ext uri="{BB962C8B-B14F-4D97-AF65-F5344CB8AC3E}">
        <p14:creationId xmlns:p14="http://schemas.microsoft.com/office/powerpoint/2010/main" val="19065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vs. Partitions vs. Replicas</a:t>
            </a:r>
          </a:p>
        </p:txBody>
      </p:sp>
      <p:pic>
        <p:nvPicPr>
          <p:cNvPr id="7" name="Picture 6"/>
          <p:cNvPicPr>
            <a:picLocks noChangeAspect="1"/>
          </p:cNvPicPr>
          <p:nvPr/>
        </p:nvPicPr>
        <p:blipFill>
          <a:blip r:embed="rId2"/>
          <a:stretch>
            <a:fillRect/>
          </a:stretch>
        </p:blipFill>
        <p:spPr>
          <a:xfrm>
            <a:off x="930424" y="1082705"/>
            <a:ext cx="7262350" cy="4341028"/>
          </a:xfrm>
          <a:prstGeom prst="rect">
            <a:avLst/>
          </a:prstGeom>
        </p:spPr>
      </p:pic>
      <p:sp>
        <p:nvSpPr>
          <p:cNvPr id="9" name="TextBox 8"/>
          <p:cNvSpPr txBox="1"/>
          <p:nvPr/>
        </p:nvSpPr>
        <p:spPr>
          <a:xfrm>
            <a:off x="187135" y="6039405"/>
            <a:ext cx="87639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hlinkClick r:id="rId3"/>
              </a:rPr>
              <a:t>http://www.michael-noll.com/blog/2013/03/13/running-a-multi-broker-apache-kafka-cluster-on-a-single-node/</a:t>
            </a:r>
            <a:r>
              <a:rPr kumimoji="0" lang="en-US" sz="1400" b="0" i="0" u="none" strike="noStrike" kern="1200" cap="none" spc="0" normalizeH="0" baseline="0" noProof="0" dirty="0">
                <a:ln>
                  <a:noFill/>
                </a:ln>
                <a:solidFill>
                  <a:srgbClr val="000000"/>
                </a:solidFill>
                <a:effectLst/>
                <a:uLnTx/>
                <a:uFillTx/>
                <a:latin typeface="Helvetica"/>
                <a:ea typeface="+mn-ea"/>
                <a:cs typeface="+mn-cs"/>
              </a:rPr>
              <a:t> </a:t>
            </a:r>
          </a:p>
        </p:txBody>
      </p:sp>
      <p:sp>
        <p:nvSpPr>
          <p:cNvPr id="3" name="Slide Number Placeholder 2">
            <a:extLst>
              <a:ext uri="{FF2B5EF4-FFF2-40B4-BE49-F238E27FC236}">
                <a16:creationId xmlns:a16="http://schemas.microsoft.com/office/drawing/2014/main" id="{0F91814B-3603-4A12-A31A-64FA9E02F9E4}"/>
              </a:ext>
            </a:extLst>
          </p:cNvPr>
          <p:cNvSpPr>
            <a:spLocks noGrp="1"/>
          </p:cNvSpPr>
          <p:nvPr>
            <p:ph type="sldNum" sz="quarter" idx="12"/>
          </p:nvPr>
        </p:nvSpPr>
        <p:spPr/>
        <p:txBody>
          <a:bodyPr/>
          <a:lstStyle/>
          <a:p>
            <a:fld id="{407C8B75-4858-41E6-BEC3-A0853FA4AC5B}" type="slidenum">
              <a:rPr lang="en-US" smtClean="0"/>
              <a:pPr/>
              <a:t>15</a:t>
            </a:fld>
            <a:endParaRPr lang="en-US" dirty="0"/>
          </a:p>
        </p:txBody>
      </p:sp>
    </p:spTree>
    <p:extLst>
      <p:ext uri="{BB962C8B-B14F-4D97-AF65-F5344CB8AC3E}">
        <p14:creationId xmlns:p14="http://schemas.microsoft.com/office/powerpoint/2010/main" val="24833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Writing data to Kafka</a:t>
            </a:r>
          </a:p>
        </p:txBody>
      </p:sp>
      <p:sp>
        <p:nvSpPr>
          <p:cNvPr id="2" name="Slide Number Placeholder 1">
            <a:extLst>
              <a:ext uri="{FF2B5EF4-FFF2-40B4-BE49-F238E27FC236}">
                <a16:creationId xmlns:a16="http://schemas.microsoft.com/office/drawing/2014/main" id="{6F3445FC-8EAE-4803-B89F-B464406AA779}"/>
              </a:ext>
            </a:extLst>
          </p:cNvPr>
          <p:cNvSpPr>
            <a:spLocks noGrp="1"/>
          </p:cNvSpPr>
          <p:nvPr>
            <p:ph type="sldNum" sz="quarter" idx="15"/>
          </p:nvPr>
        </p:nvSpPr>
        <p:spPr/>
        <p:txBody>
          <a:bodyPr/>
          <a:lstStyle/>
          <a:p>
            <a:fld id="{407C8B75-4858-41E6-BEC3-A0853FA4AC5B}" type="slidenum">
              <a:rPr lang="en-US" smtClean="0"/>
              <a:pPr/>
              <a:t>16</a:t>
            </a:fld>
            <a:endParaRPr lang="en-US" dirty="0"/>
          </a:p>
        </p:txBody>
      </p:sp>
    </p:spTree>
    <p:extLst>
      <p:ext uri="{BB962C8B-B14F-4D97-AF65-F5344CB8AC3E}">
        <p14:creationId xmlns:p14="http://schemas.microsoft.com/office/powerpoint/2010/main" val="332399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data to Kafka</a:t>
            </a:r>
          </a:p>
        </p:txBody>
      </p:sp>
      <p:sp>
        <p:nvSpPr>
          <p:cNvPr id="3" name="Content Placeholder 2"/>
          <p:cNvSpPr>
            <a:spLocks noGrp="1"/>
          </p:cNvSpPr>
          <p:nvPr>
            <p:ph idx="1"/>
          </p:nvPr>
        </p:nvSpPr>
        <p:spPr/>
        <p:txBody>
          <a:bodyPr/>
          <a:lstStyle/>
          <a:p>
            <a:r>
              <a:rPr lang="en-US" sz="2000" dirty="0">
                <a:sym typeface="Wingdings"/>
              </a:rPr>
              <a:t>You use Kafka “producers” to write data to Kafka brokers.</a:t>
            </a:r>
          </a:p>
          <a:p>
            <a:pPr lvl="1"/>
            <a:r>
              <a:rPr lang="en-US" sz="1600" dirty="0">
                <a:sym typeface="Wingdings"/>
              </a:rPr>
              <a:t>Available for JVM (Java, Scala), C/C++, Python, Ruby, etc.</a:t>
            </a:r>
            <a:br>
              <a:rPr lang="en-US" sz="1400" dirty="0">
                <a:sym typeface="Wingdings"/>
              </a:rPr>
            </a:br>
            <a:endParaRPr lang="en-US" sz="2000" dirty="0">
              <a:sym typeface="Wingdings"/>
            </a:endParaRPr>
          </a:p>
          <a:p>
            <a:r>
              <a:rPr lang="en-US" sz="2000" dirty="0">
                <a:sym typeface="Wingdings"/>
              </a:rPr>
              <a:t>A simple example producer:</a:t>
            </a: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p:txBody>
      </p:sp>
      <p:pic>
        <p:nvPicPr>
          <p:cNvPr id="6" name="Picture 5" descr="Screen Shot 2014-06-11 at 10.26.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781685"/>
            <a:ext cx="6381249" cy="1866515"/>
          </a:xfrm>
          <a:prstGeom prst="rect">
            <a:avLst/>
          </a:prstGeom>
          <a:ln>
            <a:solidFill>
              <a:schemeClr val="bg1">
                <a:lumMod val="75000"/>
              </a:schemeClr>
            </a:solidFill>
          </a:ln>
        </p:spPr>
      </p:pic>
      <p:sp>
        <p:nvSpPr>
          <p:cNvPr id="4" name="Slide Number Placeholder 3">
            <a:extLst>
              <a:ext uri="{FF2B5EF4-FFF2-40B4-BE49-F238E27FC236}">
                <a16:creationId xmlns:a16="http://schemas.microsoft.com/office/drawing/2014/main" id="{AD29AD7C-92A0-4F96-BC2A-37BC263A55E6}"/>
              </a:ext>
            </a:extLst>
          </p:cNvPr>
          <p:cNvSpPr>
            <a:spLocks noGrp="1"/>
          </p:cNvSpPr>
          <p:nvPr>
            <p:ph type="sldNum" sz="quarter" idx="12"/>
          </p:nvPr>
        </p:nvSpPr>
        <p:spPr/>
        <p:txBody>
          <a:bodyPr/>
          <a:lstStyle/>
          <a:p>
            <a:fld id="{407C8B75-4858-41E6-BEC3-A0853FA4AC5B}" type="slidenum">
              <a:rPr lang="en-US" smtClean="0"/>
              <a:pPr/>
              <a:t>17</a:t>
            </a:fld>
            <a:endParaRPr lang="en-US" dirty="0"/>
          </a:p>
        </p:txBody>
      </p:sp>
    </p:spTree>
    <p:extLst>
      <p:ext uri="{BB962C8B-B14F-4D97-AF65-F5344CB8AC3E}">
        <p14:creationId xmlns:p14="http://schemas.microsoft.com/office/powerpoint/2010/main" val="32042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Producers</a:t>
            </a:r>
          </a:p>
        </p:txBody>
      </p:sp>
      <p:sp>
        <p:nvSpPr>
          <p:cNvPr id="3" name="Content Placeholder 2"/>
          <p:cNvSpPr>
            <a:spLocks noGrp="1"/>
          </p:cNvSpPr>
          <p:nvPr>
            <p:ph idx="1"/>
          </p:nvPr>
        </p:nvSpPr>
        <p:spPr>
          <a:xfrm>
            <a:off x="457200" y="1078992"/>
            <a:ext cx="8372316" cy="5255490"/>
          </a:xfrm>
        </p:spPr>
        <p:txBody>
          <a:bodyPr/>
          <a:lstStyle/>
          <a:p>
            <a:r>
              <a:rPr lang="en-US" sz="2000" dirty="0">
                <a:sym typeface="Wingdings"/>
              </a:rPr>
              <a:t>Two types of producers:  “</a:t>
            </a:r>
            <a:r>
              <a:rPr lang="en-US" sz="2000" dirty="0" err="1">
                <a:sym typeface="Wingdings"/>
              </a:rPr>
              <a:t>async</a:t>
            </a:r>
            <a:r>
              <a:rPr lang="en-US" sz="2000" dirty="0">
                <a:sym typeface="Wingdings"/>
              </a:rPr>
              <a:t>” and “sync”</a:t>
            </a:r>
          </a:p>
          <a:p>
            <a:pPr lvl="1"/>
            <a:endParaRPr lang="en-US" sz="1800" dirty="0">
              <a:sym typeface="Wingdings"/>
            </a:endParaRPr>
          </a:p>
          <a:p>
            <a:pPr lvl="1"/>
            <a:endParaRPr lang="en-US" sz="1800" dirty="0">
              <a:sym typeface="Wingdings"/>
            </a:endParaRPr>
          </a:p>
          <a:p>
            <a:pPr lvl="1"/>
            <a:endParaRPr lang="en-US" sz="500" dirty="0">
              <a:sym typeface="Wingdings"/>
            </a:endParaRPr>
          </a:p>
          <a:p>
            <a:pPr lvl="1"/>
            <a:r>
              <a:rPr lang="en-US" sz="1800" dirty="0">
                <a:sym typeface="Wingdings"/>
              </a:rPr>
              <a:t>Same API and configuration, but slightly different semantics.</a:t>
            </a:r>
          </a:p>
          <a:p>
            <a:pPr lvl="1"/>
            <a:r>
              <a:rPr lang="en-US" sz="1800" dirty="0">
                <a:sym typeface="Wingdings"/>
              </a:rPr>
              <a:t>What applies to a sync producer almost always applies to </a:t>
            </a:r>
            <a:r>
              <a:rPr lang="en-US" sz="1800" dirty="0" err="1">
                <a:sym typeface="Wingdings"/>
              </a:rPr>
              <a:t>async</a:t>
            </a:r>
            <a:r>
              <a:rPr lang="en-US" sz="1800" dirty="0">
                <a:sym typeface="Wingdings"/>
              </a:rPr>
              <a:t>, too.</a:t>
            </a:r>
          </a:p>
          <a:p>
            <a:pPr lvl="1"/>
            <a:r>
              <a:rPr lang="en-US" sz="1800" dirty="0">
                <a:sym typeface="Wingdings"/>
              </a:rPr>
              <a:t>Async producer is preferred when you want higher throughput.</a:t>
            </a:r>
          </a:p>
          <a:p>
            <a:pPr lvl="1"/>
            <a:endParaRPr lang="en-US" sz="800" dirty="0">
              <a:sym typeface="Wingdings"/>
            </a:endParaRPr>
          </a:p>
        </p:txBody>
      </p:sp>
      <p:pic>
        <p:nvPicPr>
          <p:cNvPr id="6" name="Picture 5" descr="Screen Shot 2014-06-11 at 10.44.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89" y="1701773"/>
            <a:ext cx="5016500" cy="622300"/>
          </a:xfrm>
          <a:prstGeom prst="rect">
            <a:avLst/>
          </a:prstGeom>
          <a:ln>
            <a:solidFill>
              <a:schemeClr val="bg1">
                <a:lumMod val="75000"/>
              </a:schemeClr>
            </a:solidFill>
          </a:ln>
        </p:spPr>
      </p:pic>
      <p:sp>
        <p:nvSpPr>
          <p:cNvPr id="7" name="Slide Number Placeholder 6">
            <a:extLst>
              <a:ext uri="{FF2B5EF4-FFF2-40B4-BE49-F238E27FC236}">
                <a16:creationId xmlns:a16="http://schemas.microsoft.com/office/drawing/2014/main" id="{602EC575-B801-4CA2-9C86-A6A7A05720CF}"/>
              </a:ext>
            </a:extLst>
          </p:cNvPr>
          <p:cNvSpPr>
            <a:spLocks noGrp="1"/>
          </p:cNvSpPr>
          <p:nvPr>
            <p:ph type="sldNum" sz="quarter" idx="12"/>
          </p:nvPr>
        </p:nvSpPr>
        <p:spPr/>
        <p:txBody>
          <a:bodyPr/>
          <a:lstStyle/>
          <a:p>
            <a:fld id="{407C8B75-4858-41E6-BEC3-A0853FA4AC5B}" type="slidenum">
              <a:rPr lang="en-US" smtClean="0"/>
              <a:pPr/>
              <a:t>18</a:t>
            </a:fld>
            <a:endParaRPr lang="en-US" dirty="0"/>
          </a:p>
        </p:txBody>
      </p:sp>
    </p:spTree>
    <p:extLst>
      <p:ext uri="{BB962C8B-B14F-4D97-AF65-F5344CB8AC3E}">
        <p14:creationId xmlns:p14="http://schemas.microsoft.com/office/powerpoint/2010/main" val="370251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Producers</a:t>
            </a:r>
          </a:p>
        </p:txBody>
      </p:sp>
      <p:sp>
        <p:nvSpPr>
          <p:cNvPr id="3" name="Content Placeholder 2"/>
          <p:cNvSpPr>
            <a:spLocks noGrp="1"/>
          </p:cNvSpPr>
          <p:nvPr>
            <p:ph idx="1"/>
          </p:nvPr>
        </p:nvSpPr>
        <p:spPr>
          <a:xfrm>
            <a:off x="457200" y="1078992"/>
            <a:ext cx="8372316" cy="5255490"/>
          </a:xfrm>
        </p:spPr>
        <p:txBody>
          <a:bodyPr/>
          <a:lstStyle/>
          <a:p>
            <a:r>
              <a:rPr lang="en-US" sz="2000" dirty="0">
                <a:sym typeface="Wingdings"/>
              </a:rPr>
              <a:t>Two aspects worth mentioning because they significantly influence Kafka performance:</a:t>
            </a:r>
            <a:br>
              <a:rPr lang="en-US" sz="2000" dirty="0">
                <a:sym typeface="Wingdings"/>
              </a:rPr>
            </a:br>
            <a:endParaRPr lang="en-US" sz="2000" dirty="0">
              <a:sym typeface="Wingdings"/>
            </a:endParaRPr>
          </a:p>
          <a:p>
            <a:pPr marL="813308" lvl="1" indent="-457200">
              <a:buClrTx/>
              <a:buSzPct val="100000"/>
              <a:buFont typeface="+mj-lt"/>
              <a:buAutoNum type="arabicPeriod"/>
            </a:pPr>
            <a:r>
              <a:rPr lang="en-US" sz="1800" dirty="0">
                <a:sym typeface="Wingdings"/>
              </a:rPr>
              <a:t>Message </a:t>
            </a:r>
            <a:r>
              <a:rPr lang="en-US" sz="1800" dirty="0" err="1">
                <a:sym typeface="Wingdings"/>
              </a:rPr>
              <a:t>acking</a:t>
            </a:r>
            <a:endParaRPr lang="en-US" sz="1800" dirty="0">
              <a:sym typeface="Wingdings"/>
            </a:endParaRPr>
          </a:p>
          <a:p>
            <a:pPr marL="813308" lvl="1" indent="-457200">
              <a:buClrTx/>
              <a:buSzPct val="100000"/>
              <a:buFont typeface="+mj-lt"/>
              <a:buAutoNum type="arabicPeriod"/>
            </a:pPr>
            <a:r>
              <a:rPr lang="en-US" sz="1800" dirty="0">
                <a:sym typeface="Wingdings"/>
              </a:rPr>
              <a:t>Batching of messages</a:t>
            </a:r>
          </a:p>
        </p:txBody>
      </p:sp>
      <p:sp>
        <p:nvSpPr>
          <p:cNvPr id="4" name="Slide Number Placeholder 3">
            <a:extLst>
              <a:ext uri="{FF2B5EF4-FFF2-40B4-BE49-F238E27FC236}">
                <a16:creationId xmlns:a16="http://schemas.microsoft.com/office/drawing/2014/main" id="{CCD3EFA8-9AC9-40FF-8231-DFFBFDBE33EE}"/>
              </a:ext>
            </a:extLst>
          </p:cNvPr>
          <p:cNvSpPr>
            <a:spLocks noGrp="1"/>
          </p:cNvSpPr>
          <p:nvPr>
            <p:ph type="sldNum" sz="quarter" idx="12"/>
          </p:nvPr>
        </p:nvSpPr>
        <p:spPr/>
        <p:txBody>
          <a:bodyPr/>
          <a:lstStyle/>
          <a:p>
            <a:fld id="{407C8B75-4858-41E6-BEC3-A0853FA4AC5B}" type="slidenum">
              <a:rPr lang="en-US" smtClean="0"/>
              <a:pPr/>
              <a:t>19</a:t>
            </a:fld>
            <a:endParaRPr lang="en-US" dirty="0"/>
          </a:p>
        </p:txBody>
      </p:sp>
    </p:spTree>
    <p:extLst>
      <p:ext uri="{BB962C8B-B14F-4D97-AF65-F5344CB8AC3E}">
        <p14:creationId xmlns:p14="http://schemas.microsoft.com/office/powerpoint/2010/main" val="249986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95C2F13-3C4A-4DE8-8CFE-D916E8B55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066800"/>
            <a:ext cx="4724400" cy="4724400"/>
          </a:xfrm>
          <a:prstGeom prst="rect">
            <a:avLst/>
          </a:prstGeom>
        </p:spPr>
      </p:pic>
      <p:sp>
        <p:nvSpPr>
          <p:cNvPr id="4" name="Rectangle 3">
            <a:extLst>
              <a:ext uri="{FF2B5EF4-FFF2-40B4-BE49-F238E27FC236}">
                <a16:creationId xmlns:a16="http://schemas.microsoft.com/office/drawing/2014/main" id="{34125156-FAA5-4CBD-B2C3-465404EC62FC}"/>
              </a:ext>
            </a:extLst>
          </p:cNvPr>
          <p:cNvSpPr/>
          <p:nvPr/>
        </p:nvSpPr>
        <p:spPr>
          <a:xfrm>
            <a:off x="2821424" y="5867400"/>
            <a:ext cx="3501151" cy="338554"/>
          </a:xfrm>
          <a:prstGeom prst="rect">
            <a:avLst/>
          </a:prstGeom>
        </p:spPr>
        <p:txBody>
          <a:bodyPr wrap="none">
            <a:spAutoFit/>
          </a:bodyPr>
          <a:lstStyle/>
          <a:p>
            <a:r>
              <a:rPr lang="en-US" b="0" dirty="0">
                <a:solidFill>
                  <a:schemeClr val="bg1"/>
                </a:solidFill>
              </a:rPr>
              <a:t>Slides from Michael G. Noll, Verisign</a:t>
            </a:r>
          </a:p>
        </p:txBody>
      </p:sp>
      <p:sp>
        <p:nvSpPr>
          <p:cNvPr id="6" name="Slide Number Placeholder 5">
            <a:extLst>
              <a:ext uri="{FF2B5EF4-FFF2-40B4-BE49-F238E27FC236}">
                <a16:creationId xmlns:a16="http://schemas.microsoft.com/office/drawing/2014/main" id="{49BFEFBC-8D3D-437C-9E44-D5B09A59B2F5}"/>
              </a:ext>
            </a:extLst>
          </p:cNvPr>
          <p:cNvSpPr>
            <a:spLocks noGrp="1"/>
          </p:cNvSpPr>
          <p:nvPr>
            <p:ph type="sldNum" sz="quarter" idx="4"/>
          </p:nvPr>
        </p:nvSpPr>
        <p:spPr/>
        <p:txBody>
          <a:bodyPr/>
          <a:lstStyle/>
          <a:p>
            <a:fld id="{019B477D-1CC2-40BF-9D66-7293E2A0052B}" type="slidenum">
              <a:rPr lang="en-CA" smtClean="0"/>
              <a:pPr/>
              <a:t>2</a:t>
            </a:fld>
            <a:endParaRPr lang="en-CA" dirty="0"/>
          </a:p>
        </p:txBody>
      </p:sp>
    </p:spTree>
    <p:extLst>
      <p:ext uri="{BB962C8B-B14F-4D97-AF65-F5344CB8AC3E}">
        <p14:creationId xmlns:p14="http://schemas.microsoft.com/office/powerpoint/2010/main" val="15890961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Message </a:t>
            </a:r>
            <a:r>
              <a:rPr lang="en-US" dirty="0" err="1"/>
              <a:t>acking</a:t>
            </a:r>
            <a:endParaRPr lang="en-US" dirty="0"/>
          </a:p>
        </p:txBody>
      </p:sp>
      <p:sp>
        <p:nvSpPr>
          <p:cNvPr id="3" name="Content Placeholder 2"/>
          <p:cNvSpPr>
            <a:spLocks noGrp="1"/>
          </p:cNvSpPr>
          <p:nvPr>
            <p:ph idx="1"/>
          </p:nvPr>
        </p:nvSpPr>
        <p:spPr>
          <a:xfrm>
            <a:off x="457200" y="1078992"/>
            <a:ext cx="8372316" cy="5255490"/>
          </a:xfrm>
        </p:spPr>
        <p:txBody>
          <a:bodyPr/>
          <a:lstStyle/>
          <a:p>
            <a:r>
              <a:rPr lang="en-US" sz="2000" dirty="0"/>
              <a:t>Background:</a:t>
            </a:r>
          </a:p>
          <a:p>
            <a:pPr lvl="1"/>
            <a:r>
              <a:rPr lang="en-US" sz="1800" dirty="0"/>
              <a:t>In Kafka, a message is considered </a:t>
            </a:r>
            <a:r>
              <a:rPr lang="en-US" sz="1800" i="1" dirty="0"/>
              <a:t>committed</a:t>
            </a:r>
            <a:r>
              <a:rPr lang="en-US" sz="1800" dirty="0"/>
              <a:t> when “any required” replica for that partition have applied it to their data log.</a:t>
            </a:r>
          </a:p>
          <a:p>
            <a:pPr lvl="1"/>
            <a:r>
              <a:rPr lang="en-US" sz="1800" dirty="0"/>
              <a:t>Message </a:t>
            </a:r>
            <a:r>
              <a:rPr lang="en-US" sz="1800" dirty="0" err="1"/>
              <a:t>acking</a:t>
            </a:r>
            <a:r>
              <a:rPr lang="en-US" sz="1800" dirty="0"/>
              <a:t> is about conveying this “Yes, committed!” information back from the brokers to the producer client.</a:t>
            </a:r>
          </a:p>
          <a:p>
            <a:pPr lvl="1"/>
            <a:r>
              <a:rPr lang="en-US" sz="1800" dirty="0"/>
              <a:t>Exact meaning of “any required” is defined by </a:t>
            </a:r>
            <a:r>
              <a:rPr lang="en-US" sz="1800" dirty="0" err="1">
                <a:latin typeface="Consolas"/>
                <a:cs typeface="Consolas"/>
              </a:rPr>
              <a:t>request.required.acks</a:t>
            </a:r>
            <a:r>
              <a:rPr lang="en-US" sz="1800" dirty="0"/>
              <a:t>.</a:t>
            </a:r>
          </a:p>
          <a:p>
            <a:endParaRPr lang="en-US" sz="2000" dirty="0"/>
          </a:p>
          <a:p>
            <a:r>
              <a:rPr lang="en-US" sz="2000" dirty="0"/>
              <a:t>Only </a:t>
            </a:r>
            <a:r>
              <a:rPr lang="en-US" sz="2000" b="1" dirty="0"/>
              <a:t>producers </a:t>
            </a:r>
            <a:r>
              <a:rPr lang="en-US" sz="2000" dirty="0"/>
              <a:t>must configure </a:t>
            </a:r>
            <a:r>
              <a:rPr lang="en-US" sz="2000" dirty="0" err="1"/>
              <a:t>acking</a:t>
            </a:r>
            <a:endParaRPr lang="en-US" sz="2000" dirty="0"/>
          </a:p>
          <a:p>
            <a:pPr lvl="1"/>
            <a:r>
              <a:rPr lang="en-US" sz="1800" dirty="0"/>
              <a:t>Exact behavior is configured via </a:t>
            </a:r>
            <a:r>
              <a:rPr lang="en-US" sz="1800" b="1" dirty="0" err="1">
                <a:latin typeface="Consolas"/>
                <a:cs typeface="Consolas"/>
              </a:rPr>
              <a:t>request.required.acks</a:t>
            </a:r>
            <a:r>
              <a:rPr lang="en-US" sz="1800" dirty="0"/>
              <a:t>, which determines when a produce request is considered completed.</a:t>
            </a:r>
          </a:p>
          <a:p>
            <a:pPr lvl="1"/>
            <a:r>
              <a:rPr lang="en-US" sz="1800" dirty="0"/>
              <a:t>Allows you to trade </a:t>
            </a:r>
            <a:r>
              <a:rPr lang="en-US" sz="1800" b="1" dirty="0"/>
              <a:t>latency (speed)</a:t>
            </a:r>
            <a:r>
              <a:rPr lang="en-US" sz="1800" dirty="0"/>
              <a:t> &lt;-&gt; </a:t>
            </a:r>
            <a:r>
              <a:rPr lang="en-US" sz="1800" b="1" dirty="0"/>
              <a:t>durability (data safety)</a:t>
            </a:r>
            <a:r>
              <a:rPr lang="en-US" sz="1800" dirty="0"/>
              <a:t>.</a:t>
            </a:r>
          </a:p>
          <a:p>
            <a:pPr lvl="1"/>
            <a:r>
              <a:rPr lang="en-US" sz="1800" dirty="0"/>
              <a:t>Consumers: </a:t>
            </a:r>
            <a:r>
              <a:rPr lang="en-US" sz="1800" dirty="0" err="1"/>
              <a:t>Acking</a:t>
            </a:r>
            <a:r>
              <a:rPr lang="en-US" sz="1800" dirty="0"/>
              <a:t> and how you configured it on the side of producers do not matter to consumers</a:t>
            </a:r>
            <a:r>
              <a:rPr lang="en-US" sz="1800" b="1" dirty="0"/>
              <a:t> </a:t>
            </a:r>
            <a:r>
              <a:rPr lang="en-US" sz="1800" dirty="0"/>
              <a:t>because only committed messages are ever given out to consumers. They don’t need to worry about potentially seeing a message that could be lost if the leader fails.</a:t>
            </a:r>
          </a:p>
        </p:txBody>
      </p:sp>
      <p:sp>
        <p:nvSpPr>
          <p:cNvPr id="4" name="Slide Number Placeholder 3">
            <a:extLst>
              <a:ext uri="{FF2B5EF4-FFF2-40B4-BE49-F238E27FC236}">
                <a16:creationId xmlns:a16="http://schemas.microsoft.com/office/drawing/2014/main" id="{417C5F68-C69E-46B3-8803-84B83CEACC06}"/>
              </a:ext>
            </a:extLst>
          </p:cNvPr>
          <p:cNvSpPr>
            <a:spLocks noGrp="1"/>
          </p:cNvSpPr>
          <p:nvPr>
            <p:ph type="sldNum" sz="quarter" idx="12"/>
          </p:nvPr>
        </p:nvSpPr>
        <p:spPr/>
        <p:txBody>
          <a:bodyPr/>
          <a:lstStyle/>
          <a:p>
            <a:fld id="{407C8B75-4858-41E6-BEC3-A0853FA4AC5B}" type="slidenum">
              <a:rPr lang="en-US" smtClean="0"/>
              <a:pPr/>
              <a:t>20</a:t>
            </a:fld>
            <a:endParaRPr lang="en-US" dirty="0"/>
          </a:p>
        </p:txBody>
      </p:sp>
    </p:spTree>
    <p:extLst>
      <p:ext uri="{BB962C8B-B14F-4D97-AF65-F5344CB8AC3E}">
        <p14:creationId xmlns:p14="http://schemas.microsoft.com/office/powerpoint/2010/main" val="396496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Message </a:t>
            </a:r>
            <a:r>
              <a:rPr lang="en-US" dirty="0" err="1"/>
              <a:t>acking</a:t>
            </a:r>
            <a:endParaRPr lang="en-US" dirty="0">
              <a:latin typeface="Consolas"/>
              <a:cs typeface="Consolas"/>
            </a:endParaRPr>
          </a:p>
        </p:txBody>
      </p:sp>
      <p:sp>
        <p:nvSpPr>
          <p:cNvPr id="3" name="Content Placeholder 2"/>
          <p:cNvSpPr>
            <a:spLocks noGrp="1"/>
          </p:cNvSpPr>
          <p:nvPr>
            <p:ph idx="1"/>
          </p:nvPr>
        </p:nvSpPr>
        <p:spPr>
          <a:xfrm>
            <a:off x="457200" y="1078992"/>
            <a:ext cx="8372316" cy="5255490"/>
          </a:xfrm>
        </p:spPr>
        <p:txBody>
          <a:bodyPr/>
          <a:lstStyle/>
          <a:p>
            <a:r>
              <a:rPr lang="en-US" sz="2000" dirty="0"/>
              <a:t>Typical values of </a:t>
            </a:r>
            <a:r>
              <a:rPr lang="en-US" sz="2000" dirty="0" err="1">
                <a:latin typeface="Consolas"/>
                <a:cs typeface="Consolas"/>
              </a:rPr>
              <a:t>request.required.acks</a:t>
            </a:r>
            <a:endParaRPr lang="en-US" sz="2000" dirty="0">
              <a:latin typeface="Consolas"/>
              <a:cs typeface="Consolas"/>
            </a:endParaRPr>
          </a:p>
          <a:p>
            <a:pPr lvl="1"/>
            <a:r>
              <a:rPr lang="en-US" sz="1600" b="1" dirty="0">
                <a:latin typeface="Consolas"/>
                <a:cs typeface="Consolas"/>
              </a:rPr>
              <a:t>0</a:t>
            </a:r>
            <a:r>
              <a:rPr lang="en-US" sz="1600" dirty="0"/>
              <a:t>: producer never waits for an </a:t>
            </a:r>
            <a:r>
              <a:rPr lang="en-US" sz="1600" dirty="0" err="1"/>
              <a:t>ack</a:t>
            </a:r>
            <a:r>
              <a:rPr lang="en-US" sz="1600" dirty="0"/>
              <a:t> from the broker.</a:t>
            </a:r>
          </a:p>
          <a:p>
            <a:pPr lvl="2"/>
            <a:r>
              <a:rPr lang="en-US" sz="1400" dirty="0"/>
              <a:t>Gives </a:t>
            </a:r>
            <a:r>
              <a:rPr lang="en-US" sz="1400" b="1" dirty="0"/>
              <a:t>the lowest latency </a:t>
            </a:r>
            <a:r>
              <a:rPr lang="en-US" sz="1400" dirty="0"/>
              <a:t>but the weakest durability guarantees.</a:t>
            </a:r>
          </a:p>
          <a:p>
            <a:pPr lvl="1"/>
            <a:r>
              <a:rPr lang="en-US" sz="1600" b="1" dirty="0">
                <a:latin typeface="Consolas"/>
                <a:cs typeface="Consolas"/>
              </a:rPr>
              <a:t>1</a:t>
            </a:r>
            <a:r>
              <a:rPr lang="en-US" sz="1600" dirty="0"/>
              <a:t>: producer gets an </a:t>
            </a:r>
            <a:r>
              <a:rPr lang="en-US" sz="1600" dirty="0" err="1"/>
              <a:t>ack</a:t>
            </a:r>
            <a:r>
              <a:rPr lang="en-US" sz="1600" dirty="0"/>
              <a:t> after the leader replica has received the data.</a:t>
            </a:r>
          </a:p>
          <a:p>
            <a:pPr lvl="2"/>
            <a:r>
              <a:rPr lang="en-US" sz="1400" dirty="0"/>
              <a:t>Gives better durability as the we wait until the lead broker </a:t>
            </a:r>
            <a:r>
              <a:rPr lang="en-US" sz="1400" dirty="0" err="1"/>
              <a:t>acks</a:t>
            </a:r>
            <a:r>
              <a:rPr lang="en-US" sz="1400" dirty="0"/>
              <a:t> the request.  Only </a:t>
            </a:r>
            <a:r>
              <a:rPr lang="en-US" sz="1400" dirty="0" err="1"/>
              <a:t>msgs</a:t>
            </a:r>
            <a:r>
              <a:rPr lang="en-US" sz="1400" dirty="0"/>
              <a:t> that were written to the now-dead leader but not yet replicated will be lost.</a:t>
            </a:r>
          </a:p>
          <a:p>
            <a:pPr lvl="1"/>
            <a:r>
              <a:rPr lang="en-US" sz="1600" b="1" dirty="0">
                <a:latin typeface="Consolas"/>
                <a:cs typeface="Consolas"/>
              </a:rPr>
              <a:t>-1</a:t>
            </a:r>
            <a:r>
              <a:rPr lang="en-US" sz="1600" dirty="0"/>
              <a:t>: producer gets an ack after </a:t>
            </a:r>
            <a:r>
              <a:rPr lang="en-US" sz="1600" i="1" dirty="0"/>
              <a:t>all </a:t>
            </a:r>
            <a:r>
              <a:rPr lang="en-US" sz="1600" dirty="0"/>
              <a:t>replicas have received the data.</a:t>
            </a:r>
          </a:p>
          <a:p>
            <a:pPr lvl="2"/>
            <a:r>
              <a:rPr lang="en-US" sz="1400" dirty="0"/>
              <a:t>Gives </a:t>
            </a:r>
            <a:r>
              <a:rPr lang="en-US" sz="1400" b="1" dirty="0"/>
              <a:t>the best durability </a:t>
            </a:r>
            <a:r>
              <a:rPr lang="en-US" sz="1400" dirty="0"/>
              <a:t>as Kafka guarantees that no data will be lost as long as at least one replica remains.</a:t>
            </a:r>
          </a:p>
          <a:p>
            <a:endParaRPr lang="en-US" sz="1100" dirty="0"/>
          </a:p>
        </p:txBody>
      </p:sp>
      <p:cxnSp>
        <p:nvCxnSpPr>
          <p:cNvPr id="6" name="Straight Arrow Connector 5"/>
          <p:cNvCxnSpPr/>
          <p:nvPr/>
        </p:nvCxnSpPr>
        <p:spPr>
          <a:xfrm>
            <a:off x="623419" y="1516466"/>
            <a:ext cx="0" cy="235483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30530" y="1706437"/>
            <a:ext cx="75351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better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latency</a:t>
            </a:r>
          </a:p>
        </p:txBody>
      </p:sp>
      <p:sp>
        <p:nvSpPr>
          <p:cNvPr id="8" name="TextBox 7"/>
          <p:cNvSpPr txBox="1"/>
          <p:nvPr/>
        </p:nvSpPr>
        <p:spPr>
          <a:xfrm rot="16200000">
            <a:off x="-130011" y="3173588"/>
            <a:ext cx="90316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better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durability</a:t>
            </a:r>
          </a:p>
        </p:txBody>
      </p:sp>
      <p:sp>
        <p:nvSpPr>
          <p:cNvPr id="4" name="Slide Number Placeholder 3">
            <a:extLst>
              <a:ext uri="{FF2B5EF4-FFF2-40B4-BE49-F238E27FC236}">
                <a16:creationId xmlns:a16="http://schemas.microsoft.com/office/drawing/2014/main" id="{840FEEA6-CEEF-4213-AD59-EAC56C623D5C}"/>
              </a:ext>
            </a:extLst>
          </p:cNvPr>
          <p:cNvSpPr>
            <a:spLocks noGrp="1"/>
          </p:cNvSpPr>
          <p:nvPr>
            <p:ph type="sldNum" sz="quarter" idx="12"/>
          </p:nvPr>
        </p:nvSpPr>
        <p:spPr/>
        <p:txBody>
          <a:bodyPr/>
          <a:lstStyle/>
          <a:p>
            <a:fld id="{407C8B75-4858-41E6-BEC3-A0853FA4AC5B}" type="slidenum">
              <a:rPr lang="en-US" smtClean="0"/>
              <a:pPr/>
              <a:t>21</a:t>
            </a:fld>
            <a:endParaRPr lang="en-US" dirty="0"/>
          </a:p>
        </p:txBody>
      </p:sp>
    </p:spTree>
    <p:extLst>
      <p:ext uri="{BB962C8B-B14F-4D97-AF65-F5344CB8AC3E}">
        <p14:creationId xmlns:p14="http://schemas.microsoft.com/office/powerpoint/2010/main" val="15501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Batching of messages</a:t>
            </a:r>
          </a:p>
        </p:txBody>
      </p:sp>
      <p:sp>
        <p:nvSpPr>
          <p:cNvPr id="3" name="Content Placeholder 2"/>
          <p:cNvSpPr>
            <a:spLocks noGrp="1"/>
          </p:cNvSpPr>
          <p:nvPr>
            <p:ph idx="1"/>
          </p:nvPr>
        </p:nvSpPr>
        <p:spPr>
          <a:xfrm>
            <a:off x="457200" y="1078992"/>
            <a:ext cx="8572500" cy="5255490"/>
          </a:xfrm>
        </p:spPr>
        <p:txBody>
          <a:bodyPr/>
          <a:lstStyle/>
          <a:p>
            <a:r>
              <a:rPr lang="en-US" sz="2000" dirty="0">
                <a:sym typeface="Wingdings"/>
              </a:rPr>
              <a:t>Batching improves throughput</a:t>
            </a:r>
          </a:p>
          <a:p>
            <a:pPr lvl="1"/>
            <a:r>
              <a:rPr lang="en-US" sz="1800" dirty="0">
                <a:sym typeface="Wingdings"/>
              </a:rPr>
              <a:t>Tradeoff is data loss if client dies before pending messages have been sent.</a:t>
            </a:r>
          </a:p>
          <a:p>
            <a:endParaRPr lang="en-US" sz="2000" dirty="0">
              <a:sym typeface="Wingdings"/>
            </a:endParaRPr>
          </a:p>
          <a:p>
            <a:r>
              <a:rPr lang="en-US" sz="2000" dirty="0">
                <a:sym typeface="Wingdings"/>
              </a:rPr>
              <a:t>You have two options to “batch” messages:</a:t>
            </a:r>
          </a:p>
          <a:p>
            <a:pPr marL="813308" lvl="1" indent="-457200">
              <a:buClrTx/>
              <a:buSzPct val="100000"/>
              <a:buFont typeface="+mj-lt"/>
              <a:buAutoNum type="arabicPeriod"/>
            </a:pPr>
            <a:r>
              <a:rPr lang="en-US" sz="1800" dirty="0">
                <a:sym typeface="Wingdings"/>
              </a:rPr>
              <a:t>Use </a:t>
            </a:r>
            <a:r>
              <a:rPr lang="en-US" sz="1800" dirty="0">
                <a:latin typeface="Consolas"/>
                <a:cs typeface="Consolas"/>
                <a:sym typeface="Wingdings"/>
              </a:rPr>
              <a:t>send(</a:t>
            </a:r>
            <a:r>
              <a:rPr lang="en-US" sz="1800" b="1" dirty="0" err="1">
                <a:latin typeface="Consolas"/>
                <a:cs typeface="Consolas"/>
                <a:sym typeface="Wingdings"/>
              </a:rPr>
              <a:t>listOfMessages</a:t>
            </a:r>
            <a:r>
              <a:rPr lang="en-US" sz="1800" dirty="0">
                <a:latin typeface="Consolas"/>
                <a:cs typeface="Consolas"/>
                <a:sym typeface="Wingdings"/>
              </a:rPr>
              <a:t>)</a:t>
            </a:r>
            <a:r>
              <a:rPr lang="en-US" sz="1800" dirty="0">
                <a:sym typeface="Wingdings"/>
              </a:rPr>
              <a:t>.</a:t>
            </a:r>
          </a:p>
          <a:p>
            <a:pPr lvl="2"/>
            <a:endParaRPr lang="en-US" sz="1600" dirty="0">
              <a:sym typeface="Wingdings"/>
            </a:endParaRPr>
          </a:p>
          <a:p>
            <a:pPr lvl="2"/>
            <a:r>
              <a:rPr lang="en-US" sz="1600" dirty="0">
                <a:sym typeface="Wingdings"/>
              </a:rPr>
              <a:t>Sync producer: will send this list (“batch”) of messages </a:t>
            </a:r>
            <a:r>
              <a:rPr lang="en-US" sz="1600" i="1" dirty="0">
                <a:sym typeface="Wingdings"/>
              </a:rPr>
              <a:t>right now</a:t>
            </a:r>
            <a:r>
              <a:rPr lang="en-US" sz="1600" dirty="0">
                <a:sym typeface="Wingdings"/>
              </a:rPr>
              <a:t>.  Blocks!</a:t>
            </a:r>
          </a:p>
          <a:p>
            <a:pPr lvl="2"/>
            <a:r>
              <a:rPr lang="en-US" sz="1600" dirty="0">
                <a:sym typeface="Wingdings"/>
              </a:rPr>
              <a:t>Async producer: will send this list of messages in background “as usual”, i.e. according to batch-related configuration settings.  Does not block!</a:t>
            </a:r>
            <a:br>
              <a:rPr lang="en-US" sz="1600" dirty="0">
                <a:sym typeface="Wingdings"/>
              </a:rPr>
            </a:br>
            <a:endParaRPr lang="en-US" sz="1600" dirty="0">
              <a:sym typeface="Wingdings"/>
            </a:endParaRPr>
          </a:p>
          <a:p>
            <a:pPr marL="813308" lvl="1" indent="-457200">
              <a:buClrTx/>
              <a:buSzPct val="100000"/>
              <a:buFont typeface="+mj-lt"/>
              <a:buAutoNum type="arabicPeriod"/>
            </a:pPr>
            <a:r>
              <a:rPr lang="en-US" sz="1800" dirty="0">
                <a:sym typeface="Wingdings"/>
              </a:rPr>
              <a:t>Use </a:t>
            </a:r>
            <a:r>
              <a:rPr lang="en-US" sz="1800" dirty="0">
                <a:latin typeface="Consolas"/>
                <a:cs typeface="Consolas"/>
                <a:sym typeface="Wingdings"/>
              </a:rPr>
              <a:t>send(</a:t>
            </a:r>
            <a:r>
              <a:rPr lang="en-US" sz="1800" b="1" dirty="0" err="1">
                <a:latin typeface="Consolas"/>
                <a:cs typeface="Consolas"/>
                <a:sym typeface="Wingdings"/>
              </a:rPr>
              <a:t>singleMessage</a:t>
            </a:r>
            <a:r>
              <a:rPr lang="en-US" sz="1800" dirty="0">
                <a:latin typeface="Consolas"/>
                <a:cs typeface="Consolas"/>
                <a:sym typeface="Wingdings"/>
              </a:rPr>
              <a:t>)</a:t>
            </a:r>
            <a:r>
              <a:rPr lang="en-US" sz="1800" dirty="0">
                <a:sym typeface="Wingdings"/>
              </a:rPr>
              <a:t> with </a:t>
            </a:r>
            <a:r>
              <a:rPr lang="en-US" sz="1800" dirty="0" err="1">
                <a:sym typeface="Wingdings"/>
              </a:rPr>
              <a:t>async</a:t>
            </a:r>
            <a:r>
              <a:rPr lang="en-US" sz="1800" dirty="0">
                <a:sym typeface="Wingdings"/>
              </a:rPr>
              <a:t> producer.</a:t>
            </a:r>
          </a:p>
          <a:p>
            <a:pPr lvl="2"/>
            <a:endParaRPr lang="en-US" sz="1600" dirty="0">
              <a:sym typeface="Wingdings"/>
            </a:endParaRPr>
          </a:p>
          <a:p>
            <a:pPr lvl="2"/>
            <a:r>
              <a:rPr lang="en-US" sz="1600" dirty="0">
                <a:sym typeface="Wingdings"/>
              </a:rPr>
              <a:t>For </a:t>
            </a:r>
            <a:r>
              <a:rPr lang="en-US" sz="1600" dirty="0" err="1">
                <a:sym typeface="Wingdings"/>
              </a:rPr>
              <a:t>async</a:t>
            </a:r>
            <a:r>
              <a:rPr lang="en-US" sz="1600" dirty="0">
                <a:sym typeface="Wingdings"/>
              </a:rPr>
              <a:t> the behavior is the same as </a:t>
            </a:r>
            <a:r>
              <a:rPr lang="en-US" sz="1600" dirty="0">
                <a:latin typeface="Consolas"/>
                <a:cs typeface="Consolas"/>
                <a:sym typeface="Wingdings"/>
              </a:rPr>
              <a:t>send(</a:t>
            </a:r>
            <a:r>
              <a:rPr lang="en-US" sz="1600" dirty="0" err="1">
                <a:latin typeface="Consolas"/>
                <a:cs typeface="Consolas"/>
                <a:sym typeface="Wingdings"/>
              </a:rPr>
              <a:t>listOfMessages</a:t>
            </a:r>
            <a:r>
              <a:rPr lang="en-US" sz="1600" dirty="0">
                <a:latin typeface="Consolas"/>
                <a:cs typeface="Consolas"/>
                <a:sym typeface="Wingdings"/>
              </a:rPr>
              <a:t>)</a:t>
            </a:r>
            <a:r>
              <a:rPr lang="en-US" sz="1600" dirty="0">
                <a:sym typeface="Wingdings"/>
              </a:rPr>
              <a:t>.</a:t>
            </a:r>
          </a:p>
        </p:txBody>
      </p:sp>
      <p:pic>
        <p:nvPicPr>
          <p:cNvPr id="4" name="Picture 3" descr="Screen Shot 2014-06-11 at 13.1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708" y="3137647"/>
            <a:ext cx="4851400" cy="266700"/>
          </a:xfrm>
          <a:prstGeom prst="rect">
            <a:avLst/>
          </a:prstGeom>
          <a:ln>
            <a:solidFill>
              <a:schemeClr val="bg1">
                <a:lumMod val="75000"/>
              </a:schemeClr>
            </a:solidFill>
          </a:ln>
        </p:spPr>
      </p:pic>
      <p:pic>
        <p:nvPicPr>
          <p:cNvPr id="7" name="Picture 6" descr="Screen Shot 2014-06-11 at 13.56.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708" y="5115026"/>
            <a:ext cx="4178300" cy="228600"/>
          </a:xfrm>
          <a:prstGeom prst="rect">
            <a:avLst/>
          </a:prstGeom>
          <a:ln>
            <a:solidFill>
              <a:schemeClr val="bg1">
                <a:lumMod val="75000"/>
              </a:schemeClr>
            </a:solidFill>
          </a:ln>
        </p:spPr>
      </p:pic>
      <p:sp>
        <p:nvSpPr>
          <p:cNvPr id="6" name="Slide Number Placeholder 5">
            <a:extLst>
              <a:ext uri="{FF2B5EF4-FFF2-40B4-BE49-F238E27FC236}">
                <a16:creationId xmlns:a16="http://schemas.microsoft.com/office/drawing/2014/main" id="{60E1F13E-D087-492E-A018-7DC4C9D5F7E6}"/>
              </a:ext>
            </a:extLst>
          </p:cNvPr>
          <p:cNvSpPr>
            <a:spLocks noGrp="1"/>
          </p:cNvSpPr>
          <p:nvPr>
            <p:ph type="sldNum" sz="quarter" idx="12"/>
          </p:nvPr>
        </p:nvSpPr>
        <p:spPr/>
        <p:txBody>
          <a:bodyPr/>
          <a:lstStyle/>
          <a:p>
            <a:fld id="{407C8B75-4858-41E6-BEC3-A0853FA4AC5B}" type="slidenum">
              <a:rPr lang="en-US" smtClean="0"/>
              <a:pPr/>
              <a:t>22</a:t>
            </a:fld>
            <a:endParaRPr lang="en-US" dirty="0"/>
          </a:p>
        </p:txBody>
      </p:sp>
    </p:spTree>
    <p:extLst>
      <p:ext uri="{BB962C8B-B14F-4D97-AF65-F5344CB8AC3E}">
        <p14:creationId xmlns:p14="http://schemas.microsoft.com/office/powerpoint/2010/main" val="276629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Reading data from Kafka</a:t>
            </a:r>
          </a:p>
        </p:txBody>
      </p:sp>
      <p:sp>
        <p:nvSpPr>
          <p:cNvPr id="2" name="Slide Number Placeholder 1">
            <a:extLst>
              <a:ext uri="{FF2B5EF4-FFF2-40B4-BE49-F238E27FC236}">
                <a16:creationId xmlns:a16="http://schemas.microsoft.com/office/drawing/2014/main" id="{0478B480-3185-4C79-8349-ACBEBC2954F1}"/>
              </a:ext>
            </a:extLst>
          </p:cNvPr>
          <p:cNvSpPr>
            <a:spLocks noGrp="1"/>
          </p:cNvSpPr>
          <p:nvPr>
            <p:ph type="sldNum" sz="quarter" idx="15"/>
          </p:nvPr>
        </p:nvSpPr>
        <p:spPr/>
        <p:txBody>
          <a:bodyPr/>
          <a:lstStyle/>
          <a:p>
            <a:fld id="{407C8B75-4858-41E6-BEC3-A0853FA4AC5B}" type="slidenum">
              <a:rPr lang="en-US" smtClean="0"/>
              <a:pPr/>
              <a:t>23</a:t>
            </a:fld>
            <a:endParaRPr lang="en-US" dirty="0"/>
          </a:p>
        </p:txBody>
      </p:sp>
    </p:spTree>
    <p:extLst>
      <p:ext uri="{BB962C8B-B14F-4D97-AF65-F5344CB8AC3E}">
        <p14:creationId xmlns:p14="http://schemas.microsoft.com/office/powerpoint/2010/main" val="129379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data from Kafka</a:t>
            </a:r>
          </a:p>
        </p:txBody>
      </p:sp>
      <p:sp>
        <p:nvSpPr>
          <p:cNvPr id="3" name="Content Placeholder 2"/>
          <p:cNvSpPr>
            <a:spLocks noGrp="1"/>
          </p:cNvSpPr>
          <p:nvPr>
            <p:ph idx="1"/>
          </p:nvPr>
        </p:nvSpPr>
        <p:spPr/>
        <p:txBody>
          <a:bodyPr/>
          <a:lstStyle/>
          <a:p>
            <a:r>
              <a:rPr lang="en-US" sz="2000" dirty="0">
                <a:sym typeface="Wingdings"/>
              </a:rPr>
              <a:t>You use Kafka “consumers” to write data to Kafka brokers.</a:t>
            </a:r>
          </a:p>
          <a:p>
            <a:pPr lvl="1"/>
            <a:r>
              <a:rPr lang="en-US" sz="1600" dirty="0">
                <a:sym typeface="Wingdings"/>
              </a:rPr>
              <a:t>Available for JVM (Java, Scala), C/C++, Python, Ruby, etc.</a:t>
            </a:r>
          </a:p>
          <a:p>
            <a:pPr marL="0" indent="0">
              <a:buNone/>
            </a:pPr>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p:txBody>
      </p:sp>
      <p:sp>
        <p:nvSpPr>
          <p:cNvPr id="4" name="Slide Number Placeholder 3">
            <a:extLst>
              <a:ext uri="{FF2B5EF4-FFF2-40B4-BE49-F238E27FC236}">
                <a16:creationId xmlns:a16="http://schemas.microsoft.com/office/drawing/2014/main" id="{89593D23-2437-4646-9795-C20B06226E0B}"/>
              </a:ext>
            </a:extLst>
          </p:cNvPr>
          <p:cNvSpPr>
            <a:spLocks noGrp="1"/>
          </p:cNvSpPr>
          <p:nvPr>
            <p:ph type="sldNum" sz="quarter" idx="12"/>
          </p:nvPr>
        </p:nvSpPr>
        <p:spPr/>
        <p:txBody>
          <a:bodyPr/>
          <a:lstStyle/>
          <a:p>
            <a:fld id="{407C8B75-4858-41E6-BEC3-A0853FA4AC5B}" type="slidenum">
              <a:rPr lang="en-US" smtClean="0"/>
              <a:pPr/>
              <a:t>24</a:t>
            </a:fld>
            <a:endParaRPr lang="en-US" dirty="0"/>
          </a:p>
        </p:txBody>
      </p:sp>
    </p:spTree>
    <p:extLst>
      <p:ext uri="{BB962C8B-B14F-4D97-AF65-F5344CB8AC3E}">
        <p14:creationId xmlns:p14="http://schemas.microsoft.com/office/powerpoint/2010/main" val="109178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data from Kafka</a:t>
            </a:r>
          </a:p>
        </p:txBody>
      </p:sp>
      <p:sp>
        <p:nvSpPr>
          <p:cNvPr id="3" name="Content Placeholder 2"/>
          <p:cNvSpPr>
            <a:spLocks noGrp="1"/>
          </p:cNvSpPr>
          <p:nvPr>
            <p:ph idx="1"/>
          </p:nvPr>
        </p:nvSpPr>
        <p:spPr/>
        <p:txBody>
          <a:bodyPr/>
          <a:lstStyle/>
          <a:p>
            <a:r>
              <a:rPr lang="en-US" sz="2000" dirty="0">
                <a:sym typeface="Wingdings"/>
              </a:rPr>
              <a:t>Consumers </a:t>
            </a:r>
            <a:r>
              <a:rPr lang="en-US" sz="2000" i="1" dirty="0">
                <a:sym typeface="Wingdings"/>
              </a:rPr>
              <a:t>pull</a:t>
            </a:r>
            <a:r>
              <a:rPr lang="en-US" sz="2000" dirty="0">
                <a:sym typeface="Wingdings"/>
              </a:rPr>
              <a:t> from Kafka (there’s no push)</a:t>
            </a:r>
          </a:p>
          <a:p>
            <a:pPr lvl="1"/>
            <a:r>
              <a:rPr lang="en-US" sz="1600" dirty="0">
                <a:sym typeface="Wingdings"/>
              </a:rPr>
              <a:t>Allows consumers to control their pace of consumption.</a:t>
            </a:r>
          </a:p>
          <a:p>
            <a:pPr lvl="1"/>
            <a:r>
              <a:rPr lang="en-US" sz="1600" dirty="0">
                <a:sym typeface="Wingdings"/>
              </a:rPr>
              <a:t>Allows to design downstream apps for </a:t>
            </a:r>
            <a:r>
              <a:rPr lang="en-US" sz="1600" b="1" dirty="0">
                <a:sym typeface="Wingdings"/>
              </a:rPr>
              <a:t>average </a:t>
            </a:r>
            <a:r>
              <a:rPr lang="en-US" sz="1600" dirty="0">
                <a:sym typeface="Wingdings"/>
              </a:rPr>
              <a:t>load, not peak load</a:t>
            </a:r>
          </a:p>
          <a:p>
            <a:pPr lvl="1"/>
            <a:endParaRPr lang="en-US" sz="2000" dirty="0">
              <a:sym typeface="Wingdings"/>
            </a:endParaRPr>
          </a:p>
          <a:p>
            <a:r>
              <a:rPr lang="en-US" sz="2000" dirty="0">
                <a:sym typeface="Wingdings"/>
              </a:rPr>
              <a:t>Consumers are responsible to track their read positions aka “offsets”</a:t>
            </a:r>
          </a:p>
        </p:txBody>
      </p:sp>
      <p:sp>
        <p:nvSpPr>
          <p:cNvPr id="4" name="Slide Number Placeholder 3">
            <a:extLst>
              <a:ext uri="{FF2B5EF4-FFF2-40B4-BE49-F238E27FC236}">
                <a16:creationId xmlns:a16="http://schemas.microsoft.com/office/drawing/2014/main" id="{C84213E1-16C4-479D-BAD6-B9146FC6A3DC}"/>
              </a:ext>
            </a:extLst>
          </p:cNvPr>
          <p:cNvSpPr>
            <a:spLocks noGrp="1"/>
          </p:cNvSpPr>
          <p:nvPr>
            <p:ph type="sldNum" sz="quarter" idx="12"/>
          </p:nvPr>
        </p:nvSpPr>
        <p:spPr/>
        <p:txBody>
          <a:bodyPr/>
          <a:lstStyle/>
          <a:p>
            <a:fld id="{407C8B75-4858-41E6-BEC3-A0853FA4AC5B}" type="slidenum">
              <a:rPr lang="en-US" smtClean="0"/>
              <a:pPr/>
              <a:t>25</a:t>
            </a:fld>
            <a:endParaRPr lang="en-US" dirty="0"/>
          </a:p>
        </p:txBody>
      </p:sp>
    </p:spTree>
    <p:extLst>
      <p:ext uri="{BB962C8B-B14F-4D97-AF65-F5344CB8AC3E}">
        <p14:creationId xmlns:p14="http://schemas.microsoft.com/office/powerpoint/2010/main" val="349449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data from Kafka</a:t>
            </a:r>
          </a:p>
        </p:txBody>
      </p:sp>
      <p:sp>
        <p:nvSpPr>
          <p:cNvPr id="3" name="Content Placeholder 2"/>
          <p:cNvSpPr>
            <a:spLocks noGrp="1"/>
          </p:cNvSpPr>
          <p:nvPr>
            <p:ph idx="1"/>
          </p:nvPr>
        </p:nvSpPr>
        <p:spPr/>
        <p:txBody>
          <a:bodyPr/>
          <a:lstStyle/>
          <a:p>
            <a:r>
              <a:rPr lang="en-US" sz="2000" dirty="0">
                <a:sym typeface="Wingdings"/>
              </a:rPr>
              <a:t>Consumer “groups”</a:t>
            </a:r>
          </a:p>
          <a:p>
            <a:pPr lvl="1"/>
            <a:r>
              <a:rPr lang="en-US" sz="1600" dirty="0">
                <a:sym typeface="Wingdings"/>
              </a:rPr>
              <a:t>Allows multi-threaded and/or multi-machine consumption from Kafka topics.</a:t>
            </a:r>
          </a:p>
          <a:p>
            <a:pPr lvl="1"/>
            <a:r>
              <a:rPr lang="en-US" sz="1600" dirty="0">
                <a:sym typeface="Wingdings"/>
              </a:rPr>
              <a:t>Consumers “join” a group by using the same </a:t>
            </a:r>
            <a:r>
              <a:rPr lang="en-US" sz="1600" dirty="0" err="1">
                <a:latin typeface="Consolas"/>
                <a:cs typeface="Consolas"/>
                <a:sym typeface="Wingdings"/>
              </a:rPr>
              <a:t>group.id</a:t>
            </a:r>
            <a:endParaRPr lang="en-US" sz="1600" dirty="0">
              <a:latin typeface="Consolas"/>
              <a:cs typeface="Consolas"/>
              <a:sym typeface="Wingdings"/>
            </a:endParaRPr>
          </a:p>
          <a:p>
            <a:pPr lvl="1"/>
            <a:r>
              <a:rPr lang="en-US" sz="1600" dirty="0">
                <a:sym typeface="Wingdings"/>
              </a:rPr>
              <a:t>Kafka guarantees a message is only ever read by a single consumer in a group.</a:t>
            </a:r>
          </a:p>
          <a:p>
            <a:pPr lvl="2"/>
            <a:r>
              <a:rPr lang="en-US" sz="1400" dirty="0"/>
              <a:t>Kafka assigns the partitions of a topic to the consumers in a group so that each partition is consumed by exactly one consumer in the group.</a:t>
            </a:r>
          </a:p>
          <a:p>
            <a:pPr lvl="2"/>
            <a:r>
              <a:rPr lang="en-US" sz="1400" dirty="0">
                <a:sym typeface="Wingdings"/>
              </a:rPr>
              <a:t>Maximum parallelism of a consumer group:  </a:t>
            </a:r>
            <a:r>
              <a:rPr lang="en-US" sz="1400" b="1" dirty="0">
                <a:sym typeface="Wingdings"/>
              </a:rPr>
              <a:t>#consumers</a:t>
            </a:r>
            <a:r>
              <a:rPr lang="en-US" sz="1400" dirty="0">
                <a:sym typeface="Wingdings"/>
              </a:rPr>
              <a:t> (in the group) &lt;= </a:t>
            </a:r>
            <a:r>
              <a:rPr lang="en-US" sz="1400" b="1" dirty="0">
                <a:sym typeface="Wingdings"/>
              </a:rPr>
              <a:t>#partitions</a:t>
            </a:r>
          </a:p>
          <a:p>
            <a:pPr marL="0" indent="0">
              <a:buNone/>
            </a:pPr>
            <a:endParaRPr lang="en-US" sz="2000" dirty="0">
              <a:sym typeface="Wingdings"/>
            </a:endParaRPr>
          </a:p>
        </p:txBody>
      </p:sp>
      <p:pic>
        <p:nvPicPr>
          <p:cNvPr id="7" name="Picture 6"/>
          <p:cNvPicPr>
            <a:picLocks noChangeAspect="1"/>
          </p:cNvPicPr>
          <p:nvPr/>
        </p:nvPicPr>
        <p:blipFill>
          <a:blip r:embed="rId2"/>
          <a:stretch>
            <a:fillRect/>
          </a:stretch>
        </p:blipFill>
        <p:spPr>
          <a:xfrm>
            <a:off x="2218478" y="3739237"/>
            <a:ext cx="4574379" cy="2431949"/>
          </a:xfrm>
          <a:prstGeom prst="rect">
            <a:avLst/>
          </a:prstGeom>
        </p:spPr>
      </p:pic>
      <p:sp>
        <p:nvSpPr>
          <p:cNvPr id="4" name="Slide Number Placeholder 3">
            <a:extLst>
              <a:ext uri="{FF2B5EF4-FFF2-40B4-BE49-F238E27FC236}">
                <a16:creationId xmlns:a16="http://schemas.microsoft.com/office/drawing/2014/main" id="{185D6160-4985-4B91-BB65-9120FED6A7D6}"/>
              </a:ext>
            </a:extLst>
          </p:cNvPr>
          <p:cNvSpPr>
            <a:spLocks noGrp="1"/>
          </p:cNvSpPr>
          <p:nvPr>
            <p:ph type="sldNum" sz="quarter" idx="12"/>
          </p:nvPr>
        </p:nvSpPr>
        <p:spPr/>
        <p:txBody>
          <a:bodyPr/>
          <a:lstStyle/>
          <a:p>
            <a:fld id="{407C8B75-4858-41E6-BEC3-A0853FA4AC5B}" type="slidenum">
              <a:rPr lang="en-US" smtClean="0"/>
              <a:pPr/>
              <a:t>26</a:t>
            </a:fld>
            <a:endParaRPr lang="en-US" dirty="0"/>
          </a:p>
        </p:txBody>
      </p:sp>
    </p:spTree>
    <p:extLst>
      <p:ext uri="{BB962C8B-B14F-4D97-AF65-F5344CB8AC3E}">
        <p14:creationId xmlns:p14="http://schemas.microsoft.com/office/powerpoint/2010/main" val="2554021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Guarantees when reading data from Kafka</a:t>
            </a:r>
          </a:p>
        </p:txBody>
      </p:sp>
      <p:sp>
        <p:nvSpPr>
          <p:cNvPr id="3" name="Content Placeholder 2"/>
          <p:cNvSpPr>
            <a:spLocks noGrp="1"/>
          </p:cNvSpPr>
          <p:nvPr>
            <p:ph idx="1"/>
          </p:nvPr>
        </p:nvSpPr>
        <p:spPr/>
        <p:txBody>
          <a:bodyPr/>
          <a:lstStyle/>
          <a:p>
            <a:r>
              <a:rPr lang="en-US" sz="2000" dirty="0">
                <a:sym typeface="Wingdings"/>
              </a:rPr>
              <a:t>A message is only ever read by a single consumer in a group.</a:t>
            </a:r>
          </a:p>
          <a:p>
            <a:r>
              <a:rPr lang="en-US" sz="2000" dirty="0">
                <a:sym typeface="Wingdings"/>
              </a:rPr>
              <a:t>A consumer sees messages in the order they were stored in the log.</a:t>
            </a:r>
          </a:p>
          <a:p>
            <a:r>
              <a:rPr lang="en-US" sz="2000" dirty="0">
                <a:sym typeface="Wingdings"/>
              </a:rPr>
              <a:t>The order of messages is only guaranteed within a partition.</a:t>
            </a:r>
          </a:p>
          <a:p>
            <a:endParaRPr lang="en-US" sz="1800" dirty="0">
              <a:sym typeface="Wingdings"/>
            </a:endParaRPr>
          </a:p>
          <a:p>
            <a:pPr marL="0" indent="0">
              <a:buNone/>
            </a:pPr>
            <a:endParaRPr lang="en-US" sz="1800" dirty="0">
              <a:sym typeface="Wingdings"/>
            </a:endParaRPr>
          </a:p>
        </p:txBody>
      </p:sp>
      <p:sp>
        <p:nvSpPr>
          <p:cNvPr id="4" name="Slide Number Placeholder 3">
            <a:extLst>
              <a:ext uri="{FF2B5EF4-FFF2-40B4-BE49-F238E27FC236}">
                <a16:creationId xmlns:a16="http://schemas.microsoft.com/office/drawing/2014/main" id="{D4CA547F-D855-4F93-8408-AD9E8E6504BE}"/>
              </a:ext>
            </a:extLst>
          </p:cNvPr>
          <p:cNvSpPr>
            <a:spLocks noGrp="1"/>
          </p:cNvSpPr>
          <p:nvPr>
            <p:ph type="sldNum" sz="quarter" idx="12"/>
          </p:nvPr>
        </p:nvSpPr>
        <p:spPr/>
        <p:txBody>
          <a:bodyPr/>
          <a:lstStyle/>
          <a:p>
            <a:fld id="{407C8B75-4858-41E6-BEC3-A0853FA4AC5B}" type="slidenum">
              <a:rPr lang="en-US" smtClean="0"/>
              <a:pPr/>
              <a:t>27</a:t>
            </a:fld>
            <a:endParaRPr lang="en-US" dirty="0"/>
          </a:p>
        </p:txBody>
      </p:sp>
    </p:spTree>
    <p:extLst>
      <p:ext uri="{BB962C8B-B14F-4D97-AF65-F5344CB8AC3E}">
        <p14:creationId xmlns:p14="http://schemas.microsoft.com/office/powerpoint/2010/main" val="1574354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Rebalancing: how consumers meet brokers</a:t>
            </a:r>
          </a:p>
        </p:txBody>
      </p:sp>
      <p:sp>
        <p:nvSpPr>
          <p:cNvPr id="3" name="Content Placeholder 2"/>
          <p:cNvSpPr>
            <a:spLocks noGrp="1"/>
          </p:cNvSpPr>
          <p:nvPr>
            <p:ph idx="1"/>
          </p:nvPr>
        </p:nvSpPr>
        <p:spPr/>
        <p:txBody>
          <a:bodyPr/>
          <a:lstStyle/>
          <a:p>
            <a:pPr marL="0" indent="0">
              <a:buNone/>
            </a:pPr>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endParaRPr lang="en-US" sz="2000" dirty="0">
              <a:sym typeface="Wingdings"/>
            </a:endParaRPr>
          </a:p>
          <a:p>
            <a:r>
              <a:rPr lang="en-US" sz="2000" dirty="0">
                <a:sym typeface="Wingdings"/>
              </a:rPr>
              <a:t>The assignment of brokers – via the partitions of a topic – to consumers is quite </a:t>
            </a:r>
            <a:r>
              <a:rPr lang="en-US" sz="2000" b="1" dirty="0">
                <a:sym typeface="Wingdings"/>
              </a:rPr>
              <a:t>important</a:t>
            </a:r>
            <a:r>
              <a:rPr lang="en-US" sz="2000" dirty="0">
                <a:sym typeface="Wingdings"/>
              </a:rPr>
              <a:t>, and it is </a:t>
            </a:r>
            <a:r>
              <a:rPr lang="en-US" sz="2000" b="1" dirty="0">
                <a:sym typeface="Wingdings"/>
              </a:rPr>
              <a:t>dynamic</a:t>
            </a:r>
            <a:r>
              <a:rPr lang="en-US" sz="2000" dirty="0">
                <a:sym typeface="Wingdings"/>
              </a:rPr>
              <a:t> at run-time.</a:t>
            </a:r>
          </a:p>
        </p:txBody>
      </p:sp>
      <p:pic>
        <p:nvPicPr>
          <p:cNvPr id="6" name="Picture 5"/>
          <p:cNvPicPr>
            <a:picLocks noChangeAspect="1"/>
          </p:cNvPicPr>
          <p:nvPr/>
        </p:nvPicPr>
        <p:blipFill>
          <a:blip r:embed="rId2"/>
          <a:stretch>
            <a:fillRect/>
          </a:stretch>
        </p:blipFill>
        <p:spPr>
          <a:xfrm>
            <a:off x="1998744" y="1755683"/>
            <a:ext cx="4948137" cy="2630655"/>
          </a:xfrm>
          <a:prstGeom prst="rect">
            <a:avLst/>
          </a:prstGeom>
        </p:spPr>
      </p:pic>
      <p:sp>
        <p:nvSpPr>
          <p:cNvPr id="4" name="Oval 3"/>
          <p:cNvSpPr/>
          <p:nvPr/>
        </p:nvSpPr>
        <p:spPr>
          <a:xfrm>
            <a:off x="1842593" y="2654710"/>
            <a:ext cx="5215477" cy="85367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7" name="Slide Number Placeholder 6">
            <a:extLst>
              <a:ext uri="{FF2B5EF4-FFF2-40B4-BE49-F238E27FC236}">
                <a16:creationId xmlns:a16="http://schemas.microsoft.com/office/drawing/2014/main" id="{A077D871-D4A0-440E-AE37-EDB8CC66DA61}"/>
              </a:ext>
            </a:extLst>
          </p:cNvPr>
          <p:cNvSpPr>
            <a:spLocks noGrp="1"/>
          </p:cNvSpPr>
          <p:nvPr>
            <p:ph type="sldNum" sz="quarter" idx="12"/>
          </p:nvPr>
        </p:nvSpPr>
        <p:spPr/>
        <p:txBody>
          <a:bodyPr/>
          <a:lstStyle/>
          <a:p>
            <a:fld id="{407C8B75-4858-41E6-BEC3-A0853FA4AC5B}" type="slidenum">
              <a:rPr lang="en-US" smtClean="0"/>
              <a:pPr/>
              <a:t>28</a:t>
            </a:fld>
            <a:endParaRPr lang="en-US" dirty="0"/>
          </a:p>
        </p:txBody>
      </p:sp>
    </p:spTree>
    <p:extLst>
      <p:ext uri="{BB962C8B-B14F-4D97-AF65-F5344CB8AC3E}">
        <p14:creationId xmlns:p14="http://schemas.microsoft.com/office/powerpoint/2010/main" val="7785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84CE89-7E0A-436C-B78D-5505855BD3FC}"/>
              </a:ext>
            </a:extLst>
          </p:cNvPr>
          <p:cNvSpPr>
            <a:spLocks noGrp="1"/>
          </p:cNvSpPr>
          <p:nvPr>
            <p:ph type="sldNum" sz="quarter" idx="4"/>
          </p:nvPr>
        </p:nvSpPr>
        <p:spPr/>
        <p:txBody>
          <a:bodyPr/>
          <a:lstStyle/>
          <a:p>
            <a:fld id="{407C8B75-4858-41E6-BEC3-A0853FA4AC5B}" type="slidenum">
              <a:rPr lang="en-US" smtClean="0"/>
              <a:pPr/>
              <a:t>29</a:t>
            </a:fld>
            <a:endParaRPr lang="en-US" dirty="0"/>
          </a:p>
        </p:txBody>
      </p:sp>
      <p:sp>
        <p:nvSpPr>
          <p:cNvPr id="5" name="TextBox 4">
            <a:extLst>
              <a:ext uri="{FF2B5EF4-FFF2-40B4-BE49-F238E27FC236}">
                <a16:creationId xmlns:a16="http://schemas.microsoft.com/office/drawing/2014/main" id="{F3FB1403-E3A9-4024-BF66-0F93245A3616}"/>
              </a:ext>
            </a:extLst>
          </p:cNvPr>
          <p:cNvSpPr txBox="1"/>
          <p:nvPr/>
        </p:nvSpPr>
        <p:spPr>
          <a:xfrm>
            <a:off x="1600200" y="2057400"/>
            <a:ext cx="5943600" cy="954107"/>
          </a:xfrm>
          <a:prstGeom prst="rect">
            <a:avLst/>
          </a:prstGeom>
          <a:noFill/>
        </p:spPr>
        <p:txBody>
          <a:bodyPr wrap="square" rtlCol="0">
            <a:spAutoFit/>
          </a:bodyPr>
          <a:lstStyle/>
          <a:p>
            <a:pPr algn="ctr"/>
            <a:r>
              <a:rPr lang="en-CA" sz="2800" dirty="0">
                <a:solidFill>
                  <a:schemeClr val="bg1"/>
                </a:solidFill>
              </a:rPr>
              <a:t> probabilistic data structures for</a:t>
            </a:r>
          </a:p>
          <a:p>
            <a:pPr algn="ctr"/>
            <a:r>
              <a:rPr lang="en-CA" sz="2800" dirty="0">
                <a:solidFill>
                  <a:schemeClr val="bg1"/>
                </a:solidFill>
              </a:rPr>
              <a:t>Big data and streaming</a:t>
            </a:r>
          </a:p>
        </p:txBody>
      </p:sp>
      <p:pic>
        <p:nvPicPr>
          <p:cNvPr id="7" name="Picture 6" descr="A picture containing drawing&#10;&#10;Description automatically generated">
            <a:extLst>
              <a:ext uri="{FF2B5EF4-FFF2-40B4-BE49-F238E27FC236}">
                <a16:creationId xmlns:a16="http://schemas.microsoft.com/office/drawing/2014/main" id="{761FF9C3-99F9-4D43-81B7-1B6BF7EEE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817" y="3048000"/>
            <a:ext cx="5712366" cy="2295525"/>
          </a:xfrm>
          <a:prstGeom prst="rect">
            <a:avLst/>
          </a:prstGeom>
        </p:spPr>
      </p:pic>
    </p:spTree>
    <p:extLst>
      <p:ext uri="{BB962C8B-B14F-4D97-AF65-F5344CB8AC3E}">
        <p14:creationId xmlns:p14="http://schemas.microsoft.com/office/powerpoint/2010/main" val="2414301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Kafka?</a:t>
            </a:r>
          </a:p>
        </p:txBody>
      </p:sp>
      <p:sp>
        <p:nvSpPr>
          <p:cNvPr id="3" name="Content Placeholder 2"/>
          <p:cNvSpPr>
            <a:spLocks noGrp="1"/>
          </p:cNvSpPr>
          <p:nvPr>
            <p:ph idx="1"/>
          </p:nvPr>
        </p:nvSpPr>
        <p:spPr/>
        <p:txBody>
          <a:bodyPr/>
          <a:lstStyle/>
          <a:p>
            <a:endParaRPr lang="en-US" sz="2000" dirty="0">
              <a:sym typeface="Wingdings"/>
              <a:hlinkClick r:id="rId2"/>
            </a:endParaRPr>
          </a:p>
          <a:p>
            <a:endParaRPr lang="en-US" sz="2000" dirty="0">
              <a:sym typeface="Wingdings"/>
              <a:hlinkClick r:id="rId2"/>
            </a:endParaRPr>
          </a:p>
          <a:p>
            <a:endParaRPr lang="en-US" sz="2000" dirty="0">
              <a:sym typeface="Wingdings"/>
              <a:hlinkClick r:id="rId2"/>
            </a:endParaRPr>
          </a:p>
          <a:p>
            <a:endParaRPr lang="en-US" sz="2000" dirty="0">
              <a:sym typeface="Wingdings"/>
              <a:hlinkClick r:id="rId2"/>
            </a:endParaRPr>
          </a:p>
          <a:p>
            <a:endParaRPr lang="en-US" sz="2000" dirty="0">
              <a:sym typeface="Wingdings"/>
              <a:hlinkClick r:id=""/>
            </a:endParaRPr>
          </a:p>
          <a:p>
            <a:r>
              <a:rPr lang="en-US" sz="2000" dirty="0">
                <a:sym typeface="Wingdings"/>
                <a:hlinkClick r:id=""/>
              </a:rPr>
              <a:t>http</a:t>
            </a:r>
            <a:r>
              <a:rPr lang="en-US" sz="2000" dirty="0">
                <a:sym typeface="Wingdings"/>
                <a:hlinkClick r:id="rId2"/>
              </a:rPr>
              <a:t>://kafka.apache.org/</a:t>
            </a:r>
            <a:r>
              <a:rPr lang="en-US" sz="2000" dirty="0">
                <a:sym typeface="Wingdings"/>
              </a:rPr>
              <a:t> </a:t>
            </a:r>
          </a:p>
          <a:p>
            <a:r>
              <a:rPr lang="en-US" sz="2000" dirty="0">
                <a:sym typeface="Wingdings"/>
              </a:rPr>
              <a:t>Originated at LinkedIn, open sourced in early 2011</a:t>
            </a:r>
          </a:p>
          <a:p>
            <a:r>
              <a:rPr lang="en-US" sz="2000" dirty="0">
                <a:sym typeface="Wingdings"/>
              </a:rPr>
              <a:t>Implemented in Scala, some Java</a:t>
            </a:r>
          </a:p>
        </p:txBody>
      </p:sp>
      <p:pic>
        <p:nvPicPr>
          <p:cNvPr id="6" name="Picture 5" descr="Screen Shot 2014-07-03 at 09.05.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42157"/>
            <a:ext cx="6116065" cy="1419015"/>
          </a:xfrm>
          <a:prstGeom prst="rect">
            <a:avLst/>
          </a:prstGeom>
        </p:spPr>
      </p:pic>
      <p:sp>
        <p:nvSpPr>
          <p:cNvPr id="7" name="Slide Number Placeholder 6">
            <a:extLst>
              <a:ext uri="{FF2B5EF4-FFF2-40B4-BE49-F238E27FC236}">
                <a16:creationId xmlns:a16="http://schemas.microsoft.com/office/drawing/2014/main" id="{FA8601C9-6D04-40CE-A8C1-86AE15EACD7D}"/>
              </a:ext>
            </a:extLst>
          </p:cNvPr>
          <p:cNvSpPr>
            <a:spLocks noGrp="1"/>
          </p:cNvSpPr>
          <p:nvPr>
            <p:ph type="sldNum" sz="quarter" idx="12"/>
          </p:nvPr>
        </p:nvSpPr>
        <p:spPr/>
        <p:txBody>
          <a:bodyPr/>
          <a:lstStyle/>
          <a:p>
            <a:fld id="{407C8B75-4858-41E6-BEC3-A0853FA4AC5B}" type="slidenum">
              <a:rPr lang="en-US" smtClean="0"/>
              <a:pPr/>
              <a:t>3</a:t>
            </a:fld>
            <a:endParaRPr lang="en-US" dirty="0"/>
          </a:p>
        </p:txBody>
      </p:sp>
    </p:spTree>
    <p:extLst>
      <p:ext uri="{BB962C8B-B14F-4D97-AF65-F5344CB8AC3E}">
        <p14:creationId xmlns:p14="http://schemas.microsoft.com/office/powerpoint/2010/main" val="2597917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Streams Processing Challenges</a:t>
            </a:r>
          </a:p>
        </p:txBody>
      </p:sp>
      <p:sp>
        <p:nvSpPr>
          <p:cNvPr id="18" name="TextBox 17"/>
          <p:cNvSpPr txBox="1"/>
          <p:nvPr/>
        </p:nvSpPr>
        <p:spPr>
          <a:xfrm>
            <a:off x="0" y="18858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Inherent challenges</a:t>
            </a:r>
          </a:p>
        </p:txBody>
      </p:sp>
      <p:sp>
        <p:nvSpPr>
          <p:cNvPr id="19" name="TextBox 18"/>
          <p:cNvSpPr txBox="1"/>
          <p:nvPr/>
        </p:nvSpPr>
        <p:spPr>
          <a:xfrm>
            <a:off x="0" y="22668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Latency requirements</a:t>
            </a:r>
          </a:p>
          <a:p>
            <a:pPr lvl="0" algn="ctr">
              <a:defRPr/>
            </a:pPr>
            <a:r>
              <a:rPr lang="en-US" sz="2000" b="0" kern="0" dirty="0">
                <a:solidFill>
                  <a:srgbClr val="0070C0"/>
                </a:solidFill>
                <a:latin typeface="Gill Sans"/>
                <a:cs typeface="Gill Sans"/>
              </a:rPr>
              <a:t>Space bounds</a:t>
            </a:r>
          </a:p>
        </p:txBody>
      </p:sp>
      <p:sp>
        <p:nvSpPr>
          <p:cNvPr id="34" name="TextBox 33"/>
          <p:cNvSpPr txBox="1"/>
          <p:nvPr/>
        </p:nvSpPr>
        <p:spPr>
          <a:xfrm>
            <a:off x="0" y="3330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System challenges</a:t>
            </a:r>
          </a:p>
        </p:txBody>
      </p:sp>
      <p:sp>
        <p:nvSpPr>
          <p:cNvPr id="35" name="TextBox 34"/>
          <p:cNvSpPr txBox="1"/>
          <p:nvPr/>
        </p:nvSpPr>
        <p:spPr>
          <a:xfrm>
            <a:off x="0" y="3711714"/>
            <a:ext cx="9144000" cy="1015663"/>
          </a:xfrm>
          <a:prstGeom prst="rect">
            <a:avLst/>
          </a:prstGeom>
          <a:noFill/>
        </p:spPr>
        <p:txBody>
          <a:bodyPr wrap="square" rtlCol="0">
            <a:spAutoFit/>
          </a:bodyPr>
          <a:lstStyle/>
          <a:p>
            <a:pPr lvl="0" algn="ctr">
              <a:defRPr/>
            </a:pPr>
            <a:r>
              <a:rPr lang="en-US" sz="2000" b="0" kern="0" dirty="0" err="1">
                <a:solidFill>
                  <a:srgbClr val="0070C0"/>
                </a:solidFill>
                <a:latin typeface="Gill Sans"/>
                <a:cs typeface="Gill Sans"/>
              </a:rPr>
              <a:t>Bursty</a:t>
            </a:r>
            <a:r>
              <a:rPr lang="en-US" sz="2000" b="0" kern="0" dirty="0">
                <a:solidFill>
                  <a:srgbClr val="0070C0"/>
                </a:solidFill>
                <a:latin typeface="Gill Sans"/>
                <a:cs typeface="Gill Sans"/>
              </a:rPr>
              <a:t> behavior and load balancing</a:t>
            </a:r>
          </a:p>
          <a:p>
            <a:pPr lvl="0" algn="ctr">
              <a:defRPr/>
            </a:pPr>
            <a:r>
              <a:rPr lang="en-US" sz="2000" b="0" kern="0" dirty="0">
                <a:solidFill>
                  <a:srgbClr val="0070C0"/>
                </a:solidFill>
                <a:latin typeface="Gill Sans"/>
                <a:cs typeface="Gill Sans"/>
              </a:rPr>
              <a:t>Out-of-order message delivery and non-determinism</a:t>
            </a:r>
          </a:p>
          <a:p>
            <a:pPr lvl="0" algn="ctr">
              <a:defRPr/>
            </a:pPr>
            <a:r>
              <a:rPr lang="en-US" sz="2000" b="0" kern="0" dirty="0">
                <a:solidFill>
                  <a:srgbClr val="0070C0"/>
                </a:solidFill>
                <a:latin typeface="Gill Sans"/>
                <a:cs typeface="Gill Sans"/>
              </a:rPr>
              <a:t>Consistency semantics (at most once, exactly once, at least once)</a:t>
            </a:r>
          </a:p>
        </p:txBody>
      </p:sp>
      <p:sp>
        <p:nvSpPr>
          <p:cNvPr id="3" name="Slide Number Placeholder 2">
            <a:extLst>
              <a:ext uri="{FF2B5EF4-FFF2-40B4-BE49-F238E27FC236}">
                <a16:creationId xmlns:a16="http://schemas.microsoft.com/office/drawing/2014/main" id="{29390770-6B7E-439A-AC90-BC3E85A8236C}"/>
              </a:ext>
            </a:extLst>
          </p:cNvPr>
          <p:cNvSpPr>
            <a:spLocks noGrp="1"/>
          </p:cNvSpPr>
          <p:nvPr>
            <p:ph type="sldNum" sz="quarter" idx="4"/>
          </p:nvPr>
        </p:nvSpPr>
        <p:spPr/>
        <p:txBody>
          <a:bodyPr/>
          <a:lstStyle/>
          <a:p>
            <a:fld id="{019B477D-1CC2-40BF-9D66-7293E2A0052B}" type="slidenum">
              <a:rPr lang="en-CA" smtClean="0"/>
              <a:pPr/>
              <a:t>30</a:t>
            </a:fld>
            <a:endParaRPr lang="en-CA" dirty="0"/>
          </a:p>
        </p:txBody>
      </p:sp>
    </p:spTree>
    <p:extLst>
      <p:ext uri="{BB962C8B-B14F-4D97-AF65-F5344CB8AC3E}">
        <p14:creationId xmlns:p14="http://schemas.microsoft.com/office/powerpoint/2010/main" val="2434002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Algorithmic Solutions</a:t>
            </a:r>
          </a:p>
        </p:txBody>
      </p:sp>
      <p:sp>
        <p:nvSpPr>
          <p:cNvPr id="18" name="TextBox 17"/>
          <p:cNvSpPr txBox="1"/>
          <p:nvPr/>
        </p:nvSpPr>
        <p:spPr>
          <a:xfrm>
            <a:off x="0" y="247638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Throw away data</a:t>
            </a:r>
          </a:p>
        </p:txBody>
      </p:sp>
      <p:sp>
        <p:nvSpPr>
          <p:cNvPr id="19" name="TextBox 18"/>
          <p:cNvSpPr txBox="1"/>
          <p:nvPr/>
        </p:nvSpPr>
        <p:spPr>
          <a:xfrm>
            <a:off x="0" y="285738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Sampling</a:t>
            </a:r>
          </a:p>
        </p:txBody>
      </p:sp>
      <p:sp>
        <p:nvSpPr>
          <p:cNvPr id="34" name="TextBox 33"/>
          <p:cNvSpPr txBox="1"/>
          <p:nvPr/>
        </p:nvSpPr>
        <p:spPr>
          <a:xfrm>
            <a:off x="0" y="36384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Accepting some approximations</a:t>
            </a:r>
          </a:p>
        </p:txBody>
      </p:sp>
      <p:sp>
        <p:nvSpPr>
          <p:cNvPr id="35" name="TextBox 34"/>
          <p:cNvSpPr txBox="1"/>
          <p:nvPr/>
        </p:nvSpPr>
        <p:spPr>
          <a:xfrm>
            <a:off x="0" y="40194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Hashing</a:t>
            </a:r>
          </a:p>
        </p:txBody>
      </p:sp>
      <p:sp>
        <p:nvSpPr>
          <p:cNvPr id="3" name="Slide Number Placeholder 2">
            <a:extLst>
              <a:ext uri="{FF2B5EF4-FFF2-40B4-BE49-F238E27FC236}">
                <a16:creationId xmlns:a16="http://schemas.microsoft.com/office/drawing/2014/main" id="{5D1DC9F7-1DD0-4E8D-9061-DB50D034188B}"/>
              </a:ext>
            </a:extLst>
          </p:cNvPr>
          <p:cNvSpPr>
            <a:spLocks noGrp="1"/>
          </p:cNvSpPr>
          <p:nvPr>
            <p:ph type="sldNum" sz="quarter" idx="4"/>
          </p:nvPr>
        </p:nvSpPr>
        <p:spPr/>
        <p:txBody>
          <a:bodyPr/>
          <a:lstStyle/>
          <a:p>
            <a:fld id="{019B477D-1CC2-40BF-9D66-7293E2A0052B}" type="slidenum">
              <a:rPr lang="en-CA" smtClean="0"/>
              <a:pPr/>
              <a:t>31</a:t>
            </a:fld>
            <a:endParaRPr lang="en-CA" dirty="0"/>
          </a:p>
        </p:txBody>
      </p:sp>
    </p:spTree>
    <p:extLst>
      <p:ext uri="{BB962C8B-B14F-4D97-AF65-F5344CB8AC3E}">
        <p14:creationId xmlns:p14="http://schemas.microsoft.com/office/powerpoint/2010/main" val="986759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Reservoir Sampling</a:t>
            </a:r>
          </a:p>
        </p:txBody>
      </p:sp>
      <p:sp>
        <p:nvSpPr>
          <p:cNvPr id="5" name="TextBox 4"/>
          <p:cNvSpPr txBox="1"/>
          <p:nvPr/>
        </p:nvSpPr>
        <p:spPr>
          <a:xfrm>
            <a:off x="0" y="1455003"/>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Task: select </a:t>
            </a:r>
            <a:r>
              <a:rPr lang="en-US" sz="2400" b="0" i="1" kern="0" dirty="0">
                <a:solidFill>
                  <a:srgbClr val="000000"/>
                </a:solidFill>
                <a:latin typeface="Gill Sans"/>
                <a:cs typeface="Gill Sans"/>
              </a:rPr>
              <a:t>s</a:t>
            </a:r>
            <a:r>
              <a:rPr lang="en-US" sz="2400" b="0" kern="0" dirty="0">
                <a:solidFill>
                  <a:srgbClr val="000000"/>
                </a:solidFill>
                <a:latin typeface="Gill Sans"/>
                <a:cs typeface="Gill Sans"/>
              </a:rPr>
              <a:t> elements from a </a:t>
            </a:r>
            <a:br>
              <a:rPr lang="en-US" sz="2400" b="0" kern="0" dirty="0">
                <a:solidFill>
                  <a:srgbClr val="000000"/>
                </a:solidFill>
                <a:latin typeface="Gill Sans"/>
                <a:cs typeface="Gill Sans"/>
              </a:rPr>
            </a:br>
            <a:r>
              <a:rPr lang="en-US" sz="2400" b="0" kern="0" dirty="0">
                <a:solidFill>
                  <a:srgbClr val="000000"/>
                </a:solidFill>
                <a:latin typeface="Gill Sans"/>
                <a:cs typeface="Gill Sans"/>
              </a:rPr>
              <a:t>stream of size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 with uniform probability</a:t>
            </a:r>
          </a:p>
        </p:txBody>
      </p:sp>
      <p:sp>
        <p:nvSpPr>
          <p:cNvPr id="6" name="TextBox 5"/>
          <p:cNvSpPr txBox="1"/>
          <p:nvPr/>
        </p:nvSpPr>
        <p:spPr>
          <a:xfrm>
            <a:off x="0" y="2190690"/>
            <a:ext cx="9144000" cy="707886"/>
          </a:xfrm>
          <a:prstGeom prst="rect">
            <a:avLst/>
          </a:prstGeom>
          <a:noFill/>
        </p:spPr>
        <p:txBody>
          <a:bodyPr wrap="square" rtlCol="0">
            <a:spAutoFit/>
          </a:bodyPr>
          <a:lstStyle/>
          <a:p>
            <a:pPr lvl="0" algn="ctr">
              <a:defRPr/>
            </a:pPr>
            <a:r>
              <a:rPr lang="en-US" sz="2000" b="0" i="1" kern="0" dirty="0">
                <a:solidFill>
                  <a:srgbClr val="0070C0"/>
                </a:solidFill>
                <a:latin typeface="Gill Sans"/>
                <a:cs typeface="Gill Sans"/>
              </a:rPr>
              <a:t>N</a:t>
            </a:r>
            <a:r>
              <a:rPr lang="en-US" sz="2000" b="0" kern="0" dirty="0">
                <a:solidFill>
                  <a:srgbClr val="0070C0"/>
                </a:solidFill>
                <a:latin typeface="Gill Sans"/>
                <a:cs typeface="Gill Sans"/>
              </a:rPr>
              <a:t> can be very very large</a:t>
            </a:r>
          </a:p>
          <a:p>
            <a:pPr lvl="0" algn="ctr">
              <a:defRPr/>
            </a:pPr>
            <a:r>
              <a:rPr lang="en-US" sz="2000" b="0" kern="0" dirty="0">
                <a:solidFill>
                  <a:srgbClr val="0070C0"/>
                </a:solidFill>
                <a:latin typeface="Gill Sans"/>
                <a:cs typeface="Gill Sans"/>
              </a:rPr>
              <a:t>We might not even know what </a:t>
            </a:r>
            <a:r>
              <a:rPr lang="en-US" sz="2000" b="0" i="1" kern="0" dirty="0">
                <a:solidFill>
                  <a:srgbClr val="0070C0"/>
                </a:solidFill>
                <a:latin typeface="Gill Sans"/>
                <a:cs typeface="Gill Sans"/>
              </a:rPr>
              <a:t>N</a:t>
            </a:r>
            <a:r>
              <a:rPr lang="en-US" sz="2000" b="0" kern="0" dirty="0">
                <a:solidFill>
                  <a:srgbClr val="0070C0"/>
                </a:solidFill>
                <a:latin typeface="Gill Sans"/>
                <a:cs typeface="Gill Sans"/>
              </a:rPr>
              <a:t> is! (infinite stream)</a:t>
            </a:r>
          </a:p>
        </p:txBody>
      </p:sp>
      <p:sp>
        <p:nvSpPr>
          <p:cNvPr id="7" name="TextBox 6"/>
          <p:cNvSpPr txBox="1"/>
          <p:nvPr/>
        </p:nvSpPr>
        <p:spPr>
          <a:xfrm>
            <a:off x="0" y="3102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 Reservoir sampling</a:t>
            </a:r>
          </a:p>
        </p:txBody>
      </p:sp>
      <p:sp>
        <p:nvSpPr>
          <p:cNvPr id="8" name="TextBox 7"/>
          <p:cNvSpPr txBox="1"/>
          <p:nvPr/>
        </p:nvSpPr>
        <p:spPr>
          <a:xfrm>
            <a:off x="0" y="3483114"/>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Store first </a:t>
            </a:r>
            <a:r>
              <a:rPr lang="en-US" sz="2000" b="0" i="1" kern="0" dirty="0">
                <a:solidFill>
                  <a:srgbClr val="0070C0"/>
                </a:solidFill>
                <a:latin typeface="Gill Sans"/>
                <a:cs typeface="Gill Sans"/>
              </a:rPr>
              <a:t>s</a:t>
            </a:r>
            <a:r>
              <a:rPr lang="en-US" sz="2000" b="0" kern="0" dirty="0">
                <a:solidFill>
                  <a:srgbClr val="0070C0"/>
                </a:solidFill>
                <a:latin typeface="Gill Sans"/>
                <a:cs typeface="Gill Sans"/>
              </a:rPr>
              <a:t> elements</a:t>
            </a:r>
          </a:p>
          <a:p>
            <a:pPr lvl="0" algn="ctr">
              <a:defRPr/>
            </a:pPr>
            <a:r>
              <a:rPr lang="en-US" sz="2000" b="0" kern="0" dirty="0">
                <a:solidFill>
                  <a:srgbClr val="0070C0"/>
                </a:solidFill>
                <a:latin typeface="Gill Sans"/>
                <a:cs typeface="Gill Sans"/>
              </a:rPr>
              <a:t>For the </a:t>
            </a:r>
            <a:r>
              <a:rPr lang="en-US" sz="2000" b="0" i="1" kern="0" dirty="0">
                <a:solidFill>
                  <a:srgbClr val="0070C0"/>
                </a:solidFill>
                <a:latin typeface="Gill Sans"/>
                <a:cs typeface="Gill Sans"/>
              </a:rPr>
              <a:t>k</a:t>
            </a:r>
            <a:r>
              <a:rPr lang="en-US" sz="2000" b="0" kern="0" dirty="0">
                <a:solidFill>
                  <a:srgbClr val="0070C0"/>
                </a:solidFill>
                <a:latin typeface="Gill Sans"/>
                <a:cs typeface="Gill Sans"/>
              </a:rPr>
              <a:t>-</a:t>
            </a:r>
            <a:r>
              <a:rPr lang="en-US" sz="2000" b="0" kern="0" dirty="0" err="1">
                <a:solidFill>
                  <a:srgbClr val="0070C0"/>
                </a:solidFill>
                <a:latin typeface="Gill Sans"/>
                <a:cs typeface="Gill Sans"/>
              </a:rPr>
              <a:t>th</a:t>
            </a:r>
            <a:r>
              <a:rPr lang="en-US" sz="2000" b="0" kern="0" dirty="0">
                <a:solidFill>
                  <a:srgbClr val="0070C0"/>
                </a:solidFill>
                <a:latin typeface="Gill Sans"/>
                <a:cs typeface="Gill Sans"/>
              </a:rPr>
              <a:t> element thereafter, keep with probability </a:t>
            </a:r>
            <a:r>
              <a:rPr lang="en-US" sz="2000" b="0" i="1" kern="0" dirty="0">
                <a:solidFill>
                  <a:srgbClr val="0070C0"/>
                </a:solidFill>
                <a:latin typeface="Gill Sans"/>
                <a:cs typeface="Gill Sans"/>
              </a:rPr>
              <a:t>s/k</a:t>
            </a:r>
            <a:br>
              <a:rPr lang="en-US" sz="2000" b="0" kern="0" dirty="0">
                <a:solidFill>
                  <a:srgbClr val="0070C0"/>
                </a:solidFill>
                <a:latin typeface="Gill Sans"/>
                <a:cs typeface="Gill Sans"/>
              </a:rPr>
            </a:br>
            <a:r>
              <a:rPr lang="en-US" sz="2000" b="0" kern="0" dirty="0">
                <a:solidFill>
                  <a:srgbClr val="0070C0"/>
                </a:solidFill>
                <a:latin typeface="Gill Sans"/>
                <a:cs typeface="Gill Sans"/>
              </a:rPr>
              <a:t>(randomly discard an existing element)</a:t>
            </a:r>
          </a:p>
        </p:txBody>
      </p:sp>
      <p:sp>
        <p:nvSpPr>
          <p:cNvPr id="9" name="TextBox 8"/>
          <p:cNvSpPr txBox="1"/>
          <p:nvPr/>
        </p:nvSpPr>
        <p:spPr>
          <a:xfrm>
            <a:off x="0" y="46963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Example: </a:t>
            </a:r>
            <a:r>
              <a:rPr lang="en-US" sz="2400" b="0" i="1" kern="0" dirty="0">
                <a:solidFill>
                  <a:srgbClr val="000000"/>
                </a:solidFill>
                <a:latin typeface="Gill Sans"/>
                <a:cs typeface="Gill Sans"/>
              </a:rPr>
              <a:t>s</a:t>
            </a:r>
            <a:r>
              <a:rPr lang="en-US" sz="2400" b="0" kern="0" dirty="0">
                <a:solidFill>
                  <a:srgbClr val="000000"/>
                </a:solidFill>
                <a:latin typeface="Gill Sans"/>
                <a:cs typeface="Gill Sans"/>
              </a:rPr>
              <a:t> = 10</a:t>
            </a:r>
          </a:p>
        </p:txBody>
      </p:sp>
      <p:sp>
        <p:nvSpPr>
          <p:cNvPr id="10" name="TextBox 9"/>
          <p:cNvSpPr txBox="1"/>
          <p:nvPr/>
        </p:nvSpPr>
        <p:spPr>
          <a:xfrm>
            <a:off x="0" y="50773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Keep first 10 elements</a:t>
            </a:r>
          </a:p>
          <a:p>
            <a:pPr lvl="0" algn="ctr">
              <a:defRPr/>
            </a:pPr>
            <a:r>
              <a:rPr lang="en-US" sz="2000" b="0" kern="0" dirty="0">
                <a:solidFill>
                  <a:srgbClr val="0070C0"/>
                </a:solidFill>
                <a:latin typeface="Gill Sans"/>
                <a:cs typeface="Gill Sans"/>
              </a:rPr>
              <a:t>11th element: keep with 10/11</a:t>
            </a:r>
          </a:p>
          <a:p>
            <a:pPr lvl="0" algn="ctr">
              <a:defRPr/>
            </a:pPr>
            <a:r>
              <a:rPr lang="en-US" sz="2000" b="0" kern="0" dirty="0">
                <a:solidFill>
                  <a:srgbClr val="0070C0"/>
                </a:solidFill>
                <a:latin typeface="Gill Sans"/>
                <a:cs typeface="Gill Sans"/>
              </a:rPr>
              <a:t>12th element: keep with 10/12</a:t>
            </a:r>
          </a:p>
          <a:p>
            <a:pPr lvl="0" algn="ctr">
              <a:defRPr/>
            </a:pPr>
            <a:r>
              <a:rPr lang="en-US" sz="2000" b="0" kern="0" dirty="0">
                <a:solidFill>
                  <a:srgbClr val="0070C0"/>
                </a:solidFill>
                <a:latin typeface="Gill Sans"/>
                <a:cs typeface="Gill Sans"/>
              </a:rPr>
              <a:t>…</a:t>
            </a:r>
          </a:p>
        </p:txBody>
      </p:sp>
      <p:sp>
        <p:nvSpPr>
          <p:cNvPr id="3" name="Slide Number Placeholder 2">
            <a:extLst>
              <a:ext uri="{FF2B5EF4-FFF2-40B4-BE49-F238E27FC236}">
                <a16:creationId xmlns:a16="http://schemas.microsoft.com/office/drawing/2014/main" id="{B339468F-FF6A-4F42-85C6-5C4540B8BE17}"/>
              </a:ext>
            </a:extLst>
          </p:cNvPr>
          <p:cNvSpPr>
            <a:spLocks noGrp="1"/>
          </p:cNvSpPr>
          <p:nvPr>
            <p:ph type="sldNum" sz="quarter" idx="4"/>
          </p:nvPr>
        </p:nvSpPr>
        <p:spPr/>
        <p:txBody>
          <a:bodyPr/>
          <a:lstStyle/>
          <a:p>
            <a:fld id="{019B477D-1CC2-40BF-9D66-7293E2A0052B}" type="slidenum">
              <a:rPr lang="en-CA" smtClean="0"/>
              <a:pPr/>
              <a:t>32</a:t>
            </a:fld>
            <a:endParaRPr lang="en-CA" dirty="0"/>
          </a:p>
        </p:txBody>
      </p:sp>
    </p:spTree>
    <p:extLst>
      <p:ext uri="{BB962C8B-B14F-4D97-AF65-F5344CB8AC3E}">
        <p14:creationId xmlns:p14="http://schemas.microsoft.com/office/powerpoint/2010/main" val="4005268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Reservoir Sampling: How does it work?</a:t>
            </a:r>
          </a:p>
        </p:txBody>
      </p:sp>
      <p:sp>
        <p:nvSpPr>
          <p:cNvPr id="7" name="TextBox 6"/>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Example: </a:t>
            </a:r>
            <a:r>
              <a:rPr lang="en-US" sz="2400" b="0" i="1" kern="0" dirty="0">
                <a:solidFill>
                  <a:srgbClr val="000000"/>
                </a:solidFill>
                <a:latin typeface="Gill Sans"/>
                <a:cs typeface="Gill Sans"/>
              </a:rPr>
              <a:t>s</a:t>
            </a:r>
            <a:r>
              <a:rPr lang="en-US" sz="2400" b="0" kern="0" dirty="0">
                <a:solidFill>
                  <a:srgbClr val="000000"/>
                </a:solidFill>
                <a:latin typeface="Gill Sans"/>
                <a:cs typeface="Gill Sans"/>
              </a:rPr>
              <a:t> = 10</a:t>
            </a:r>
          </a:p>
        </p:txBody>
      </p:sp>
      <p:sp>
        <p:nvSpPr>
          <p:cNvPr id="8" name="TextBox 7"/>
          <p:cNvSpPr txBox="1"/>
          <p:nvPr/>
        </p:nvSpPr>
        <p:spPr>
          <a:xfrm>
            <a:off x="0" y="1981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Keep first 10 elements</a:t>
            </a:r>
          </a:p>
          <a:p>
            <a:pPr lvl="0" algn="ctr">
              <a:defRPr/>
            </a:pPr>
            <a:r>
              <a:rPr lang="en-US" sz="2000" b="0" kern="0" dirty="0">
                <a:solidFill>
                  <a:srgbClr val="0070C0"/>
                </a:solidFill>
                <a:latin typeface="Gill Sans"/>
                <a:cs typeface="Gill Sans"/>
              </a:rPr>
              <a:t>11th element: keep with 10/11</a:t>
            </a:r>
          </a:p>
        </p:txBody>
      </p:sp>
      <p:sp>
        <p:nvSpPr>
          <p:cNvPr id="9" name="TextBox 8"/>
          <p:cNvSpPr txBox="1"/>
          <p:nvPr/>
        </p:nvSpPr>
        <p:spPr>
          <a:xfrm>
            <a:off x="0" y="4191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General case: at the </a:t>
            </a:r>
            <a:r>
              <a:rPr lang="en-US" sz="2400" b="0" i="1" kern="0" dirty="0">
                <a:solidFill>
                  <a:srgbClr val="000000"/>
                </a:solidFill>
                <a:latin typeface="Gill Sans"/>
                <a:cs typeface="Gill Sans"/>
              </a:rPr>
              <a:t>(k + 1)</a:t>
            </a:r>
            <a:r>
              <a:rPr lang="en-US" sz="2400" b="0" kern="0" dirty="0" err="1">
                <a:solidFill>
                  <a:srgbClr val="000000"/>
                </a:solidFill>
                <a:latin typeface="Gill Sans"/>
                <a:cs typeface="Gill Sans"/>
              </a:rPr>
              <a:t>th</a:t>
            </a:r>
            <a:r>
              <a:rPr lang="en-US" sz="2400" b="0" kern="0" dirty="0">
                <a:solidFill>
                  <a:srgbClr val="000000"/>
                </a:solidFill>
                <a:latin typeface="Gill Sans"/>
                <a:cs typeface="Gill Sans"/>
              </a:rPr>
              <a:t> element</a:t>
            </a:r>
          </a:p>
        </p:txBody>
      </p:sp>
      <p:sp>
        <p:nvSpPr>
          <p:cNvPr id="10" name="TextBox 9"/>
          <p:cNvSpPr txBox="1"/>
          <p:nvPr/>
        </p:nvSpPr>
        <p:spPr>
          <a:xfrm>
            <a:off x="0" y="45720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Probability of selecting each item up until now is </a:t>
            </a:r>
            <a:r>
              <a:rPr lang="en-US" sz="2000" b="0" i="1" kern="0" dirty="0">
                <a:solidFill>
                  <a:srgbClr val="0070C0"/>
                </a:solidFill>
                <a:latin typeface="Gill Sans"/>
                <a:cs typeface="Gill Sans"/>
              </a:rPr>
              <a:t>s/k</a:t>
            </a:r>
          </a:p>
          <a:p>
            <a:pPr lvl="0" algn="ctr">
              <a:defRPr/>
            </a:pPr>
            <a:r>
              <a:rPr lang="en-US" sz="2000" b="0" kern="0" dirty="0">
                <a:solidFill>
                  <a:srgbClr val="0070C0"/>
                </a:solidFill>
                <a:latin typeface="Gill Sans"/>
                <a:cs typeface="Gill Sans"/>
              </a:rPr>
              <a:t>Probability existing item is discarded: </a:t>
            </a:r>
            <a:r>
              <a:rPr lang="en-US" sz="2000" b="0" i="1" kern="0" dirty="0">
                <a:solidFill>
                  <a:srgbClr val="0070C0"/>
                </a:solidFill>
                <a:latin typeface="Gill Sans"/>
                <a:cs typeface="Gill Sans"/>
              </a:rPr>
              <a:t>s/(k+1) × 1/s = 1/(k + 1)</a:t>
            </a:r>
          </a:p>
          <a:p>
            <a:pPr lvl="0" algn="ctr">
              <a:defRPr/>
            </a:pPr>
            <a:r>
              <a:rPr lang="en-US" sz="2000" b="0" kern="0" dirty="0">
                <a:solidFill>
                  <a:srgbClr val="0070C0"/>
                </a:solidFill>
                <a:latin typeface="Gill Sans"/>
                <a:cs typeface="Gill Sans"/>
              </a:rPr>
              <a:t>Probability existing item survives: </a:t>
            </a:r>
            <a:r>
              <a:rPr lang="en-US" sz="2000" b="0" i="1" kern="0" dirty="0">
                <a:solidFill>
                  <a:srgbClr val="0070C0"/>
                </a:solidFill>
                <a:latin typeface="Gill Sans"/>
                <a:cs typeface="Gill Sans"/>
              </a:rPr>
              <a:t>k/(k + 1)</a:t>
            </a:r>
          </a:p>
          <a:p>
            <a:pPr lvl="0" algn="ctr">
              <a:defRPr/>
            </a:pPr>
            <a:r>
              <a:rPr lang="en-US" sz="2000" b="0" kern="0" dirty="0">
                <a:solidFill>
                  <a:srgbClr val="0070C0"/>
                </a:solidFill>
                <a:latin typeface="Gill Sans"/>
                <a:cs typeface="Gill Sans"/>
              </a:rPr>
              <a:t>Probability each item survives to </a:t>
            </a:r>
            <a:r>
              <a:rPr lang="en-US" sz="2000" b="0" i="1" kern="0" dirty="0">
                <a:solidFill>
                  <a:srgbClr val="0070C0"/>
                </a:solidFill>
                <a:latin typeface="Gill Sans"/>
                <a:cs typeface="Gill Sans"/>
              </a:rPr>
              <a:t>(k + 1)</a:t>
            </a:r>
            <a:r>
              <a:rPr lang="en-US" sz="2000" b="0" kern="0" dirty="0" err="1">
                <a:solidFill>
                  <a:srgbClr val="0070C0"/>
                </a:solidFill>
                <a:latin typeface="Gill Sans"/>
                <a:cs typeface="Gill Sans"/>
              </a:rPr>
              <a:t>th</a:t>
            </a:r>
            <a:r>
              <a:rPr lang="en-US" sz="2000" b="0" kern="0" dirty="0">
                <a:solidFill>
                  <a:srgbClr val="0070C0"/>
                </a:solidFill>
                <a:latin typeface="Gill Sans"/>
                <a:cs typeface="Gill Sans"/>
              </a:rPr>
              <a:t> round:</a:t>
            </a:r>
            <a:br>
              <a:rPr lang="en-US" sz="2000" b="0" kern="0" dirty="0">
                <a:solidFill>
                  <a:srgbClr val="0070C0"/>
                </a:solidFill>
                <a:latin typeface="Gill Sans"/>
                <a:cs typeface="Gill Sans"/>
              </a:rPr>
            </a:br>
            <a:r>
              <a:rPr lang="en-US" sz="2000" b="0" i="1" kern="0" dirty="0">
                <a:solidFill>
                  <a:srgbClr val="0070C0"/>
                </a:solidFill>
                <a:latin typeface="Gill Sans"/>
                <a:cs typeface="Gill Sans"/>
              </a:rPr>
              <a:t>(s/k) × k/(k + 1) = s/(k + 1)</a:t>
            </a:r>
          </a:p>
        </p:txBody>
      </p:sp>
      <p:sp>
        <p:nvSpPr>
          <p:cNvPr id="11" name="TextBox 10"/>
          <p:cNvSpPr txBox="1"/>
          <p:nvPr/>
        </p:nvSpPr>
        <p:spPr>
          <a:xfrm>
            <a:off x="1752600" y="2765286"/>
            <a:ext cx="6172200" cy="400110"/>
          </a:xfrm>
          <a:prstGeom prst="rect">
            <a:avLst/>
          </a:prstGeom>
          <a:noFill/>
        </p:spPr>
        <p:txBody>
          <a:bodyPr wrap="square" rtlCol="0">
            <a:spAutoFit/>
          </a:bodyPr>
          <a:lstStyle/>
          <a:p>
            <a:pPr>
              <a:tabLst>
                <a:tab pos="292100" algn="l"/>
                <a:tab pos="520700" algn="l"/>
              </a:tabLst>
            </a:pPr>
            <a:r>
              <a:rPr lang="en-US" sz="2000" b="0" dirty="0">
                <a:solidFill>
                  <a:srgbClr val="FF0000"/>
                </a:solidFill>
                <a:latin typeface="Gill Sans"/>
                <a:cs typeface="Gill Sans"/>
              </a:rPr>
              <a:t>If we decide to keep it: sampled uniformly by definition</a:t>
            </a:r>
          </a:p>
        </p:txBody>
      </p:sp>
      <p:sp>
        <p:nvSpPr>
          <p:cNvPr id="12" name="TextBox 11"/>
          <p:cNvSpPr txBox="1"/>
          <p:nvPr/>
        </p:nvSpPr>
        <p:spPr>
          <a:xfrm>
            <a:off x="1752600" y="3070086"/>
            <a:ext cx="6172200" cy="400110"/>
          </a:xfrm>
          <a:prstGeom prst="rect">
            <a:avLst/>
          </a:prstGeom>
          <a:noFill/>
        </p:spPr>
        <p:txBody>
          <a:bodyPr wrap="square" rtlCol="0">
            <a:spAutoFit/>
          </a:bodyPr>
          <a:lstStyle/>
          <a:p>
            <a:pPr>
              <a:tabLst>
                <a:tab pos="292100" algn="l"/>
                <a:tab pos="520700" algn="l"/>
              </a:tabLst>
            </a:pPr>
            <a:r>
              <a:rPr lang="en-US" sz="2000" b="0" dirty="0">
                <a:solidFill>
                  <a:srgbClr val="FF0000"/>
                </a:solidFill>
                <a:latin typeface="Gill Sans"/>
                <a:cs typeface="Gill Sans"/>
              </a:rPr>
              <a:t>probability existing item is discarded: 10/11 × 1/10 = 1/11</a:t>
            </a:r>
          </a:p>
        </p:txBody>
      </p:sp>
      <p:sp>
        <p:nvSpPr>
          <p:cNvPr id="13" name="TextBox 12"/>
          <p:cNvSpPr txBox="1"/>
          <p:nvPr/>
        </p:nvSpPr>
        <p:spPr>
          <a:xfrm>
            <a:off x="1752600" y="3355776"/>
            <a:ext cx="6172200" cy="400110"/>
          </a:xfrm>
          <a:prstGeom prst="rect">
            <a:avLst/>
          </a:prstGeom>
          <a:noFill/>
        </p:spPr>
        <p:txBody>
          <a:bodyPr wrap="square" rtlCol="0">
            <a:spAutoFit/>
          </a:bodyPr>
          <a:lstStyle/>
          <a:p>
            <a:pPr>
              <a:tabLst>
                <a:tab pos="292100" algn="l"/>
                <a:tab pos="520700" algn="l"/>
              </a:tabLst>
            </a:pPr>
            <a:r>
              <a:rPr lang="en-US" sz="2000" b="0" dirty="0">
                <a:solidFill>
                  <a:srgbClr val="FF0000"/>
                </a:solidFill>
                <a:latin typeface="Gill Sans"/>
                <a:cs typeface="Gill Sans"/>
              </a:rPr>
              <a:t>probability existing item survives: 10/11</a:t>
            </a:r>
          </a:p>
        </p:txBody>
      </p:sp>
      <p:sp>
        <p:nvSpPr>
          <p:cNvPr id="3" name="Slide Number Placeholder 2">
            <a:extLst>
              <a:ext uri="{FF2B5EF4-FFF2-40B4-BE49-F238E27FC236}">
                <a16:creationId xmlns:a16="http://schemas.microsoft.com/office/drawing/2014/main" id="{1599E33C-A1FF-4535-8500-934B557F4ABD}"/>
              </a:ext>
            </a:extLst>
          </p:cNvPr>
          <p:cNvSpPr>
            <a:spLocks noGrp="1"/>
          </p:cNvSpPr>
          <p:nvPr>
            <p:ph type="sldNum" sz="quarter" idx="4"/>
          </p:nvPr>
        </p:nvSpPr>
        <p:spPr/>
        <p:txBody>
          <a:bodyPr/>
          <a:lstStyle/>
          <a:p>
            <a:fld id="{019B477D-1CC2-40BF-9D66-7293E2A0052B}" type="slidenum">
              <a:rPr lang="en-CA" smtClean="0"/>
              <a:pPr/>
              <a:t>33</a:t>
            </a:fld>
            <a:endParaRPr lang="en-CA" dirty="0"/>
          </a:p>
        </p:txBody>
      </p:sp>
    </p:spTree>
    <p:extLst>
      <p:ext uri="{BB962C8B-B14F-4D97-AF65-F5344CB8AC3E}">
        <p14:creationId xmlns:p14="http://schemas.microsoft.com/office/powerpoint/2010/main" val="4281105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Hashing for Three Common Tasks</a:t>
            </a:r>
          </a:p>
        </p:txBody>
      </p:sp>
      <p:sp>
        <p:nvSpPr>
          <p:cNvPr id="5" name="TextBox 4"/>
          <p:cNvSpPr txBox="1"/>
          <p:nvPr/>
        </p:nvSpPr>
        <p:spPr>
          <a:xfrm>
            <a:off x="0" y="1524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Cardinality estimation</a:t>
            </a:r>
          </a:p>
        </p:txBody>
      </p:sp>
      <p:sp>
        <p:nvSpPr>
          <p:cNvPr id="6" name="TextBox 5"/>
          <p:cNvSpPr txBox="1"/>
          <p:nvPr/>
        </p:nvSpPr>
        <p:spPr>
          <a:xfrm>
            <a:off x="0" y="1905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What’s the cardinality of set </a:t>
            </a:r>
            <a:r>
              <a:rPr lang="en-US" sz="2000" b="0" i="1" kern="0" dirty="0">
                <a:solidFill>
                  <a:srgbClr val="0070C0"/>
                </a:solidFill>
                <a:latin typeface="Gill Sans"/>
                <a:cs typeface="Gill Sans"/>
              </a:rPr>
              <a:t>S</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How many unique visitors to this page?</a:t>
            </a:r>
          </a:p>
        </p:txBody>
      </p:sp>
      <p:sp>
        <p:nvSpPr>
          <p:cNvPr id="7" name="TextBox 6"/>
          <p:cNvSpPr txBox="1"/>
          <p:nvPr/>
        </p:nvSpPr>
        <p:spPr>
          <a:xfrm>
            <a:off x="0" y="2949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Set membership</a:t>
            </a:r>
          </a:p>
        </p:txBody>
      </p:sp>
      <p:sp>
        <p:nvSpPr>
          <p:cNvPr id="8" name="TextBox 7"/>
          <p:cNvSpPr txBox="1"/>
          <p:nvPr/>
        </p:nvSpPr>
        <p:spPr>
          <a:xfrm>
            <a:off x="0" y="3330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Is </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a member of set </a:t>
            </a:r>
            <a:r>
              <a:rPr lang="en-US" sz="2000" b="0" i="1" kern="0" dirty="0">
                <a:solidFill>
                  <a:srgbClr val="0070C0"/>
                </a:solidFill>
                <a:latin typeface="Gill Sans"/>
                <a:cs typeface="Gill Sans"/>
              </a:rPr>
              <a:t>S</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Has this user seen this ad before?</a:t>
            </a:r>
          </a:p>
        </p:txBody>
      </p:sp>
      <p:sp>
        <p:nvSpPr>
          <p:cNvPr id="9" name="TextBox 8"/>
          <p:cNvSpPr txBox="1"/>
          <p:nvPr/>
        </p:nvSpPr>
        <p:spPr>
          <a:xfrm>
            <a:off x="0" y="4473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Frequency estimation</a:t>
            </a:r>
          </a:p>
        </p:txBody>
      </p:sp>
      <p:sp>
        <p:nvSpPr>
          <p:cNvPr id="10" name="TextBox 9"/>
          <p:cNvSpPr txBox="1"/>
          <p:nvPr/>
        </p:nvSpPr>
        <p:spPr>
          <a:xfrm>
            <a:off x="0" y="4854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How many times have we observed </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How many queries has this user issued?</a:t>
            </a:r>
          </a:p>
        </p:txBody>
      </p:sp>
      <p:sp>
        <p:nvSpPr>
          <p:cNvPr id="11" name="TextBox 10"/>
          <p:cNvSpPr txBox="1"/>
          <p:nvPr/>
        </p:nvSpPr>
        <p:spPr>
          <a:xfrm>
            <a:off x="5638800" y="2510135"/>
            <a:ext cx="1828800" cy="461665"/>
          </a:xfrm>
          <a:prstGeom prst="rect">
            <a:avLst/>
          </a:prstGeom>
          <a:noFill/>
        </p:spPr>
        <p:txBody>
          <a:bodyPr wrap="square" rtlCol="0">
            <a:spAutoFit/>
          </a:bodyPr>
          <a:lstStyle/>
          <a:p>
            <a:pPr algn="ctr">
              <a:tabLst>
                <a:tab pos="292100" algn="l"/>
                <a:tab pos="520700" algn="l"/>
              </a:tabLst>
            </a:pPr>
            <a:r>
              <a:rPr lang="en-US" sz="2400" b="0" dirty="0" err="1">
                <a:solidFill>
                  <a:schemeClr val="bg1"/>
                </a:solidFill>
                <a:latin typeface="Gill Sans"/>
                <a:cs typeface="Gill Sans"/>
              </a:rPr>
              <a:t>HashSet</a:t>
            </a:r>
            <a:endParaRPr lang="en-US" sz="2400" b="0" dirty="0">
              <a:solidFill>
                <a:schemeClr val="bg1"/>
              </a:solidFill>
              <a:latin typeface="Gill Sans"/>
              <a:cs typeface="Gill Sans"/>
            </a:endParaRPr>
          </a:p>
        </p:txBody>
      </p:sp>
      <p:sp>
        <p:nvSpPr>
          <p:cNvPr id="12" name="TextBox 11"/>
          <p:cNvSpPr txBox="1"/>
          <p:nvPr/>
        </p:nvSpPr>
        <p:spPr>
          <a:xfrm>
            <a:off x="5638800" y="3881735"/>
            <a:ext cx="1828800" cy="461665"/>
          </a:xfrm>
          <a:prstGeom prst="rect">
            <a:avLst/>
          </a:prstGeom>
          <a:noFill/>
        </p:spPr>
        <p:txBody>
          <a:bodyPr wrap="square" rtlCol="0">
            <a:spAutoFit/>
          </a:bodyPr>
          <a:lstStyle/>
          <a:p>
            <a:pPr algn="ctr">
              <a:tabLst>
                <a:tab pos="292100" algn="l"/>
                <a:tab pos="520700" algn="l"/>
              </a:tabLst>
            </a:pPr>
            <a:r>
              <a:rPr lang="en-US" sz="2400" b="0" dirty="0" err="1">
                <a:solidFill>
                  <a:schemeClr val="bg1"/>
                </a:solidFill>
                <a:latin typeface="Gill Sans"/>
                <a:cs typeface="Gill Sans"/>
              </a:rPr>
              <a:t>HashSet</a:t>
            </a:r>
            <a:endParaRPr lang="en-US" sz="2400" b="0" dirty="0">
              <a:solidFill>
                <a:schemeClr val="bg1"/>
              </a:solidFill>
              <a:latin typeface="Gill Sans"/>
              <a:cs typeface="Gill Sans"/>
            </a:endParaRPr>
          </a:p>
        </p:txBody>
      </p:sp>
      <p:sp>
        <p:nvSpPr>
          <p:cNvPr id="13" name="TextBox 12"/>
          <p:cNvSpPr txBox="1"/>
          <p:nvPr/>
        </p:nvSpPr>
        <p:spPr>
          <a:xfrm>
            <a:off x="5638800" y="5405735"/>
            <a:ext cx="1828800" cy="461665"/>
          </a:xfrm>
          <a:prstGeom prst="rect">
            <a:avLst/>
          </a:prstGeom>
          <a:noFill/>
        </p:spPr>
        <p:txBody>
          <a:bodyPr wrap="square" rtlCol="0">
            <a:spAutoFit/>
          </a:bodyPr>
          <a:lstStyle/>
          <a:p>
            <a:pPr algn="ctr">
              <a:tabLst>
                <a:tab pos="292100" algn="l"/>
                <a:tab pos="520700" algn="l"/>
              </a:tabLst>
            </a:pPr>
            <a:r>
              <a:rPr lang="en-US" sz="2400" b="0" dirty="0" err="1">
                <a:solidFill>
                  <a:schemeClr val="bg1"/>
                </a:solidFill>
                <a:latin typeface="Gill Sans"/>
                <a:cs typeface="Gill Sans"/>
              </a:rPr>
              <a:t>HashMap</a:t>
            </a:r>
            <a:endParaRPr lang="en-US" sz="2400" b="0" dirty="0">
              <a:solidFill>
                <a:schemeClr val="bg1"/>
              </a:solidFill>
              <a:latin typeface="Gill Sans"/>
              <a:cs typeface="Gill Sans"/>
            </a:endParaRPr>
          </a:p>
        </p:txBody>
      </p:sp>
      <p:sp>
        <p:nvSpPr>
          <p:cNvPr id="14" name="TextBox 13"/>
          <p:cNvSpPr txBox="1"/>
          <p:nvPr/>
        </p:nvSpPr>
        <p:spPr>
          <a:xfrm>
            <a:off x="7239000" y="2510135"/>
            <a:ext cx="1828800" cy="461665"/>
          </a:xfrm>
          <a:prstGeom prst="rect">
            <a:avLst/>
          </a:prstGeom>
          <a:noFill/>
        </p:spPr>
        <p:txBody>
          <a:bodyPr wrap="square" rtlCol="0">
            <a:spAutoFit/>
          </a:bodyPr>
          <a:lstStyle/>
          <a:p>
            <a:pPr algn="ctr">
              <a:tabLst>
                <a:tab pos="292100" algn="l"/>
                <a:tab pos="520700" algn="l"/>
              </a:tabLst>
            </a:pPr>
            <a:r>
              <a:rPr lang="en-US" sz="2400" b="0" dirty="0">
                <a:solidFill>
                  <a:srgbClr val="FF0000"/>
                </a:solidFill>
                <a:latin typeface="Gill Sans"/>
                <a:cs typeface="Gill Sans"/>
              </a:rPr>
              <a:t>HLL counter</a:t>
            </a:r>
          </a:p>
        </p:txBody>
      </p:sp>
      <p:sp>
        <p:nvSpPr>
          <p:cNvPr id="15" name="TextBox 14"/>
          <p:cNvSpPr txBox="1"/>
          <p:nvPr/>
        </p:nvSpPr>
        <p:spPr>
          <a:xfrm>
            <a:off x="7239000" y="3881735"/>
            <a:ext cx="1828800" cy="461665"/>
          </a:xfrm>
          <a:prstGeom prst="rect">
            <a:avLst/>
          </a:prstGeom>
          <a:noFill/>
        </p:spPr>
        <p:txBody>
          <a:bodyPr wrap="square" rtlCol="0">
            <a:spAutoFit/>
          </a:bodyPr>
          <a:lstStyle/>
          <a:p>
            <a:pPr algn="ctr">
              <a:tabLst>
                <a:tab pos="292100" algn="l"/>
                <a:tab pos="520700" algn="l"/>
              </a:tabLst>
            </a:pPr>
            <a:r>
              <a:rPr lang="en-US" sz="2400" b="0" dirty="0">
                <a:solidFill>
                  <a:srgbClr val="FF0000"/>
                </a:solidFill>
                <a:latin typeface="Gill Sans"/>
                <a:cs typeface="Gill Sans"/>
              </a:rPr>
              <a:t>Bloom Filter</a:t>
            </a:r>
          </a:p>
        </p:txBody>
      </p:sp>
      <p:sp>
        <p:nvSpPr>
          <p:cNvPr id="16" name="TextBox 15"/>
          <p:cNvSpPr txBox="1"/>
          <p:nvPr/>
        </p:nvSpPr>
        <p:spPr>
          <a:xfrm>
            <a:off x="7239000" y="5405735"/>
            <a:ext cx="1828800" cy="461665"/>
          </a:xfrm>
          <a:prstGeom prst="rect">
            <a:avLst/>
          </a:prstGeom>
          <a:noFill/>
        </p:spPr>
        <p:txBody>
          <a:bodyPr wrap="square" rtlCol="0">
            <a:spAutoFit/>
          </a:bodyPr>
          <a:lstStyle/>
          <a:p>
            <a:pPr algn="ctr">
              <a:tabLst>
                <a:tab pos="292100" algn="l"/>
                <a:tab pos="520700" algn="l"/>
              </a:tabLst>
            </a:pPr>
            <a:r>
              <a:rPr lang="en-US" sz="2400" b="0" dirty="0">
                <a:solidFill>
                  <a:srgbClr val="FF0000"/>
                </a:solidFill>
                <a:latin typeface="Gill Sans"/>
                <a:cs typeface="Gill Sans"/>
              </a:rPr>
              <a:t>CMS</a:t>
            </a:r>
          </a:p>
        </p:txBody>
      </p:sp>
      <p:sp>
        <p:nvSpPr>
          <p:cNvPr id="3" name="Slide Number Placeholder 2">
            <a:extLst>
              <a:ext uri="{FF2B5EF4-FFF2-40B4-BE49-F238E27FC236}">
                <a16:creationId xmlns:a16="http://schemas.microsoft.com/office/drawing/2014/main" id="{648EB3A6-C570-4EB8-93CF-6A1F1E4807B2}"/>
              </a:ext>
            </a:extLst>
          </p:cNvPr>
          <p:cNvSpPr>
            <a:spLocks noGrp="1"/>
          </p:cNvSpPr>
          <p:nvPr>
            <p:ph type="sldNum" sz="quarter" idx="4"/>
          </p:nvPr>
        </p:nvSpPr>
        <p:spPr/>
        <p:txBody>
          <a:bodyPr/>
          <a:lstStyle/>
          <a:p>
            <a:fld id="{019B477D-1CC2-40BF-9D66-7293E2A0052B}" type="slidenum">
              <a:rPr lang="en-CA" smtClean="0"/>
              <a:pPr/>
              <a:t>34</a:t>
            </a:fld>
            <a:endParaRPr lang="en-CA" dirty="0"/>
          </a:p>
        </p:txBody>
      </p:sp>
    </p:spTree>
    <p:extLst>
      <p:ext uri="{BB962C8B-B14F-4D97-AF65-F5344CB8AC3E}">
        <p14:creationId xmlns:p14="http://schemas.microsoft.com/office/powerpoint/2010/main" val="808517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HyperLogLog</a:t>
            </a:r>
            <a:r>
              <a:rPr lang="en-US" sz="3600" b="0" kern="0" dirty="0">
                <a:solidFill>
                  <a:srgbClr val="000000"/>
                </a:solidFill>
                <a:latin typeface="Gill Sans"/>
                <a:cs typeface="Gill Sans"/>
              </a:rPr>
              <a:t> Counter</a:t>
            </a:r>
          </a:p>
        </p:txBody>
      </p:sp>
      <p:sp>
        <p:nvSpPr>
          <p:cNvPr id="18" name="TextBox 17"/>
          <p:cNvSpPr txBox="1"/>
          <p:nvPr/>
        </p:nvSpPr>
        <p:spPr>
          <a:xfrm>
            <a:off x="0" y="18858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Task: cardinality estimation of set</a:t>
            </a:r>
          </a:p>
        </p:txBody>
      </p:sp>
      <p:sp>
        <p:nvSpPr>
          <p:cNvPr id="19" name="TextBox 18"/>
          <p:cNvSpPr txBox="1"/>
          <p:nvPr/>
        </p:nvSpPr>
        <p:spPr>
          <a:xfrm>
            <a:off x="0" y="22668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size() → number of unique elements in the set</a:t>
            </a:r>
          </a:p>
        </p:txBody>
      </p:sp>
      <p:sp>
        <p:nvSpPr>
          <p:cNvPr id="34" name="TextBox 33"/>
          <p:cNvSpPr txBox="1"/>
          <p:nvPr/>
        </p:nvSpPr>
        <p:spPr>
          <a:xfrm>
            <a:off x="0" y="3330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Observation: hash each item and examine the hash code</a:t>
            </a:r>
          </a:p>
        </p:txBody>
      </p:sp>
      <p:sp>
        <p:nvSpPr>
          <p:cNvPr id="35" name="TextBox 34"/>
          <p:cNvSpPr txBox="1"/>
          <p:nvPr/>
        </p:nvSpPr>
        <p:spPr>
          <a:xfrm>
            <a:off x="0" y="3711714"/>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On expectation, 1/2 of the hash codes will start with 0</a:t>
            </a:r>
          </a:p>
          <a:p>
            <a:pPr lvl="0" algn="ctr">
              <a:defRPr/>
            </a:pPr>
            <a:r>
              <a:rPr lang="en-US" sz="2000" b="0" kern="0" dirty="0">
                <a:solidFill>
                  <a:srgbClr val="0070C0"/>
                </a:solidFill>
                <a:latin typeface="Gill Sans"/>
                <a:cs typeface="Gill Sans"/>
              </a:rPr>
              <a:t>On expectation, 1/4 of the hash codes will start with 00</a:t>
            </a:r>
          </a:p>
          <a:p>
            <a:pPr lvl="0" algn="ctr">
              <a:defRPr/>
            </a:pPr>
            <a:r>
              <a:rPr lang="en-US" sz="2000" b="0" kern="0" dirty="0">
                <a:solidFill>
                  <a:srgbClr val="0070C0"/>
                </a:solidFill>
                <a:latin typeface="Gill Sans"/>
                <a:cs typeface="Gill Sans"/>
              </a:rPr>
              <a:t>On expectation, 1/8 of the hash codes will start with 000</a:t>
            </a:r>
          </a:p>
          <a:p>
            <a:pPr lvl="0" algn="ctr">
              <a:defRPr/>
            </a:pPr>
            <a:r>
              <a:rPr lang="en-US" sz="2000" b="0" kern="0" dirty="0">
                <a:solidFill>
                  <a:srgbClr val="0070C0"/>
                </a:solidFill>
                <a:latin typeface="Gill Sans"/>
                <a:cs typeface="Gill Sans"/>
              </a:rPr>
              <a:t>On expectation, 1/16 of the hash codes will start with 0000</a:t>
            </a:r>
          </a:p>
          <a:p>
            <a:pPr lvl="0" algn="ctr">
              <a:defRPr/>
            </a:pPr>
            <a:r>
              <a:rPr lang="en-US" sz="2000" b="0" kern="0" dirty="0">
                <a:solidFill>
                  <a:srgbClr val="0070C0"/>
                </a:solidFill>
                <a:latin typeface="Gill Sans"/>
                <a:cs typeface="Gill Sans"/>
              </a:rPr>
              <a:t>…</a:t>
            </a:r>
          </a:p>
        </p:txBody>
      </p:sp>
      <p:sp>
        <p:nvSpPr>
          <p:cNvPr id="20" name="TextBox 19"/>
          <p:cNvSpPr txBox="1"/>
          <p:nvPr/>
        </p:nvSpPr>
        <p:spPr>
          <a:xfrm>
            <a:off x="0" y="6029980"/>
            <a:ext cx="9144000" cy="461665"/>
          </a:xfrm>
          <a:prstGeom prst="rect">
            <a:avLst/>
          </a:prstGeom>
          <a:noFill/>
        </p:spPr>
        <p:txBody>
          <a:bodyPr wrap="square" rtlCol="0">
            <a:spAutoFit/>
          </a:bodyPr>
          <a:lstStyle/>
          <a:p>
            <a:pPr algn="ctr">
              <a:tabLst>
                <a:tab pos="292100" algn="l"/>
                <a:tab pos="520700" algn="l"/>
              </a:tabLst>
            </a:pPr>
            <a:r>
              <a:rPr lang="en-US" sz="2400" b="0" dirty="0">
                <a:solidFill>
                  <a:srgbClr val="FF0000"/>
                </a:solidFill>
                <a:latin typeface="Gill Sans"/>
                <a:cs typeface="Gill Sans"/>
              </a:rPr>
              <a:t>How do we take advantage of this observation?</a:t>
            </a:r>
          </a:p>
        </p:txBody>
      </p:sp>
      <p:sp>
        <p:nvSpPr>
          <p:cNvPr id="3" name="Slide Number Placeholder 2">
            <a:extLst>
              <a:ext uri="{FF2B5EF4-FFF2-40B4-BE49-F238E27FC236}">
                <a16:creationId xmlns:a16="http://schemas.microsoft.com/office/drawing/2014/main" id="{463D3EB3-D0B0-4F92-B78A-E508677F03A6}"/>
              </a:ext>
            </a:extLst>
          </p:cNvPr>
          <p:cNvSpPr>
            <a:spLocks noGrp="1"/>
          </p:cNvSpPr>
          <p:nvPr>
            <p:ph type="sldNum" sz="quarter" idx="4"/>
          </p:nvPr>
        </p:nvSpPr>
        <p:spPr/>
        <p:txBody>
          <a:bodyPr/>
          <a:lstStyle/>
          <a:p>
            <a:fld id="{019B477D-1CC2-40BF-9D66-7293E2A0052B}" type="slidenum">
              <a:rPr lang="en-CA" smtClean="0"/>
              <a:pPr/>
              <a:t>35</a:t>
            </a:fld>
            <a:endParaRPr lang="en-CA" dirty="0"/>
          </a:p>
        </p:txBody>
      </p:sp>
    </p:spTree>
    <p:extLst>
      <p:ext uri="{BB962C8B-B14F-4D97-AF65-F5344CB8AC3E}">
        <p14:creationId xmlns:p14="http://schemas.microsoft.com/office/powerpoint/2010/main" val="2749581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4" grpId="0"/>
      <p:bldP spid="35"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a:t>
            </a:r>
          </a:p>
        </p:txBody>
      </p:sp>
      <p:sp>
        <p:nvSpPr>
          <p:cNvPr id="18" name="TextBox 17"/>
          <p:cNvSpPr txBox="1"/>
          <p:nvPr/>
        </p:nvSpPr>
        <p:spPr>
          <a:xfrm>
            <a:off x="0" y="18858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Task: keep track of set membership</a:t>
            </a:r>
          </a:p>
        </p:txBody>
      </p:sp>
      <p:sp>
        <p:nvSpPr>
          <p:cNvPr id="19" name="TextBox 18"/>
          <p:cNvSpPr txBox="1"/>
          <p:nvPr/>
        </p:nvSpPr>
        <p:spPr>
          <a:xfrm>
            <a:off x="0" y="22668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put(</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 insert </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into the set</a:t>
            </a:r>
          </a:p>
          <a:p>
            <a:pPr lvl="0" algn="ctr">
              <a:defRPr/>
            </a:pPr>
            <a:r>
              <a:rPr lang="en-US" sz="2000" b="0" kern="0" dirty="0">
                <a:solidFill>
                  <a:srgbClr val="0070C0"/>
                </a:solidFill>
                <a:latin typeface="Gill Sans"/>
                <a:cs typeface="Gill Sans"/>
              </a:rPr>
              <a:t>contains(</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 yes if </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is a member of the set</a:t>
            </a:r>
          </a:p>
        </p:txBody>
      </p:sp>
      <p:sp>
        <p:nvSpPr>
          <p:cNvPr id="22" name="Rectangle 21"/>
          <p:cNvSpPr/>
          <p:nvPr/>
        </p:nvSpPr>
        <p:spPr bwMode="auto">
          <a:xfrm>
            <a:off x="1371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1905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2438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2971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3505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4038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4572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5105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5638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6172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6705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7239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TextBox 33"/>
          <p:cNvSpPr txBox="1"/>
          <p:nvPr/>
        </p:nvSpPr>
        <p:spPr>
          <a:xfrm>
            <a:off x="0" y="3330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Components</a:t>
            </a:r>
          </a:p>
        </p:txBody>
      </p:sp>
      <p:sp>
        <p:nvSpPr>
          <p:cNvPr id="35" name="TextBox 34"/>
          <p:cNvSpPr txBox="1"/>
          <p:nvPr/>
        </p:nvSpPr>
        <p:spPr>
          <a:xfrm>
            <a:off x="0" y="3711714"/>
            <a:ext cx="9144000" cy="707886"/>
          </a:xfrm>
          <a:prstGeom prst="rect">
            <a:avLst/>
          </a:prstGeom>
          <a:noFill/>
        </p:spPr>
        <p:txBody>
          <a:bodyPr wrap="square" rtlCol="0">
            <a:spAutoFit/>
          </a:bodyPr>
          <a:lstStyle/>
          <a:p>
            <a:pPr lvl="0" algn="ctr">
              <a:defRPr/>
            </a:pPr>
            <a:r>
              <a:rPr lang="en-US" sz="2000" b="0" i="1" kern="0" dirty="0">
                <a:solidFill>
                  <a:srgbClr val="0070C0"/>
                </a:solidFill>
                <a:latin typeface="Gill Sans"/>
                <a:cs typeface="Gill Sans"/>
              </a:rPr>
              <a:t>m</a:t>
            </a:r>
            <a:r>
              <a:rPr lang="en-US" sz="2000" b="0" kern="0" dirty="0">
                <a:solidFill>
                  <a:srgbClr val="0070C0"/>
                </a:solidFill>
                <a:latin typeface="Gill Sans"/>
                <a:cs typeface="Gill Sans"/>
              </a:rPr>
              <a:t>-bit bit vector</a:t>
            </a:r>
          </a:p>
          <a:p>
            <a:pPr lvl="0" algn="ctr">
              <a:defRPr/>
            </a:pPr>
            <a:r>
              <a:rPr lang="en-US" sz="2000" b="0" i="1" kern="0" dirty="0">
                <a:solidFill>
                  <a:srgbClr val="0070C0"/>
                </a:solidFill>
                <a:latin typeface="Gill Sans"/>
                <a:cs typeface="Gill Sans"/>
              </a:rPr>
              <a:t>k</a:t>
            </a:r>
            <a:r>
              <a:rPr lang="en-US" sz="2000" b="0" kern="0" dirty="0">
                <a:solidFill>
                  <a:srgbClr val="0070C0"/>
                </a:solidFill>
                <a:latin typeface="Gill Sans"/>
                <a:cs typeface="Gill Sans"/>
              </a:rPr>
              <a:t> hash functions: </a:t>
            </a:r>
            <a:r>
              <a:rPr lang="en-US" sz="2000" b="0" i="1" kern="0" dirty="0">
                <a:solidFill>
                  <a:srgbClr val="0070C0"/>
                </a:solidFill>
                <a:latin typeface="Gill Sans"/>
                <a:cs typeface="Gill Sans"/>
              </a:rPr>
              <a:t>h</a:t>
            </a:r>
            <a:r>
              <a:rPr lang="en-US" sz="2000" b="0" i="1" kern="0" baseline="-25000" dirty="0">
                <a:solidFill>
                  <a:srgbClr val="0070C0"/>
                </a:solidFill>
                <a:latin typeface="Gill Sans"/>
                <a:cs typeface="Gill Sans"/>
              </a:rPr>
              <a:t>1</a:t>
            </a:r>
            <a:r>
              <a:rPr lang="en-US" sz="2000" b="0" kern="0" dirty="0">
                <a:solidFill>
                  <a:srgbClr val="0070C0"/>
                </a:solidFill>
                <a:latin typeface="Gill Sans"/>
                <a:cs typeface="Gill Sans"/>
              </a:rPr>
              <a:t> … </a:t>
            </a:r>
            <a:r>
              <a:rPr lang="en-US" sz="2000" b="0" i="1" kern="0" dirty="0" err="1">
                <a:solidFill>
                  <a:srgbClr val="0070C0"/>
                </a:solidFill>
                <a:latin typeface="Gill Sans"/>
                <a:cs typeface="Gill Sans"/>
              </a:rPr>
              <a:t>h</a:t>
            </a:r>
            <a:r>
              <a:rPr lang="en-US" sz="2000" b="0" i="1" kern="0" baseline="-25000" dirty="0" err="1">
                <a:solidFill>
                  <a:srgbClr val="0070C0"/>
                </a:solidFill>
                <a:latin typeface="Gill Sans"/>
                <a:cs typeface="Gill Sans"/>
              </a:rPr>
              <a:t>k</a:t>
            </a:r>
            <a:endParaRPr lang="en-US" sz="2000" b="0" i="1" kern="0" baseline="-25000" dirty="0">
              <a:solidFill>
                <a:srgbClr val="0070C0"/>
              </a:solidFill>
              <a:latin typeface="Gill Sans"/>
              <a:cs typeface="Gill Sans"/>
            </a:endParaRPr>
          </a:p>
        </p:txBody>
      </p:sp>
      <p:sp>
        <p:nvSpPr>
          <p:cNvPr id="3" name="Slide Number Placeholder 2">
            <a:extLst>
              <a:ext uri="{FF2B5EF4-FFF2-40B4-BE49-F238E27FC236}">
                <a16:creationId xmlns:a16="http://schemas.microsoft.com/office/drawing/2014/main" id="{76547D91-6C04-4992-96FB-3A407E0EC9B5}"/>
              </a:ext>
            </a:extLst>
          </p:cNvPr>
          <p:cNvSpPr>
            <a:spLocks noGrp="1"/>
          </p:cNvSpPr>
          <p:nvPr>
            <p:ph type="sldNum" sz="quarter" idx="4"/>
          </p:nvPr>
        </p:nvSpPr>
        <p:spPr/>
        <p:txBody>
          <a:bodyPr/>
          <a:lstStyle/>
          <a:p>
            <a:fld id="{019B477D-1CC2-40BF-9D66-7293E2A0052B}" type="slidenum">
              <a:rPr lang="en-CA" smtClean="0"/>
              <a:pPr/>
              <a:t>36</a:t>
            </a:fld>
            <a:endParaRPr lang="en-CA" dirty="0"/>
          </a:p>
        </p:txBody>
      </p:sp>
    </p:spTree>
    <p:extLst>
      <p:ext uri="{BB962C8B-B14F-4D97-AF65-F5344CB8AC3E}">
        <p14:creationId xmlns:p14="http://schemas.microsoft.com/office/powerpoint/2010/main" val="4128263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6" name="Rectangle 5"/>
          <p:cNvSpPr/>
          <p:nvPr/>
        </p:nvSpPr>
        <p:spPr bwMode="auto">
          <a:xfrm>
            <a:off x="2438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Oval 19"/>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21" name="TextBox 20"/>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22" name="TextBox 21"/>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23" name="TextBox 22"/>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24" name="TextBox 23"/>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11</a:t>
            </a:r>
            <a:endParaRPr lang="en-US" sz="2400" b="0" dirty="0">
              <a:solidFill>
                <a:schemeClr val="bg1"/>
              </a:solidFill>
              <a:latin typeface="Gill Sans"/>
              <a:cs typeface="Gill Sans"/>
            </a:endParaRPr>
          </a:p>
        </p:txBody>
      </p:sp>
      <p:cxnSp>
        <p:nvCxnSpPr>
          <p:cNvPr id="26" name="Straight Arrow Connector 25"/>
          <p:cNvCxnSpPr/>
          <p:nvPr/>
        </p:nvCxnSpPr>
        <p:spPr bwMode="auto">
          <a:xfrm>
            <a:off x="1752600" y="2133600"/>
            <a:ext cx="381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bwMode="auto">
          <a:xfrm>
            <a:off x="1752600" y="2133600"/>
            <a:ext cx="1905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a:off x="1752600" y="2133600"/>
            <a:ext cx="51054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 put</a:t>
            </a:r>
          </a:p>
        </p:txBody>
      </p:sp>
      <p:sp>
        <p:nvSpPr>
          <p:cNvPr id="3" name="Slide Number Placeholder 2">
            <a:extLst>
              <a:ext uri="{FF2B5EF4-FFF2-40B4-BE49-F238E27FC236}">
                <a16:creationId xmlns:a16="http://schemas.microsoft.com/office/drawing/2014/main" id="{94FB23EE-8092-4537-BD78-F29DF6B7B51B}"/>
              </a:ext>
            </a:extLst>
          </p:cNvPr>
          <p:cNvSpPr>
            <a:spLocks noGrp="1"/>
          </p:cNvSpPr>
          <p:nvPr>
            <p:ph type="sldNum" sz="quarter" idx="4"/>
          </p:nvPr>
        </p:nvSpPr>
        <p:spPr/>
        <p:txBody>
          <a:bodyPr/>
          <a:lstStyle/>
          <a:p>
            <a:fld id="{019B477D-1CC2-40BF-9D66-7293E2A0052B}" type="slidenum">
              <a:rPr lang="en-CA" smtClean="0"/>
              <a:pPr/>
              <a:t>37</a:t>
            </a:fld>
            <a:endParaRPr lang="en-CA" dirty="0"/>
          </a:p>
        </p:txBody>
      </p:sp>
    </p:spTree>
    <p:extLst>
      <p:ext uri="{BB962C8B-B14F-4D97-AF65-F5344CB8AC3E}">
        <p14:creationId xmlns:p14="http://schemas.microsoft.com/office/powerpoint/2010/main" val="1340850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6" name="Rectangle 5"/>
          <p:cNvSpPr/>
          <p:nvPr/>
        </p:nvSpPr>
        <p:spPr bwMode="auto">
          <a:xfrm>
            <a:off x="2438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9" name="Rectangle 8"/>
          <p:cNvSpPr/>
          <p:nvPr/>
        </p:nvSpPr>
        <p:spPr bwMode="auto">
          <a:xfrm>
            <a:off x="4038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5" name="Rectangle 14"/>
          <p:cNvSpPr/>
          <p:nvPr/>
        </p:nvSpPr>
        <p:spPr bwMode="auto">
          <a:xfrm>
            <a:off x="7239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Oval 19"/>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21" name="TextBox 20"/>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 put</a:t>
            </a:r>
          </a:p>
        </p:txBody>
      </p:sp>
      <p:sp>
        <p:nvSpPr>
          <p:cNvPr id="3" name="Slide Number Placeholder 2">
            <a:extLst>
              <a:ext uri="{FF2B5EF4-FFF2-40B4-BE49-F238E27FC236}">
                <a16:creationId xmlns:a16="http://schemas.microsoft.com/office/drawing/2014/main" id="{C1210103-0F02-4326-AF0D-BE5B72F590FF}"/>
              </a:ext>
            </a:extLst>
          </p:cNvPr>
          <p:cNvSpPr>
            <a:spLocks noGrp="1"/>
          </p:cNvSpPr>
          <p:nvPr>
            <p:ph type="sldNum" sz="quarter" idx="4"/>
          </p:nvPr>
        </p:nvSpPr>
        <p:spPr/>
        <p:txBody>
          <a:bodyPr/>
          <a:lstStyle/>
          <a:p>
            <a:fld id="{019B477D-1CC2-40BF-9D66-7293E2A0052B}" type="slidenum">
              <a:rPr lang="en-CA" smtClean="0"/>
              <a:pPr/>
              <a:t>38</a:t>
            </a:fld>
            <a:endParaRPr lang="en-CA" dirty="0"/>
          </a:p>
        </p:txBody>
      </p:sp>
    </p:spTree>
    <p:extLst>
      <p:ext uri="{BB962C8B-B14F-4D97-AF65-F5344CB8AC3E}">
        <p14:creationId xmlns:p14="http://schemas.microsoft.com/office/powerpoint/2010/main" val="300205262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6" name="Rectangle 5"/>
          <p:cNvSpPr/>
          <p:nvPr/>
        </p:nvSpPr>
        <p:spPr bwMode="auto">
          <a:xfrm>
            <a:off x="2438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9" name="Rectangle 8"/>
          <p:cNvSpPr/>
          <p:nvPr/>
        </p:nvSpPr>
        <p:spPr bwMode="auto">
          <a:xfrm>
            <a:off x="4038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5" name="Rectangle 14"/>
          <p:cNvSpPr/>
          <p:nvPr/>
        </p:nvSpPr>
        <p:spPr bwMode="auto">
          <a:xfrm>
            <a:off x="7239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Oval 19"/>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21" name="TextBox 20"/>
          <p:cNvSpPr txBox="1"/>
          <p:nvPr/>
        </p:nvSpPr>
        <p:spPr>
          <a:xfrm>
            <a:off x="152400" y="1447800"/>
            <a:ext cx="12954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contains</a:t>
            </a:r>
          </a:p>
        </p:txBody>
      </p:sp>
      <p:sp>
        <p:nvSpPr>
          <p:cNvPr id="22" name="TextBox 21"/>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23" name="TextBox 22"/>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24" name="TextBox 23"/>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11</a:t>
            </a:r>
            <a:endParaRPr lang="en-US" sz="2400" b="0" dirty="0">
              <a:solidFill>
                <a:schemeClr val="bg1"/>
              </a:solidFill>
              <a:latin typeface="Gill Sans"/>
              <a:cs typeface="Gill Sans"/>
            </a:endParaRPr>
          </a:p>
        </p:txBody>
      </p:sp>
      <p:cxnSp>
        <p:nvCxnSpPr>
          <p:cNvPr id="26" name="Straight Arrow Connector 25"/>
          <p:cNvCxnSpPr/>
          <p:nvPr/>
        </p:nvCxnSpPr>
        <p:spPr bwMode="auto">
          <a:xfrm>
            <a:off x="1752600" y="2133600"/>
            <a:ext cx="381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bwMode="auto">
          <a:xfrm>
            <a:off x="1752600" y="2133600"/>
            <a:ext cx="1905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a:off x="1752600" y="2133600"/>
            <a:ext cx="51054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 contains</a:t>
            </a:r>
          </a:p>
        </p:txBody>
      </p:sp>
      <p:sp>
        <p:nvSpPr>
          <p:cNvPr id="3" name="Slide Number Placeholder 2">
            <a:extLst>
              <a:ext uri="{FF2B5EF4-FFF2-40B4-BE49-F238E27FC236}">
                <a16:creationId xmlns:a16="http://schemas.microsoft.com/office/drawing/2014/main" id="{57AA1576-D7FD-4E3A-A0EC-31CD6B85EDE6}"/>
              </a:ext>
            </a:extLst>
          </p:cNvPr>
          <p:cNvSpPr>
            <a:spLocks noGrp="1"/>
          </p:cNvSpPr>
          <p:nvPr>
            <p:ph type="sldNum" sz="quarter" idx="4"/>
          </p:nvPr>
        </p:nvSpPr>
        <p:spPr/>
        <p:txBody>
          <a:bodyPr/>
          <a:lstStyle/>
          <a:p>
            <a:fld id="{019B477D-1CC2-40BF-9D66-7293E2A0052B}" type="slidenum">
              <a:rPr lang="en-CA" smtClean="0"/>
              <a:pPr/>
              <a:t>39</a:t>
            </a:fld>
            <a:endParaRPr lang="en-CA" dirty="0"/>
          </a:p>
        </p:txBody>
      </p:sp>
    </p:spTree>
    <p:extLst>
      <p:ext uri="{BB962C8B-B14F-4D97-AF65-F5344CB8AC3E}">
        <p14:creationId xmlns:p14="http://schemas.microsoft.com/office/powerpoint/2010/main" val="3462995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Kafka adoption and use cases</a:t>
            </a:r>
          </a:p>
        </p:txBody>
      </p:sp>
      <p:sp>
        <p:nvSpPr>
          <p:cNvPr id="3" name="Content Placeholder 2"/>
          <p:cNvSpPr>
            <a:spLocks noGrp="1"/>
          </p:cNvSpPr>
          <p:nvPr>
            <p:ph idx="1"/>
          </p:nvPr>
        </p:nvSpPr>
        <p:spPr>
          <a:xfrm>
            <a:off x="457200" y="1078992"/>
            <a:ext cx="8394700" cy="5255490"/>
          </a:xfrm>
        </p:spPr>
        <p:txBody>
          <a:bodyPr/>
          <a:lstStyle/>
          <a:p>
            <a:r>
              <a:rPr lang="en-US" sz="2000" b="1" dirty="0">
                <a:sym typeface="Wingdings"/>
              </a:rPr>
              <a:t>LinkedIn:</a:t>
            </a:r>
            <a:r>
              <a:rPr lang="en-US" sz="2000" dirty="0">
                <a:sym typeface="Wingdings"/>
              </a:rPr>
              <a:t> activity streams, operational metrics, data bus</a:t>
            </a:r>
          </a:p>
          <a:p>
            <a:pPr lvl="1"/>
            <a:r>
              <a:rPr lang="en-US" sz="1800" dirty="0">
                <a:sym typeface="Wingdings"/>
              </a:rPr>
              <a:t>400 nodes, 18k topics, 220B </a:t>
            </a:r>
            <a:r>
              <a:rPr lang="en-US" sz="1800" dirty="0" err="1">
                <a:sym typeface="Wingdings"/>
              </a:rPr>
              <a:t>msg</a:t>
            </a:r>
            <a:r>
              <a:rPr lang="en-US" sz="1800" dirty="0">
                <a:sym typeface="Wingdings"/>
              </a:rPr>
              <a:t>/day (peak 3.2M </a:t>
            </a:r>
            <a:r>
              <a:rPr lang="en-US" sz="1800" dirty="0" err="1">
                <a:sym typeface="Wingdings"/>
              </a:rPr>
              <a:t>msg</a:t>
            </a:r>
            <a:r>
              <a:rPr lang="en-US" sz="1800" dirty="0">
                <a:sym typeface="Wingdings"/>
              </a:rPr>
              <a:t>/s), May 2014</a:t>
            </a:r>
          </a:p>
          <a:p>
            <a:r>
              <a:rPr lang="en-US" sz="2000" b="1" dirty="0">
                <a:sym typeface="Wingdings"/>
              </a:rPr>
              <a:t>Netflix</a:t>
            </a:r>
            <a:r>
              <a:rPr lang="en-US" sz="2000" dirty="0">
                <a:sym typeface="Wingdings"/>
              </a:rPr>
              <a:t>: real-time monitoring and event processing</a:t>
            </a:r>
          </a:p>
          <a:p>
            <a:r>
              <a:rPr lang="en-US" sz="2000" b="1" dirty="0">
                <a:sym typeface="Wingdings"/>
              </a:rPr>
              <a:t>Twitter</a:t>
            </a:r>
            <a:r>
              <a:rPr lang="en-US" sz="2000" dirty="0">
                <a:sym typeface="Wingdings"/>
              </a:rPr>
              <a:t>: as part of their Storm real-time data pipelines</a:t>
            </a:r>
          </a:p>
          <a:p>
            <a:r>
              <a:rPr lang="en-US" sz="2000" b="1" dirty="0" err="1">
                <a:sym typeface="Wingdings"/>
              </a:rPr>
              <a:t>Spotify</a:t>
            </a:r>
            <a:r>
              <a:rPr lang="en-US" sz="2000" dirty="0">
                <a:sym typeface="Wingdings"/>
              </a:rPr>
              <a:t>: log delivery (from 4h down to 10s), Hadoop</a:t>
            </a:r>
          </a:p>
          <a:p>
            <a:r>
              <a:rPr lang="en-US" sz="2000" b="1" dirty="0" err="1">
                <a:sym typeface="Wingdings"/>
              </a:rPr>
              <a:t>Loggly</a:t>
            </a:r>
            <a:r>
              <a:rPr lang="en-US" sz="2000" dirty="0">
                <a:sym typeface="Wingdings"/>
              </a:rPr>
              <a:t>: log collection and processing</a:t>
            </a:r>
          </a:p>
          <a:p>
            <a:r>
              <a:rPr lang="en-US" sz="2000" b="1" dirty="0">
                <a:sym typeface="Wingdings"/>
              </a:rPr>
              <a:t>Mozilla</a:t>
            </a:r>
            <a:r>
              <a:rPr lang="en-US" sz="2000" dirty="0">
                <a:sym typeface="Wingdings"/>
              </a:rPr>
              <a:t>: telemetry data</a:t>
            </a:r>
          </a:p>
          <a:p>
            <a:r>
              <a:rPr lang="en-US" sz="2000" dirty="0">
                <a:sym typeface="Wingdings"/>
              </a:rPr>
              <a:t>Airbnb, Cisco, Uber, …</a:t>
            </a:r>
          </a:p>
        </p:txBody>
      </p:sp>
      <p:sp>
        <p:nvSpPr>
          <p:cNvPr id="4" name="TextBox 3"/>
          <p:cNvSpPr txBox="1"/>
          <p:nvPr/>
        </p:nvSpPr>
        <p:spPr>
          <a:xfrm>
            <a:off x="1625600" y="6039405"/>
            <a:ext cx="53014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hlinkClick r:id="rId3"/>
              </a:rPr>
              <a:t>https://cwiki.apache.org/confluence/display/KAFKA/Powered+By</a:t>
            </a:r>
            <a:r>
              <a:rPr kumimoji="0" lang="en-US" sz="1400" b="0" i="0" u="none" strike="noStrike" kern="1200" cap="none" spc="0" normalizeH="0" baseline="0" noProof="0" dirty="0">
                <a:ln>
                  <a:noFill/>
                </a:ln>
                <a:solidFill>
                  <a:srgbClr val="000000"/>
                </a:solidFill>
                <a:effectLst/>
                <a:uLnTx/>
                <a:uFillTx/>
                <a:latin typeface="Helvetica"/>
                <a:ea typeface="+mn-ea"/>
                <a:cs typeface="+mn-cs"/>
              </a:rPr>
              <a:t> </a:t>
            </a:r>
          </a:p>
        </p:txBody>
      </p:sp>
      <p:sp>
        <p:nvSpPr>
          <p:cNvPr id="6" name="Slide Number Placeholder 5">
            <a:extLst>
              <a:ext uri="{FF2B5EF4-FFF2-40B4-BE49-F238E27FC236}">
                <a16:creationId xmlns:a16="http://schemas.microsoft.com/office/drawing/2014/main" id="{C76F9959-5C0A-49BA-B930-81E667B545C9}"/>
              </a:ext>
            </a:extLst>
          </p:cNvPr>
          <p:cNvSpPr>
            <a:spLocks noGrp="1"/>
          </p:cNvSpPr>
          <p:nvPr>
            <p:ph type="sldNum" sz="quarter" idx="12"/>
          </p:nvPr>
        </p:nvSpPr>
        <p:spPr/>
        <p:txBody>
          <a:bodyPr/>
          <a:lstStyle/>
          <a:p>
            <a:fld id="{407C8B75-4858-41E6-BEC3-A0853FA4AC5B}" type="slidenum">
              <a:rPr lang="en-US" smtClean="0"/>
              <a:pPr/>
              <a:t>4</a:t>
            </a:fld>
            <a:endParaRPr lang="en-US" dirty="0"/>
          </a:p>
        </p:txBody>
      </p:sp>
    </p:spTree>
    <p:extLst>
      <p:ext uri="{BB962C8B-B14F-4D97-AF65-F5344CB8AC3E}">
        <p14:creationId xmlns:p14="http://schemas.microsoft.com/office/powerpoint/2010/main" val="378426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6" name="Rectangle 5"/>
          <p:cNvSpPr/>
          <p:nvPr/>
        </p:nvSpPr>
        <p:spPr bwMode="auto">
          <a:xfrm>
            <a:off x="2438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9" name="Rectangle 8"/>
          <p:cNvSpPr/>
          <p:nvPr/>
        </p:nvSpPr>
        <p:spPr bwMode="auto">
          <a:xfrm>
            <a:off x="4038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5" name="Rectangle 14"/>
          <p:cNvSpPr/>
          <p:nvPr/>
        </p:nvSpPr>
        <p:spPr bwMode="auto">
          <a:xfrm>
            <a:off x="7239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Oval 19"/>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21" name="TextBox 20"/>
          <p:cNvSpPr txBox="1"/>
          <p:nvPr/>
        </p:nvSpPr>
        <p:spPr>
          <a:xfrm>
            <a:off x="152400" y="1447800"/>
            <a:ext cx="12954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contains</a:t>
            </a:r>
          </a:p>
        </p:txBody>
      </p:sp>
      <p:sp>
        <p:nvSpPr>
          <p:cNvPr id="22" name="TextBox 21"/>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23" name="TextBox 22"/>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24" name="TextBox 23"/>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11</a:t>
            </a:r>
            <a:endParaRPr lang="en-US" sz="2400" b="0" dirty="0">
              <a:solidFill>
                <a:schemeClr val="bg1"/>
              </a:solidFill>
              <a:latin typeface="Gill Sans"/>
              <a:cs typeface="Gill Sans"/>
            </a:endParaRPr>
          </a:p>
        </p:txBody>
      </p:sp>
      <p:cxnSp>
        <p:nvCxnSpPr>
          <p:cNvPr id="26" name="Straight Arrow Connector 25"/>
          <p:cNvCxnSpPr/>
          <p:nvPr/>
        </p:nvCxnSpPr>
        <p:spPr bwMode="auto">
          <a:xfrm>
            <a:off x="1752600" y="2133600"/>
            <a:ext cx="381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bwMode="auto">
          <a:xfrm>
            <a:off x="1752600" y="2133600"/>
            <a:ext cx="1905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a:off x="1752600" y="2133600"/>
            <a:ext cx="51054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16" name="Group 15"/>
          <p:cNvGrpSpPr/>
          <p:nvPr/>
        </p:nvGrpSpPr>
        <p:grpSpPr>
          <a:xfrm>
            <a:off x="5143500" y="3117669"/>
            <a:ext cx="3581400" cy="1295400"/>
            <a:chOff x="5562600" y="3200400"/>
            <a:chExt cx="3581400" cy="1295400"/>
          </a:xfrm>
        </p:grpSpPr>
        <p:sp>
          <p:nvSpPr>
            <p:cNvPr id="31" name="TextBox 30"/>
            <p:cNvSpPr txBox="1"/>
            <p:nvPr/>
          </p:nvSpPr>
          <p:spPr>
            <a:xfrm>
              <a:off x="5562600" y="3617268"/>
              <a:ext cx="35814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AND                            =  YES       </a:t>
              </a:r>
              <a:endParaRPr lang="en-US" sz="2400" b="0" dirty="0">
                <a:solidFill>
                  <a:schemeClr val="bg1"/>
                </a:solidFill>
                <a:latin typeface="Gill Sans"/>
                <a:cs typeface="Gill Sans"/>
              </a:endParaRPr>
            </a:p>
          </p:txBody>
        </p:sp>
        <p:sp>
          <p:nvSpPr>
            <p:cNvPr id="3" name="Double Brace 2"/>
            <p:cNvSpPr/>
            <p:nvPr/>
          </p:nvSpPr>
          <p:spPr bwMode="auto">
            <a:xfrm>
              <a:off x="6400800" y="3200400"/>
              <a:ext cx="1676400" cy="1295400"/>
            </a:xfrm>
            <a:prstGeom prst="bracePair">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5" name="TextBox 24"/>
            <p:cNvSpPr txBox="1"/>
            <p:nvPr/>
          </p:nvSpPr>
          <p:spPr>
            <a:xfrm>
              <a:off x="6629400" y="3200400"/>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27" name="TextBox 26"/>
            <p:cNvSpPr txBox="1"/>
            <p:nvPr/>
          </p:nvSpPr>
          <p:spPr>
            <a:xfrm>
              <a:off x="6629400" y="35769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a:t>
              </a:r>
              <a:endParaRPr lang="en-US" sz="2400" b="0" dirty="0">
                <a:solidFill>
                  <a:schemeClr val="bg1"/>
                </a:solidFill>
                <a:latin typeface="Gill Sans"/>
                <a:cs typeface="Gill Sans"/>
              </a:endParaRPr>
            </a:p>
          </p:txBody>
        </p:sp>
        <p:sp>
          <p:nvSpPr>
            <p:cNvPr id="30" name="TextBox 29"/>
            <p:cNvSpPr txBox="1"/>
            <p:nvPr/>
          </p:nvSpPr>
          <p:spPr>
            <a:xfrm>
              <a:off x="6629400" y="39579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grpSp>
      <p:sp>
        <p:nvSpPr>
          <p:cNvPr id="3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 contains</a:t>
            </a:r>
          </a:p>
        </p:txBody>
      </p:sp>
      <p:sp>
        <p:nvSpPr>
          <p:cNvPr id="17" name="Slide Number Placeholder 16">
            <a:extLst>
              <a:ext uri="{FF2B5EF4-FFF2-40B4-BE49-F238E27FC236}">
                <a16:creationId xmlns:a16="http://schemas.microsoft.com/office/drawing/2014/main" id="{557718A9-F0F7-471C-9FB6-11B9F3232C36}"/>
              </a:ext>
            </a:extLst>
          </p:cNvPr>
          <p:cNvSpPr>
            <a:spLocks noGrp="1"/>
          </p:cNvSpPr>
          <p:nvPr>
            <p:ph type="sldNum" sz="quarter" idx="4"/>
          </p:nvPr>
        </p:nvSpPr>
        <p:spPr/>
        <p:txBody>
          <a:bodyPr/>
          <a:lstStyle/>
          <a:p>
            <a:fld id="{019B477D-1CC2-40BF-9D66-7293E2A0052B}" type="slidenum">
              <a:rPr lang="en-CA" smtClean="0"/>
              <a:pPr/>
              <a:t>40</a:t>
            </a:fld>
            <a:endParaRPr lang="en-CA" dirty="0"/>
          </a:p>
        </p:txBody>
      </p:sp>
    </p:spTree>
    <p:extLst>
      <p:ext uri="{BB962C8B-B14F-4D97-AF65-F5344CB8AC3E}">
        <p14:creationId xmlns:p14="http://schemas.microsoft.com/office/powerpoint/2010/main" val="1269959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6" name="Rectangle 5"/>
          <p:cNvSpPr/>
          <p:nvPr/>
        </p:nvSpPr>
        <p:spPr bwMode="auto">
          <a:xfrm>
            <a:off x="2438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9" name="Rectangle 8"/>
          <p:cNvSpPr/>
          <p:nvPr/>
        </p:nvSpPr>
        <p:spPr bwMode="auto">
          <a:xfrm>
            <a:off x="4038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5" name="Rectangle 14"/>
          <p:cNvSpPr/>
          <p:nvPr/>
        </p:nvSpPr>
        <p:spPr bwMode="auto">
          <a:xfrm>
            <a:off x="7239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Oval 19"/>
          <p:cNvSpPr/>
          <p:nvPr/>
        </p:nvSpPr>
        <p:spPr bwMode="auto">
          <a:xfrm>
            <a:off x="1447800" y="1447800"/>
            <a:ext cx="533400" cy="5334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Gill Sans"/>
                <a:cs typeface="Gill Sans"/>
              </a:rPr>
              <a:t>y</a:t>
            </a:r>
            <a:endParaRPr kumimoji="0" lang="en-US" sz="2400" b="0" i="1" u="none" strike="noStrike" cap="none" normalizeH="0" baseline="0" dirty="0">
              <a:ln>
                <a:noFill/>
              </a:ln>
              <a:solidFill>
                <a:srgbClr val="000000"/>
              </a:solidFill>
              <a:effectLst/>
              <a:latin typeface="Gill Sans"/>
              <a:cs typeface="Gill Sans"/>
            </a:endParaRPr>
          </a:p>
        </p:txBody>
      </p:sp>
      <p:sp>
        <p:nvSpPr>
          <p:cNvPr id="21" name="TextBox 20"/>
          <p:cNvSpPr txBox="1"/>
          <p:nvPr/>
        </p:nvSpPr>
        <p:spPr>
          <a:xfrm>
            <a:off x="152400" y="1447800"/>
            <a:ext cx="12954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contains</a:t>
            </a:r>
          </a:p>
        </p:txBody>
      </p:sp>
      <p:sp>
        <p:nvSpPr>
          <p:cNvPr id="22" name="TextBox 21"/>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23" name="TextBox 22"/>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6</a:t>
            </a:r>
            <a:endParaRPr lang="en-US" sz="2400" b="0" dirty="0">
              <a:solidFill>
                <a:schemeClr val="bg1"/>
              </a:solidFill>
              <a:latin typeface="Gill Sans"/>
              <a:cs typeface="Gill Sans"/>
            </a:endParaRPr>
          </a:p>
        </p:txBody>
      </p:sp>
      <p:sp>
        <p:nvSpPr>
          <p:cNvPr id="24" name="TextBox 23"/>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9</a:t>
            </a:r>
            <a:endParaRPr lang="en-US" sz="2400" b="0" dirty="0">
              <a:solidFill>
                <a:schemeClr val="bg1"/>
              </a:solidFill>
              <a:latin typeface="Gill Sans"/>
              <a:cs typeface="Gill Sans"/>
            </a:endParaRPr>
          </a:p>
        </p:txBody>
      </p:sp>
      <p:cxnSp>
        <p:nvCxnSpPr>
          <p:cNvPr id="26" name="Straight Arrow Connector 25"/>
          <p:cNvCxnSpPr/>
          <p:nvPr/>
        </p:nvCxnSpPr>
        <p:spPr bwMode="auto">
          <a:xfrm>
            <a:off x="1752600" y="2133600"/>
            <a:ext cx="381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bwMode="auto">
          <a:xfrm>
            <a:off x="1752600" y="2133600"/>
            <a:ext cx="24384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a:off x="1752600" y="2133600"/>
            <a:ext cx="40386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 contains</a:t>
            </a:r>
          </a:p>
        </p:txBody>
      </p:sp>
      <p:sp>
        <p:nvSpPr>
          <p:cNvPr id="3" name="Slide Number Placeholder 2">
            <a:extLst>
              <a:ext uri="{FF2B5EF4-FFF2-40B4-BE49-F238E27FC236}">
                <a16:creationId xmlns:a16="http://schemas.microsoft.com/office/drawing/2014/main" id="{9E5A8C6C-2C94-423B-8840-295B867937DF}"/>
              </a:ext>
            </a:extLst>
          </p:cNvPr>
          <p:cNvSpPr>
            <a:spLocks noGrp="1"/>
          </p:cNvSpPr>
          <p:nvPr>
            <p:ph type="sldNum" sz="quarter" idx="4"/>
          </p:nvPr>
        </p:nvSpPr>
        <p:spPr/>
        <p:txBody>
          <a:bodyPr/>
          <a:lstStyle/>
          <a:p>
            <a:fld id="{019B477D-1CC2-40BF-9D66-7293E2A0052B}" type="slidenum">
              <a:rPr lang="en-CA" smtClean="0"/>
              <a:pPr/>
              <a:t>41</a:t>
            </a:fld>
            <a:endParaRPr lang="en-CA" dirty="0"/>
          </a:p>
        </p:txBody>
      </p:sp>
    </p:spTree>
    <p:extLst>
      <p:ext uri="{BB962C8B-B14F-4D97-AF65-F5344CB8AC3E}">
        <p14:creationId xmlns:p14="http://schemas.microsoft.com/office/powerpoint/2010/main" val="2616009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6" name="Rectangle 5"/>
          <p:cNvSpPr/>
          <p:nvPr/>
        </p:nvSpPr>
        <p:spPr bwMode="auto">
          <a:xfrm>
            <a:off x="2438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9" name="Rectangle 8"/>
          <p:cNvSpPr/>
          <p:nvPr/>
        </p:nvSpPr>
        <p:spPr bwMode="auto">
          <a:xfrm>
            <a:off x="40386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53340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5" name="Rectangle 14"/>
          <p:cNvSpPr/>
          <p:nvPr/>
        </p:nvSpPr>
        <p:spPr bwMode="auto">
          <a:xfrm>
            <a:off x="7239000" y="53340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Oval 19"/>
          <p:cNvSpPr/>
          <p:nvPr/>
        </p:nvSpPr>
        <p:spPr bwMode="auto">
          <a:xfrm>
            <a:off x="1447800" y="1447800"/>
            <a:ext cx="533400" cy="5334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y</a:t>
            </a:r>
          </a:p>
        </p:txBody>
      </p:sp>
      <p:sp>
        <p:nvSpPr>
          <p:cNvPr id="21" name="TextBox 20"/>
          <p:cNvSpPr txBox="1"/>
          <p:nvPr/>
        </p:nvSpPr>
        <p:spPr>
          <a:xfrm>
            <a:off x="152400" y="1447800"/>
            <a:ext cx="12954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contains</a:t>
            </a:r>
          </a:p>
        </p:txBody>
      </p:sp>
      <p:sp>
        <p:nvSpPr>
          <p:cNvPr id="22" name="TextBox 21"/>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23" name="TextBox 22"/>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6</a:t>
            </a:r>
            <a:endParaRPr lang="en-US" sz="2400" b="0" dirty="0">
              <a:solidFill>
                <a:schemeClr val="bg1"/>
              </a:solidFill>
              <a:latin typeface="Gill Sans"/>
              <a:cs typeface="Gill Sans"/>
            </a:endParaRPr>
          </a:p>
        </p:txBody>
      </p:sp>
      <p:sp>
        <p:nvSpPr>
          <p:cNvPr id="24" name="TextBox 23"/>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9</a:t>
            </a:r>
            <a:endParaRPr lang="en-US" sz="2400" b="0" dirty="0">
              <a:solidFill>
                <a:schemeClr val="bg1"/>
              </a:solidFill>
              <a:latin typeface="Gill Sans"/>
              <a:cs typeface="Gill Sans"/>
            </a:endParaRPr>
          </a:p>
        </p:txBody>
      </p:sp>
      <p:cxnSp>
        <p:nvCxnSpPr>
          <p:cNvPr id="26" name="Straight Arrow Connector 25"/>
          <p:cNvCxnSpPr/>
          <p:nvPr/>
        </p:nvCxnSpPr>
        <p:spPr bwMode="auto">
          <a:xfrm>
            <a:off x="1752600" y="2133600"/>
            <a:ext cx="3810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bwMode="auto">
          <a:xfrm>
            <a:off x="1752600" y="2133600"/>
            <a:ext cx="24384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a:off x="1752600" y="2133600"/>
            <a:ext cx="4038600" cy="3048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0" y="6029980"/>
            <a:ext cx="9144000" cy="523220"/>
          </a:xfrm>
          <a:prstGeom prst="rect">
            <a:avLst/>
          </a:prstGeom>
          <a:noFill/>
        </p:spPr>
        <p:txBody>
          <a:bodyPr wrap="square" rtlCol="0">
            <a:spAutoFit/>
          </a:bodyPr>
          <a:lstStyle/>
          <a:p>
            <a:pPr algn="ctr">
              <a:tabLst>
                <a:tab pos="292100" algn="l"/>
                <a:tab pos="520700" algn="l"/>
              </a:tabLst>
            </a:pPr>
            <a:r>
              <a:rPr lang="en-US" sz="2800" b="0" dirty="0">
                <a:solidFill>
                  <a:srgbClr val="FF0000"/>
                </a:solidFill>
                <a:latin typeface="Gill Sans"/>
                <a:cs typeface="Gill Sans"/>
              </a:rPr>
              <a:t>What’s going on here?</a:t>
            </a:r>
          </a:p>
        </p:txBody>
      </p:sp>
      <p:grpSp>
        <p:nvGrpSpPr>
          <p:cNvPr id="39" name="Group 38"/>
          <p:cNvGrpSpPr/>
          <p:nvPr/>
        </p:nvGrpSpPr>
        <p:grpSpPr>
          <a:xfrm>
            <a:off x="5181600" y="3124200"/>
            <a:ext cx="3581400" cy="1295400"/>
            <a:chOff x="5562600" y="3200400"/>
            <a:chExt cx="3581400" cy="1295400"/>
          </a:xfrm>
        </p:grpSpPr>
        <p:sp>
          <p:nvSpPr>
            <p:cNvPr id="44" name="TextBox 43"/>
            <p:cNvSpPr txBox="1"/>
            <p:nvPr/>
          </p:nvSpPr>
          <p:spPr>
            <a:xfrm>
              <a:off x="5562600" y="3617268"/>
              <a:ext cx="35814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AND                             = NO     </a:t>
              </a:r>
              <a:endParaRPr lang="en-US" sz="2400" b="0" dirty="0">
                <a:solidFill>
                  <a:schemeClr val="bg1"/>
                </a:solidFill>
                <a:latin typeface="Gill Sans"/>
                <a:cs typeface="Gill Sans"/>
              </a:endParaRPr>
            </a:p>
          </p:txBody>
        </p:sp>
        <p:sp>
          <p:nvSpPr>
            <p:cNvPr id="40" name="Double Brace 39"/>
            <p:cNvSpPr/>
            <p:nvPr/>
          </p:nvSpPr>
          <p:spPr bwMode="auto">
            <a:xfrm>
              <a:off x="6400800" y="3200400"/>
              <a:ext cx="1676400" cy="1295400"/>
            </a:xfrm>
            <a:prstGeom prst="bracePair">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1" name="TextBox 40"/>
            <p:cNvSpPr txBox="1"/>
            <p:nvPr/>
          </p:nvSpPr>
          <p:spPr>
            <a:xfrm>
              <a:off x="6629400" y="3200400"/>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42" name="TextBox 41"/>
            <p:cNvSpPr txBox="1"/>
            <p:nvPr/>
          </p:nvSpPr>
          <p:spPr>
            <a:xfrm>
              <a:off x="6629400" y="35769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43" name="TextBox 42"/>
            <p:cNvSpPr txBox="1"/>
            <p:nvPr/>
          </p:nvSpPr>
          <p:spPr>
            <a:xfrm>
              <a:off x="6629400" y="39579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grpSp>
      <p:sp>
        <p:nvSpPr>
          <p:cNvPr id="3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 contains</a:t>
            </a:r>
          </a:p>
        </p:txBody>
      </p:sp>
      <p:sp>
        <p:nvSpPr>
          <p:cNvPr id="3" name="Slide Number Placeholder 2">
            <a:extLst>
              <a:ext uri="{FF2B5EF4-FFF2-40B4-BE49-F238E27FC236}">
                <a16:creationId xmlns:a16="http://schemas.microsoft.com/office/drawing/2014/main" id="{FF9DCC9E-4E1D-4023-8CC6-9B7295B3B355}"/>
              </a:ext>
            </a:extLst>
          </p:cNvPr>
          <p:cNvSpPr>
            <a:spLocks noGrp="1"/>
          </p:cNvSpPr>
          <p:nvPr>
            <p:ph type="sldNum" sz="quarter" idx="4"/>
          </p:nvPr>
        </p:nvSpPr>
        <p:spPr/>
        <p:txBody>
          <a:bodyPr/>
          <a:lstStyle/>
          <a:p>
            <a:fld id="{019B477D-1CC2-40BF-9D66-7293E2A0052B}" type="slidenum">
              <a:rPr lang="en-CA" smtClean="0"/>
              <a:pPr/>
              <a:t>42</a:t>
            </a:fld>
            <a:endParaRPr lang="en-CA" dirty="0"/>
          </a:p>
        </p:txBody>
      </p:sp>
    </p:spTree>
    <p:extLst>
      <p:ext uri="{BB962C8B-B14F-4D97-AF65-F5344CB8AC3E}">
        <p14:creationId xmlns:p14="http://schemas.microsoft.com/office/powerpoint/2010/main" val="1808673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Bloom Filters</a:t>
            </a:r>
          </a:p>
        </p:txBody>
      </p:sp>
      <p:sp>
        <p:nvSpPr>
          <p:cNvPr id="5" name="TextBox 4"/>
          <p:cNvSpPr txBox="1"/>
          <p:nvPr/>
        </p:nvSpPr>
        <p:spPr>
          <a:xfrm>
            <a:off x="0" y="2209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Error properties: contains(</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p>
        </p:txBody>
      </p:sp>
      <p:sp>
        <p:nvSpPr>
          <p:cNvPr id="6" name="TextBox 5"/>
          <p:cNvSpPr txBox="1"/>
          <p:nvPr/>
        </p:nvSpPr>
        <p:spPr>
          <a:xfrm>
            <a:off x="0" y="25908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False positives possible</a:t>
            </a:r>
          </a:p>
          <a:p>
            <a:pPr lvl="0" algn="ctr">
              <a:defRPr/>
            </a:pPr>
            <a:r>
              <a:rPr lang="en-US" sz="2000" b="0" kern="0" dirty="0">
                <a:solidFill>
                  <a:srgbClr val="0070C0"/>
                </a:solidFill>
                <a:latin typeface="Gill Sans"/>
                <a:cs typeface="Gill Sans"/>
              </a:rPr>
              <a:t>No false negatives</a:t>
            </a:r>
          </a:p>
        </p:txBody>
      </p:sp>
      <p:sp>
        <p:nvSpPr>
          <p:cNvPr id="7" name="TextBox 6"/>
          <p:cNvSpPr txBox="1"/>
          <p:nvPr/>
        </p:nvSpPr>
        <p:spPr>
          <a:xfrm>
            <a:off x="0" y="3483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Usage</a:t>
            </a:r>
          </a:p>
        </p:txBody>
      </p:sp>
      <p:sp>
        <p:nvSpPr>
          <p:cNvPr id="8" name="TextBox 7"/>
          <p:cNvSpPr txBox="1"/>
          <p:nvPr/>
        </p:nvSpPr>
        <p:spPr>
          <a:xfrm>
            <a:off x="0" y="38641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Constraints: capacity, error probability</a:t>
            </a:r>
          </a:p>
          <a:p>
            <a:pPr lvl="0" algn="ctr">
              <a:defRPr/>
            </a:pPr>
            <a:r>
              <a:rPr lang="en-US" sz="2000" b="0" kern="0" dirty="0">
                <a:solidFill>
                  <a:srgbClr val="0070C0"/>
                </a:solidFill>
                <a:latin typeface="Gill Sans"/>
                <a:cs typeface="Gill Sans"/>
              </a:rPr>
              <a:t>Tunable parameters: size of bit vector </a:t>
            </a:r>
            <a:r>
              <a:rPr lang="en-US" sz="2000" b="0" i="1" kern="0" dirty="0">
                <a:solidFill>
                  <a:srgbClr val="0070C0"/>
                </a:solidFill>
                <a:latin typeface="Gill Sans"/>
                <a:cs typeface="Gill Sans"/>
              </a:rPr>
              <a:t>m</a:t>
            </a:r>
            <a:r>
              <a:rPr lang="en-US" sz="2000" b="0" kern="0" dirty="0">
                <a:solidFill>
                  <a:srgbClr val="0070C0"/>
                </a:solidFill>
                <a:latin typeface="Gill Sans"/>
                <a:cs typeface="Gill Sans"/>
              </a:rPr>
              <a:t>, number of hash functions </a:t>
            </a:r>
            <a:r>
              <a:rPr lang="en-US" sz="2000" b="0" i="1" kern="0" dirty="0">
                <a:solidFill>
                  <a:srgbClr val="0070C0"/>
                </a:solidFill>
                <a:latin typeface="Gill Sans"/>
                <a:cs typeface="Gill Sans"/>
              </a:rPr>
              <a:t>k</a:t>
            </a:r>
          </a:p>
        </p:txBody>
      </p:sp>
      <p:sp>
        <p:nvSpPr>
          <p:cNvPr id="3" name="Slide Number Placeholder 2">
            <a:extLst>
              <a:ext uri="{FF2B5EF4-FFF2-40B4-BE49-F238E27FC236}">
                <a16:creationId xmlns:a16="http://schemas.microsoft.com/office/drawing/2014/main" id="{0E4EA42E-AE65-47BB-8CC9-CCD73A9E4106}"/>
              </a:ext>
            </a:extLst>
          </p:cNvPr>
          <p:cNvSpPr>
            <a:spLocks noGrp="1"/>
          </p:cNvSpPr>
          <p:nvPr>
            <p:ph type="sldNum" sz="quarter" idx="4"/>
          </p:nvPr>
        </p:nvSpPr>
        <p:spPr/>
        <p:txBody>
          <a:bodyPr/>
          <a:lstStyle/>
          <a:p>
            <a:fld id="{019B477D-1CC2-40BF-9D66-7293E2A0052B}" type="slidenum">
              <a:rPr lang="en-CA" smtClean="0"/>
              <a:pPr/>
              <a:t>43</a:t>
            </a:fld>
            <a:endParaRPr lang="en-CA" dirty="0"/>
          </a:p>
        </p:txBody>
      </p:sp>
    </p:spTree>
    <p:extLst>
      <p:ext uri="{BB962C8B-B14F-4D97-AF65-F5344CB8AC3E}">
        <p14:creationId xmlns:p14="http://schemas.microsoft.com/office/powerpoint/2010/main" val="1978839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685800" y="3733800"/>
            <a:ext cx="7010400" cy="2743200"/>
            <a:chOff x="685800" y="3733800"/>
            <a:chExt cx="7010400" cy="27432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cxnSp>
          <p:nvCxnSpPr>
            <p:cNvPr id="52" name="Straight Arrow Connector 51"/>
            <p:cNvCxnSpPr/>
            <p:nvPr/>
          </p:nvCxnSpPr>
          <p:spPr bwMode="auto">
            <a:xfrm>
              <a:off x="1295400" y="4114800"/>
              <a:ext cx="6400800" cy="0"/>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bwMode="auto">
            <a:xfrm>
              <a:off x="1143000" y="4343400"/>
              <a:ext cx="0" cy="2133600"/>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3886200" y="3733800"/>
              <a:ext cx="1295400" cy="400110"/>
            </a:xfrm>
            <a:prstGeom prst="rect">
              <a:avLst/>
            </a:prstGeom>
            <a:noFill/>
          </p:spPr>
          <p:txBody>
            <a:bodyPr wrap="square" rtlCol="0">
              <a:spAutoFit/>
            </a:bodyPr>
            <a:lstStyle/>
            <a:p>
              <a:pPr algn="ctr">
                <a:tabLst>
                  <a:tab pos="292100" algn="l"/>
                  <a:tab pos="520700" algn="l"/>
                </a:tabLst>
              </a:pPr>
              <a:r>
                <a:rPr lang="en-US" sz="2000" b="0" i="1" dirty="0">
                  <a:solidFill>
                    <a:schemeClr val="bg1"/>
                  </a:solidFill>
                  <a:latin typeface="Gill Sans"/>
                  <a:cs typeface="Gill Sans"/>
                </a:rPr>
                <a:t>m</a:t>
              </a:r>
            </a:p>
          </p:txBody>
        </p:sp>
        <p:sp>
          <p:nvSpPr>
            <p:cNvPr id="62" name="TextBox 61"/>
            <p:cNvSpPr txBox="1"/>
            <p:nvPr/>
          </p:nvSpPr>
          <p:spPr>
            <a:xfrm>
              <a:off x="685800" y="5162490"/>
              <a:ext cx="533400" cy="400110"/>
            </a:xfrm>
            <a:prstGeom prst="rect">
              <a:avLst/>
            </a:prstGeom>
            <a:noFill/>
          </p:spPr>
          <p:txBody>
            <a:bodyPr wrap="square" rtlCol="0">
              <a:spAutoFit/>
            </a:bodyPr>
            <a:lstStyle/>
            <a:p>
              <a:pPr algn="ctr">
                <a:tabLst>
                  <a:tab pos="292100" algn="l"/>
                  <a:tab pos="520700" algn="l"/>
                </a:tabLst>
              </a:pPr>
              <a:r>
                <a:rPr lang="en-US" sz="2000" b="0" i="1" dirty="0">
                  <a:solidFill>
                    <a:schemeClr val="bg1"/>
                  </a:solidFill>
                  <a:latin typeface="Gill Sans"/>
                  <a:cs typeface="Gill Sans"/>
                </a:rPr>
                <a:t>k</a:t>
              </a:r>
            </a:p>
          </p:txBody>
        </p:sp>
      </p:grpSp>
      <p:sp>
        <p:nvSpPr>
          <p:cNvPr id="5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a:t>
            </a:r>
          </a:p>
        </p:txBody>
      </p:sp>
      <p:sp>
        <p:nvSpPr>
          <p:cNvPr id="59" name="TextBox 58"/>
          <p:cNvSpPr txBox="1"/>
          <p:nvPr/>
        </p:nvSpPr>
        <p:spPr>
          <a:xfrm>
            <a:off x="0" y="1371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Task: frequency estimation</a:t>
            </a:r>
          </a:p>
        </p:txBody>
      </p:sp>
      <p:sp>
        <p:nvSpPr>
          <p:cNvPr id="60" name="TextBox 59"/>
          <p:cNvSpPr txBox="1"/>
          <p:nvPr/>
        </p:nvSpPr>
        <p:spPr>
          <a:xfrm>
            <a:off x="0" y="1752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put(</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 increment count of </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by one</a:t>
            </a:r>
          </a:p>
          <a:p>
            <a:pPr lvl="0" algn="ctr">
              <a:defRPr/>
            </a:pPr>
            <a:r>
              <a:rPr lang="en-US" sz="2000" b="0" kern="0" dirty="0">
                <a:solidFill>
                  <a:srgbClr val="0070C0"/>
                </a:solidFill>
                <a:latin typeface="Gill Sans"/>
                <a:cs typeface="Gill Sans"/>
              </a:rPr>
              <a:t>get(</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 returns the frequency of </a:t>
            </a:r>
            <a:r>
              <a:rPr lang="en-US" sz="2000" b="0" i="1" kern="0" dirty="0">
                <a:solidFill>
                  <a:srgbClr val="0070C0"/>
                </a:solidFill>
                <a:latin typeface="Gill Sans"/>
                <a:cs typeface="Gill Sans"/>
              </a:rPr>
              <a:t>x</a:t>
            </a:r>
          </a:p>
        </p:txBody>
      </p:sp>
      <p:sp>
        <p:nvSpPr>
          <p:cNvPr id="64" name="TextBox 63"/>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Components</a:t>
            </a:r>
          </a:p>
        </p:txBody>
      </p:sp>
      <p:sp>
        <p:nvSpPr>
          <p:cNvPr id="65" name="TextBox 64"/>
          <p:cNvSpPr txBox="1"/>
          <p:nvPr/>
        </p:nvSpPr>
        <p:spPr>
          <a:xfrm>
            <a:off x="0" y="2971800"/>
            <a:ext cx="9144000" cy="707886"/>
          </a:xfrm>
          <a:prstGeom prst="rect">
            <a:avLst/>
          </a:prstGeom>
          <a:noFill/>
        </p:spPr>
        <p:txBody>
          <a:bodyPr wrap="square" rtlCol="0">
            <a:spAutoFit/>
          </a:bodyPr>
          <a:lstStyle/>
          <a:p>
            <a:pPr lvl="0" algn="ctr">
              <a:defRPr/>
            </a:pPr>
            <a:r>
              <a:rPr lang="en-US" sz="2000" b="0" i="1" kern="0" dirty="0">
                <a:solidFill>
                  <a:srgbClr val="0070C0"/>
                </a:solidFill>
                <a:latin typeface="Gill Sans"/>
                <a:cs typeface="Gill Sans"/>
              </a:rPr>
              <a:t>m</a:t>
            </a:r>
            <a:r>
              <a:rPr lang="en-US" sz="2000" b="0" kern="0" dirty="0">
                <a:solidFill>
                  <a:srgbClr val="0070C0"/>
                </a:solidFill>
                <a:latin typeface="Gill Sans"/>
                <a:cs typeface="Gill Sans"/>
              </a:rPr>
              <a:t> by </a:t>
            </a:r>
            <a:r>
              <a:rPr lang="en-US" sz="2000" b="0" i="1" kern="0" dirty="0">
                <a:solidFill>
                  <a:srgbClr val="0070C0"/>
                </a:solidFill>
                <a:latin typeface="Gill Sans"/>
                <a:cs typeface="Gill Sans"/>
              </a:rPr>
              <a:t>k</a:t>
            </a:r>
            <a:r>
              <a:rPr lang="en-US" sz="2000" b="0" kern="0" dirty="0">
                <a:solidFill>
                  <a:srgbClr val="0070C0"/>
                </a:solidFill>
                <a:latin typeface="Gill Sans"/>
                <a:cs typeface="Gill Sans"/>
              </a:rPr>
              <a:t> array of counters</a:t>
            </a:r>
          </a:p>
          <a:p>
            <a:pPr lvl="0" algn="ctr">
              <a:defRPr/>
            </a:pPr>
            <a:r>
              <a:rPr lang="en-US" sz="2000" b="0" i="1" kern="0" dirty="0">
                <a:solidFill>
                  <a:srgbClr val="0070C0"/>
                </a:solidFill>
                <a:latin typeface="Gill Sans"/>
                <a:cs typeface="Gill Sans"/>
              </a:rPr>
              <a:t>k</a:t>
            </a:r>
            <a:r>
              <a:rPr lang="en-US" sz="2000" b="0" kern="0" dirty="0">
                <a:solidFill>
                  <a:srgbClr val="0070C0"/>
                </a:solidFill>
                <a:latin typeface="Gill Sans"/>
                <a:cs typeface="Gill Sans"/>
              </a:rPr>
              <a:t> hash functions: </a:t>
            </a:r>
            <a:r>
              <a:rPr lang="en-US" sz="2000" b="0" i="1" kern="0" dirty="0">
                <a:solidFill>
                  <a:srgbClr val="0070C0"/>
                </a:solidFill>
                <a:latin typeface="Gill Sans"/>
                <a:cs typeface="Gill Sans"/>
              </a:rPr>
              <a:t>h</a:t>
            </a:r>
            <a:r>
              <a:rPr lang="en-US" sz="2000" b="0" i="1" kern="0" baseline="-25000" dirty="0">
                <a:solidFill>
                  <a:srgbClr val="0070C0"/>
                </a:solidFill>
                <a:latin typeface="Gill Sans"/>
                <a:cs typeface="Gill Sans"/>
              </a:rPr>
              <a:t>1</a:t>
            </a:r>
            <a:r>
              <a:rPr lang="en-US" sz="2000" b="0" kern="0" dirty="0">
                <a:solidFill>
                  <a:srgbClr val="0070C0"/>
                </a:solidFill>
                <a:latin typeface="Gill Sans"/>
                <a:cs typeface="Gill Sans"/>
              </a:rPr>
              <a:t> … </a:t>
            </a:r>
            <a:r>
              <a:rPr lang="en-US" sz="2000" b="0" i="1" kern="0" dirty="0" err="1">
                <a:solidFill>
                  <a:srgbClr val="0070C0"/>
                </a:solidFill>
                <a:latin typeface="Gill Sans"/>
                <a:cs typeface="Gill Sans"/>
              </a:rPr>
              <a:t>h</a:t>
            </a:r>
            <a:r>
              <a:rPr lang="en-US" sz="2000" b="0" i="1" kern="0" baseline="-25000" dirty="0" err="1">
                <a:solidFill>
                  <a:srgbClr val="0070C0"/>
                </a:solidFill>
                <a:latin typeface="Gill Sans"/>
                <a:cs typeface="Gill Sans"/>
              </a:rPr>
              <a:t>k</a:t>
            </a:r>
            <a:endParaRPr lang="en-US" sz="2000" b="0" i="1" kern="0" baseline="-25000" dirty="0">
              <a:solidFill>
                <a:srgbClr val="0070C0"/>
              </a:solidFill>
              <a:latin typeface="Gill Sans"/>
              <a:cs typeface="Gill Sans"/>
            </a:endParaRPr>
          </a:p>
        </p:txBody>
      </p:sp>
      <p:sp>
        <p:nvSpPr>
          <p:cNvPr id="3" name="Slide Number Placeholder 2">
            <a:extLst>
              <a:ext uri="{FF2B5EF4-FFF2-40B4-BE49-F238E27FC236}">
                <a16:creationId xmlns:a16="http://schemas.microsoft.com/office/drawing/2014/main" id="{5C173754-CF14-49B7-A902-8E2C8B7E6A6E}"/>
              </a:ext>
            </a:extLst>
          </p:cNvPr>
          <p:cNvSpPr>
            <a:spLocks noGrp="1"/>
          </p:cNvSpPr>
          <p:nvPr>
            <p:ph type="sldNum" sz="quarter" idx="4"/>
          </p:nvPr>
        </p:nvSpPr>
        <p:spPr/>
        <p:txBody>
          <a:bodyPr/>
          <a:lstStyle/>
          <a:p>
            <a:fld id="{019B477D-1CC2-40BF-9D66-7293E2A0052B}" type="slidenum">
              <a:rPr lang="en-CA" smtClean="0"/>
              <a:pPr/>
              <a:t>44</a:t>
            </a:fld>
            <a:endParaRPr lang="en-CA" dirty="0"/>
          </a:p>
        </p:txBody>
      </p:sp>
    </p:spTree>
    <p:extLst>
      <p:ext uri="{BB962C8B-B14F-4D97-AF65-F5344CB8AC3E}">
        <p14:creationId xmlns:p14="http://schemas.microsoft.com/office/powerpoint/2010/main" val="1107809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4" grpId="0"/>
      <p:bldP spid="6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9" name="Oval 58"/>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60" name="TextBox 59"/>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64" name="TextBox 63"/>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65" name="TextBox 64"/>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66" name="TextBox 65"/>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11</a:t>
            </a:r>
            <a:endParaRPr lang="en-US" sz="2400" b="0" dirty="0">
              <a:solidFill>
                <a:schemeClr val="bg1"/>
              </a:solidFill>
              <a:latin typeface="Gill Sans"/>
              <a:cs typeface="Gill Sans"/>
            </a:endParaRPr>
          </a:p>
        </p:txBody>
      </p:sp>
      <p:cxnSp>
        <p:nvCxnSpPr>
          <p:cNvPr id="67" name="Straight Arrow Connector 66"/>
          <p:cNvCxnSpPr/>
          <p:nvPr/>
        </p:nvCxnSpPr>
        <p:spPr bwMode="auto">
          <a:xfrm>
            <a:off x="1752600" y="2133600"/>
            <a:ext cx="304800" cy="2286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bwMode="auto">
          <a:xfrm>
            <a:off x="1752600" y="2133600"/>
            <a:ext cx="1905000" cy="2819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bwMode="auto">
          <a:xfrm>
            <a:off x="1752600" y="2133600"/>
            <a:ext cx="5029200" cy="3352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0" name="TextBox 69"/>
          <p:cNvSpPr txBox="1"/>
          <p:nvPr/>
        </p:nvSpPr>
        <p:spPr>
          <a:xfrm>
            <a:off x="4114800" y="2510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4</a:t>
            </a:r>
            <a:endParaRPr lang="en-US" sz="2400" b="0" dirty="0">
              <a:solidFill>
                <a:schemeClr val="bg1"/>
              </a:solidFill>
              <a:latin typeface="Gill Sans"/>
              <a:cs typeface="Gill Sans"/>
            </a:endParaRPr>
          </a:p>
        </p:txBody>
      </p:sp>
      <p:cxnSp>
        <p:nvCxnSpPr>
          <p:cNvPr id="71" name="Straight Arrow Connector 70"/>
          <p:cNvCxnSpPr/>
          <p:nvPr/>
        </p:nvCxnSpPr>
        <p:spPr bwMode="auto">
          <a:xfrm>
            <a:off x="1752600" y="2133600"/>
            <a:ext cx="1371600" cy="3962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put</a:t>
            </a:r>
          </a:p>
        </p:txBody>
      </p:sp>
      <p:sp>
        <p:nvSpPr>
          <p:cNvPr id="3" name="Slide Number Placeholder 2">
            <a:extLst>
              <a:ext uri="{FF2B5EF4-FFF2-40B4-BE49-F238E27FC236}">
                <a16:creationId xmlns:a16="http://schemas.microsoft.com/office/drawing/2014/main" id="{91B6DFD9-73AE-4E3A-BE02-538173C564DD}"/>
              </a:ext>
            </a:extLst>
          </p:cNvPr>
          <p:cNvSpPr>
            <a:spLocks noGrp="1"/>
          </p:cNvSpPr>
          <p:nvPr>
            <p:ph type="sldNum" sz="quarter" idx="4"/>
          </p:nvPr>
        </p:nvSpPr>
        <p:spPr/>
        <p:txBody>
          <a:bodyPr/>
          <a:lstStyle/>
          <a:p>
            <a:fld id="{019B477D-1CC2-40BF-9D66-7293E2A0052B}" type="slidenum">
              <a:rPr lang="en-CA" smtClean="0"/>
              <a:pPr/>
              <a:t>45</a:t>
            </a:fld>
            <a:endParaRPr lang="en-CA" dirty="0"/>
          </a:p>
        </p:txBody>
      </p:sp>
    </p:spTree>
    <p:extLst>
      <p:ext uri="{BB962C8B-B14F-4D97-AF65-F5344CB8AC3E}">
        <p14:creationId xmlns:p14="http://schemas.microsoft.com/office/powerpoint/2010/main" val="719845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4" grpId="0"/>
      <p:bldP spid="65" grpId="0"/>
      <p:bldP spid="66" grpId="0"/>
      <p:bldP spid="7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9" name="Oval 58"/>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60" name="TextBox 59"/>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5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put</a:t>
            </a:r>
          </a:p>
        </p:txBody>
      </p:sp>
      <p:sp>
        <p:nvSpPr>
          <p:cNvPr id="3" name="Slide Number Placeholder 2">
            <a:extLst>
              <a:ext uri="{FF2B5EF4-FFF2-40B4-BE49-F238E27FC236}">
                <a16:creationId xmlns:a16="http://schemas.microsoft.com/office/drawing/2014/main" id="{544DF4F3-88EA-4621-B42C-7843EBD40354}"/>
              </a:ext>
            </a:extLst>
          </p:cNvPr>
          <p:cNvSpPr>
            <a:spLocks noGrp="1"/>
          </p:cNvSpPr>
          <p:nvPr>
            <p:ph type="sldNum" sz="quarter" idx="4"/>
          </p:nvPr>
        </p:nvSpPr>
        <p:spPr/>
        <p:txBody>
          <a:bodyPr/>
          <a:lstStyle/>
          <a:p>
            <a:fld id="{019B477D-1CC2-40BF-9D66-7293E2A0052B}" type="slidenum">
              <a:rPr lang="en-CA" smtClean="0"/>
              <a:pPr/>
              <a:t>46</a:t>
            </a:fld>
            <a:endParaRPr lang="en-CA" dirty="0"/>
          </a:p>
        </p:txBody>
      </p:sp>
    </p:spTree>
    <p:extLst>
      <p:ext uri="{BB962C8B-B14F-4D97-AF65-F5344CB8AC3E}">
        <p14:creationId xmlns:p14="http://schemas.microsoft.com/office/powerpoint/2010/main" val="420500054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9" name="Oval 58"/>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60" name="TextBox 59"/>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64" name="TextBox 63"/>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65" name="TextBox 64"/>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66" name="TextBox 65"/>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11</a:t>
            </a:r>
            <a:endParaRPr lang="en-US" sz="2400" b="0" dirty="0">
              <a:solidFill>
                <a:schemeClr val="bg1"/>
              </a:solidFill>
              <a:latin typeface="Gill Sans"/>
              <a:cs typeface="Gill Sans"/>
            </a:endParaRPr>
          </a:p>
        </p:txBody>
      </p:sp>
      <p:cxnSp>
        <p:nvCxnSpPr>
          <p:cNvPr id="67" name="Straight Arrow Connector 66"/>
          <p:cNvCxnSpPr/>
          <p:nvPr/>
        </p:nvCxnSpPr>
        <p:spPr bwMode="auto">
          <a:xfrm>
            <a:off x="1752600" y="2133600"/>
            <a:ext cx="304800" cy="2286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bwMode="auto">
          <a:xfrm>
            <a:off x="1752600" y="2133600"/>
            <a:ext cx="1905000" cy="2819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bwMode="auto">
          <a:xfrm>
            <a:off x="1752600" y="2133600"/>
            <a:ext cx="5029200" cy="3352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0" name="TextBox 69"/>
          <p:cNvSpPr txBox="1"/>
          <p:nvPr/>
        </p:nvSpPr>
        <p:spPr>
          <a:xfrm>
            <a:off x="4114800" y="2510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4</a:t>
            </a:r>
            <a:endParaRPr lang="en-US" sz="2400" b="0" dirty="0">
              <a:solidFill>
                <a:schemeClr val="bg1"/>
              </a:solidFill>
              <a:latin typeface="Gill Sans"/>
              <a:cs typeface="Gill Sans"/>
            </a:endParaRPr>
          </a:p>
        </p:txBody>
      </p:sp>
      <p:cxnSp>
        <p:nvCxnSpPr>
          <p:cNvPr id="71" name="Straight Arrow Connector 70"/>
          <p:cNvCxnSpPr/>
          <p:nvPr/>
        </p:nvCxnSpPr>
        <p:spPr bwMode="auto">
          <a:xfrm>
            <a:off x="1752600" y="2133600"/>
            <a:ext cx="1371600" cy="3962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put</a:t>
            </a:r>
          </a:p>
        </p:txBody>
      </p:sp>
      <p:sp>
        <p:nvSpPr>
          <p:cNvPr id="3" name="Slide Number Placeholder 2">
            <a:extLst>
              <a:ext uri="{FF2B5EF4-FFF2-40B4-BE49-F238E27FC236}">
                <a16:creationId xmlns:a16="http://schemas.microsoft.com/office/drawing/2014/main" id="{D7257B30-385F-4FB7-B06C-4F3AC0368454}"/>
              </a:ext>
            </a:extLst>
          </p:cNvPr>
          <p:cNvSpPr>
            <a:spLocks noGrp="1"/>
          </p:cNvSpPr>
          <p:nvPr>
            <p:ph type="sldNum" sz="quarter" idx="4"/>
          </p:nvPr>
        </p:nvSpPr>
        <p:spPr/>
        <p:txBody>
          <a:bodyPr/>
          <a:lstStyle/>
          <a:p>
            <a:fld id="{019B477D-1CC2-40BF-9D66-7293E2A0052B}" type="slidenum">
              <a:rPr lang="en-CA" smtClean="0"/>
              <a:pPr/>
              <a:t>47</a:t>
            </a:fld>
            <a:endParaRPr lang="en-CA" dirty="0"/>
          </a:p>
        </p:txBody>
      </p:sp>
    </p:spTree>
    <p:extLst>
      <p:ext uri="{BB962C8B-B14F-4D97-AF65-F5344CB8AC3E}">
        <p14:creationId xmlns:p14="http://schemas.microsoft.com/office/powerpoint/2010/main" val="1612444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4" grpId="0"/>
      <p:bldP spid="65" grpId="0"/>
      <p:bldP spid="66" grpId="0"/>
      <p:bldP spid="7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9" name="Oval 58"/>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60" name="TextBox 59"/>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5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put</a:t>
            </a:r>
          </a:p>
        </p:txBody>
      </p:sp>
      <p:sp>
        <p:nvSpPr>
          <p:cNvPr id="3" name="Slide Number Placeholder 2">
            <a:extLst>
              <a:ext uri="{FF2B5EF4-FFF2-40B4-BE49-F238E27FC236}">
                <a16:creationId xmlns:a16="http://schemas.microsoft.com/office/drawing/2014/main" id="{7BF12686-4D93-4AE0-81FE-DB2FB50FBAA7}"/>
              </a:ext>
            </a:extLst>
          </p:cNvPr>
          <p:cNvSpPr>
            <a:spLocks noGrp="1"/>
          </p:cNvSpPr>
          <p:nvPr>
            <p:ph type="sldNum" sz="quarter" idx="4"/>
          </p:nvPr>
        </p:nvSpPr>
        <p:spPr/>
        <p:txBody>
          <a:bodyPr/>
          <a:lstStyle/>
          <a:p>
            <a:fld id="{019B477D-1CC2-40BF-9D66-7293E2A0052B}" type="slidenum">
              <a:rPr lang="en-CA" smtClean="0"/>
              <a:pPr/>
              <a:t>48</a:t>
            </a:fld>
            <a:endParaRPr lang="en-CA" dirty="0"/>
          </a:p>
        </p:txBody>
      </p:sp>
    </p:spTree>
    <p:extLst>
      <p:ext uri="{BB962C8B-B14F-4D97-AF65-F5344CB8AC3E}">
        <p14:creationId xmlns:p14="http://schemas.microsoft.com/office/powerpoint/2010/main" val="7994152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9" name="Oval 58"/>
          <p:cNvSpPr/>
          <p:nvPr/>
        </p:nvSpPr>
        <p:spPr bwMode="auto">
          <a:xfrm>
            <a:off x="1447800" y="1447800"/>
            <a:ext cx="533400" cy="5334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y</a:t>
            </a:r>
          </a:p>
        </p:txBody>
      </p:sp>
      <p:sp>
        <p:nvSpPr>
          <p:cNvPr id="60" name="TextBox 59"/>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64" name="TextBox 63"/>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6</a:t>
            </a:r>
            <a:endParaRPr lang="en-US" sz="2400" b="0" dirty="0">
              <a:solidFill>
                <a:schemeClr val="bg1"/>
              </a:solidFill>
              <a:latin typeface="Gill Sans"/>
              <a:cs typeface="Gill Sans"/>
            </a:endParaRPr>
          </a:p>
        </p:txBody>
      </p:sp>
      <p:sp>
        <p:nvSpPr>
          <p:cNvPr id="65" name="TextBox 64"/>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66" name="TextBox 65"/>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12</a:t>
            </a:r>
            <a:endParaRPr lang="en-US" sz="2400" b="0" dirty="0">
              <a:solidFill>
                <a:schemeClr val="bg1"/>
              </a:solidFill>
              <a:latin typeface="Gill Sans"/>
              <a:cs typeface="Gill Sans"/>
            </a:endParaRPr>
          </a:p>
        </p:txBody>
      </p:sp>
      <p:cxnSp>
        <p:nvCxnSpPr>
          <p:cNvPr id="67" name="Straight Arrow Connector 66"/>
          <p:cNvCxnSpPr/>
          <p:nvPr/>
        </p:nvCxnSpPr>
        <p:spPr bwMode="auto">
          <a:xfrm>
            <a:off x="1752600" y="2133600"/>
            <a:ext cx="2362200" cy="2286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bwMode="auto">
          <a:xfrm>
            <a:off x="1752600" y="2133600"/>
            <a:ext cx="1905000" cy="2819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bwMode="auto">
          <a:xfrm>
            <a:off x="1752600" y="2133600"/>
            <a:ext cx="5562600" cy="3352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0" name="TextBox 69"/>
          <p:cNvSpPr txBox="1"/>
          <p:nvPr/>
        </p:nvSpPr>
        <p:spPr>
          <a:xfrm>
            <a:off x="4114800" y="2510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cxnSp>
        <p:nvCxnSpPr>
          <p:cNvPr id="71" name="Straight Arrow Connector 70"/>
          <p:cNvCxnSpPr/>
          <p:nvPr/>
        </p:nvCxnSpPr>
        <p:spPr bwMode="auto">
          <a:xfrm>
            <a:off x="1752600" y="2133600"/>
            <a:ext cx="304800" cy="3886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put</a:t>
            </a:r>
          </a:p>
        </p:txBody>
      </p:sp>
      <p:sp>
        <p:nvSpPr>
          <p:cNvPr id="3" name="Slide Number Placeholder 2">
            <a:extLst>
              <a:ext uri="{FF2B5EF4-FFF2-40B4-BE49-F238E27FC236}">
                <a16:creationId xmlns:a16="http://schemas.microsoft.com/office/drawing/2014/main" id="{62677FBB-C2DE-4A7D-9F3B-52701ED42E35}"/>
              </a:ext>
            </a:extLst>
          </p:cNvPr>
          <p:cNvSpPr>
            <a:spLocks noGrp="1"/>
          </p:cNvSpPr>
          <p:nvPr>
            <p:ph type="sldNum" sz="quarter" idx="4"/>
          </p:nvPr>
        </p:nvSpPr>
        <p:spPr/>
        <p:txBody>
          <a:bodyPr/>
          <a:lstStyle/>
          <a:p>
            <a:fld id="{019B477D-1CC2-40BF-9D66-7293E2A0052B}" type="slidenum">
              <a:rPr lang="en-CA" smtClean="0"/>
              <a:pPr/>
              <a:t>49</a:t>
            </a:fld>
            <a:endParaRPr lang="en-CA" dirty="0"/>
          </a:p>
        </p:txBody>
      </p:sp>
    </p:spTree>
    <p:extLst>
      <p:ext uri="{BB962C8B-B14F-4D97-AF65-F5344CB8AC3E}">
        <p14:creationId xmlns:p14="http://schemas.microsoft.com/office/powerpoint/2010/main" val="1494307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4" grpId="0"/>
      <p:bldP spid="65" grpId="0"/>
      <p:bldP spid="66"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fast is Kafka?</a:t>
            </a:r>
          </a:p>
        </p:txBody>
      </p:sp>
      <p:sp>
        <p:nvSpPr>
          <p:cNvPr id="3" name="Content Placeholder 2"/>
          <p:cNvSpPr>
            <a:spLocks noGrp="1"/>
          </p:cNvSpPr>
          <p:nvPr>
            <p:ph idx="1"/>
          </p:nvPr>
        </p:nvSpPr>
        <p:spPr/>
        <p:txBody>
          <a:bodyPr/>
          <a:lstStyle/>
          <a:p>
            <a:r>
              <a:rPr lang="en-US" sz="2000" b="1" dirty="0">
                <a:sym typeface="Wingdings"/>
              </a:rPr>
              <a:t>“Up to 2 million writes/sec on 3 cheap machines”</a:t>
            </a:r>
          </a:p>
          <a:p>
            <a:pPr lvl="1"/>
            <a:r>
              <a:rPr lang="en-US" sz="1800" dirty="0">
                <a:sym typeface="Wingdings"/>
              </a:rPr>
              <a:t>Using 3 producers on 3 different machines, 3x </a:t>
            </a:r>
            <a:r>
              <a:rPr lang="en-US" sz="1800" dirty="0" err="1">
                <a:sym typeface="Wingdings"/>
              </a:rPr>
              <a:t>async</a:t>
            </a:r>
            <a:r>
              <a:rPr lang="en-US" sz="1800" dirty="0">
                <a:sym typeface="Wingdings"/>
              </a:rPr>
              <a:t> replication</a:t>
            </a:r>
          </a:p>
          <a:p>
            <a:pPr lvl="2"/>
            <a:r>
              <a:rPr lang="en-US" sz="1600" dirty="0">
                <a:sym typeface="Wingdings"/>
              </a:rPr>
              <a:t>Only 1 producer/machine because NIC already saturated</a:t>
            </a:r>
          </a:p>
        </p:txBody>
      </p:sp>
      <p:sp>
        <p:nvSpPr>
          <p:cNvPr id="7" name="Slide Number Placeholder 6">
            <a:extLst>
              <a:ext uri="{FF2B5EF4-FFF2-40B4-BE49-F238E27FC236}">
                <a16:creationId xmlns:a16="http://schemas.microsoft.com/office/drawing/2014/main" id="{D6E8FCCD-601D-4614-AEEA-050236769E84}"/>
              </a:ext>
            </a:extLst>
          </p:cNvPr>
          <p:cNvSpPr>
            <a:spLocks noGrp="1"/>
          </p:cNvSpPr>
          <p:nvPr>
            <p:ph type="sldNum" sz="quarter" idx="12"/>
          </p:nvPr>
        </p:nvSpPr>
        <p:spPr/>
        <p:txBody>
          <a:bodyPr/>
          <a:lstStyle/>
          <a:p>
            <a:fld id="{407C8B75-4858-41E6-BEC3-A0853FA4AC5B}" type="slidenum">
              <a:rPr lang="en-US" smtClean="0"/>
              <a:pPr/>
              <a:t>5</a:t>
            </a:fld>
            <a:endParaRPr lang="en-US" dirty="0"/>
          </a:p>
        </p:txBody>
      </p:sp>
    </p:spTree>
    <p:extLst>
      <p:ext uri="{BB962C8B-B14F-4D97-AF65-F5344CB8AC3E}">
        <p14:creationId xmlns:p14="http://schemas.microsoft.com/office/powerpoint/2010/main" val="1684005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3</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9" name="Oval 58"/>
          <p:cNvSpPr/>
          <p:nvPr/>
        </p:nvSpPr>
        <p:spPr bwMode="auto">
          <a:xfrm>
            <a:off x="1447800" y="1447800"/>
            <a:ext cx="533400" cy="5334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Gill Sans"/>
                <a:cs typeface="Gill Sans"/>
              </a:rPr>
              <a:t>y</a:t>
            </a:r>
            <a:endParaRPr kumimoji="0" lang="en-US" sz="2400" b="0" i="1" u="none" strike="noStrike" cap="none" normalizeH="0" baseline="0" dirty="0">
              <a:ln>
                <a:noFill/>
              </a:ln>
              <a:solidFill>
                <a:srgbClr val="000000"/>
              </a:solidFill>
              <a:effectLst/>
              <a:latin typeface="Gill Sans"/>
              <a:cs typeface="Gill Sans"/>
            </a:endParaRPr>
          </a:p>
        </p:txBody>
      </p:sp>
      <p:sp>
        <p:nvSpPr>
          <p:cNvPr id="60" name="TextBox 59"/>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put</a:t>
            </a:r>
          </a:p>
        </p:txBody>
      </p:sp>
      <p:sp>
        <p:nvSpPr>
          <p:cNvPr id="5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put</a:t>
            </a:r>
          </a:p>
        </p:txBody>
      </p:sp>
      <p:sp>
        <p:nvSpPr>
          <p:cNvPr id="3" name="Slide Number Placeholder 2">
            <a:extLst>
              <a:ext uri="{FF2B5EF4-FFF2-40B4-BE49-F238E27FC236}">
                <a16:creationId xmlns:a16="http://schemas.microsoft.com/office/drawing/2014/main" id="{ECDFE45B-0AA0-4020-B4A9-D2DC56AA11AD}"/>
              </a:ext>
            </a:extLst>
          </p:cNvPr>
          <p:cNvSpPr>
            <a:spLocks noGrp="1"/>
          </p:cNvSpPr>
          <p:nvPr>
            <p:ph type="sldNum" sz="quarter" idx="4"/>
          </p:nvPr>
        </p:nvSpPr>
        <p:spPr/>
        <p:txBody>
          <a:bodyPr/>
          <a:lstStyle/>
          <a:p>
            <a:fld id="{019B477D-1CC2-40BF-9D66-7293E2A0052B}" type="slidenum">
              <a:rPr lang="en-CA" smtClean="0"/>
              <a:pPr/>
              <a:t>50</a:t>
            </a:fld>
            <a:endParaRPr lang="en-CA" dirty="0"/>
          </a:p>
        </p:txBody>
      </p:sp>
    </p:spTree>
    <p:extLst>
      <p:ext uri="{BB962C8B-B14F-4D97-AF65-F5344CB8AC3E}">
        <p14:creationId xmlns:p14="http://schemas.microsoft.com/office/powerpoint/2010/main" val="363640998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3</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4" name="Oval 53"/>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55" name="TextBox 54"/>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get</a:t>
            </a:r>
          </a:p>
        </p:txBody>
      </p:sp>
      <p:sp>
        <p:nvSpPr>
          <p:cNvPr id="56" name="TextBox 55"/>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57" name="TextBox 56"/>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58" name="TextBox 57"/>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11</a:t>
            </a:r>
            <a:endParaRPr lang="en-US" sz="2400" b="0" dirty="0">
              <a:solidFill>
                <a:schemeClr val="bg1"/>
              </a:solidFill>
              <a:latin typeface="Gill Sans"/>
              <a:cs typeface="Gill Sans"/>
            </a:endParaRPr>
          </a:p>
        </p:txBody>
      </p:sp>
      <p:cxnSp>
        <p:nvCxnSpPr>
          <p:cNvPr id="61" name="Straight Arrow Connector 60"/>
          <p:cNvCxnSpPr/>
          <p:nvPr/>
        </p:nvCxnSpPr>
        <p:spPr bwMode="auto">
          <a:xfrm>
            <a:off x="1752600" y="2133600"/>
            <a:ext cx="304800" cy="2286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bwMode="auto">
          <a:xfrm>
            <a:off x="1752600" y="2133600"/>
            <a:ext cx="1905000" cy="2819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p:cNvCxnSpPr/>
          <p:nvPr/>
        </p:nvCxnSpPr>
        <p:spPr bwMode="auto">
          <a:xfrm>
            <a:off x="1752600" y="2133600"/>
            <a:ext cx="5029200" cy="3352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5" name="TextBox 64"/>
          <p:cNvSpPr txBox="1"/>
          <p:nvPr/>
        </p:nvSpPr>
        <p:spPr>
          <a:xfrm>
            <a:off x="4114800" y="2510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4</a:t>
            </a:r>
            <a:endParaRPr lang="en-US" sz="2400" b="0" dirty="0">
              <a:solidFill>
                <a:schemeClr val="bg1"/>
              </a:solidFill>
              <a:latin typeface="Gill Sans"/>
              <a:cs typeface="Gill Sans"/>
            </a:endParaRPr>
          </a:p>
        </p:txBody>
      </p:sp>
      <p:cxnSp>
        <p:nvCxnSpPr>
          <p:cNvPr id="66" name="Straight Arrow Connector 65"/>
          <p:cNvCxnSpPr/>
          <p:nvPr/>
        </p:nvCxnSpPr>
        <p:spPr bwMode="auto">
          <a:xfrm>
            <a:off x="1752600" y="2133600"/>
            <a:ext cx="1371600" cy="3962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get</a:t>
            </a:r>
          </a:p>
        </p:txBody>
      </p:sp>
      <p:sp>
        <p:nvSpPr>
          <p:cNvPr id="3" name="Slide Number Placeholder 2">
            <a:extLst>
              <a:ext uri="{FF2B5EF4-FFF2-40B4-BE49-F238E27FC236}">
                <a16:creationId xmlns:a16="http://schemas.microsoft.com/office/drawing/2014/main" id="{90BCB593-5E2D-499B-8AAF-ED34AA2931D1}"/>
              </a:ext>
            </a:extLst>
          </p:cNvPr>
          <p:cNvSpPr>
            <a:spLocks noGrp="1"/>
          </p:cNvSpPr>
          <p:nvPr>
            <p:ph type="sldNum" sz="quarter" idx="4"/>
          </p:nvPr>
        </p:nvSpPr>
        <p:spPr/>
        <p:txBody>
          <a:bodyPr/>
          <a:lstStyle/>
          <a:p>
            <a:fld id="{019B477D-1CC2-40BF-9D66-7293E2A0052B}" type="slidenum">
              <a:rPr lang="en-CA" smtClean="0"/>
              <a:pPr/>
              <a:t>51</a:t>
            </a:fld>
            <a:endParaRPr lang="en-CA" dirty="0"/>
          </a:p>
        </p:txBody>
      </p:sp>
    </p:spTree>
    <p:extLst>
      <p:ext uri="{BB962C8B-B14F-4D97-AF65-F5344CB8AC3E}">
        <p14:creationId xmlns:p14="http://schemas.microsoft.com/office/powerpoint/2010/main" val="3850491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6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3</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54" name="Oval 53"/>
          <p:cNvSpPr/>
          <p:nvPr/>
        </p:nvSpPr>
        <p:spPr bwMode="auto">
          <a:xfrm>
            <a:off x="1447800" y="1447800"/>
            <a:ext cx="533400" cy="5334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x</a:t>
            </a:r>
          </a:p>
        </p:txBody>
      </p:sp>
      <p:sp>
        <p:nvSpPr>
          <p:cNvPr id="55" name="TextBox 54"/>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get</a:t>
            </a:r>
          </a:p>
        </p:txBody>
      </p:sp>
      <p:sp>
        <p:nvSpPr>
          <p:cNvPr id="56" name="TextBox 55"/>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sp>
        <p:nvSpPr>
          <p:cNvPr id="57" name="TextBox 56"/>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58" name="TextBox 57"/>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11</a:t>
            </a:r>
            <a:endParaRPr lang="en-US" sz="2400" b="0" dirty="0">
              <a:solidFill>
                <a:schemeClr val="bg1"/>
              </a:solidFill>
              <a:latin typeface="Gill Sans"/>
              <a:cs typeface="Gill Sans"/>
            </a:endParaRPr>
          </a:p>
        </p:txBody>
      </p:sp>
      <p:cxnSp>
        <p:nvCxnSpPr>
          <p:cNvPr id="61" name="Straight Arrow Connector 60"/>
          <p:cNvCxnSpPr/>
          <p:nvPr/>
        </p:nvCxnSpPr>
        <p:spPr bwMode="auto">
          <a:xfrm>
            <a:off x="1752600" y="2133600"/>
            <a:ext cx="304800" cy="2286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bwMode="auto">
          <a:xfrm>
            <a:off x="1752600" y="2133600"/>
            <a:ext cx="1905000" cy="2819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p:cNvCxnSpPr/>
          <p:nvPr/>
        </p:nvCxnSpPr>
        <p:spPr bwMode="auto">
          <a:xfrm>
            <a:off x="1752600" y="2133600"/>
            <a:ext cx="5029200" cy="3352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5" name="TextBox 64"/>
          <p:cNvSpPr txBox="1"/>
          <p:nvPr/>
        </p:nvSpPr>
        <p:spPr>
          <a:xfrm>
            <a:off x="4114800" y="2510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 = 4</a:t>
            </a:r>
            <a:endParaRPr lang="en-US" sz="2400" b="0" dirty="0">
              <a:solidFill>
                <a:schemeClr val="bg1"/>
              </a:solidFill>
              <a:latin typeface="Gill Sans"/>
              <a:cs typeface="Gill Sans"/>
            </a:endParaRPr>
          </a:p>
        </p:txBody>
      </p:sp>
      <p:cxnSp>
        <p:nvCxnSpPr>
          <p:cNvPr id="66" name="Straight Arrow Connector 65"/>
          <p:cNvCxnSpPr/>
          <p:nvPr/>
        </p:nvCxnSpPr>
        <p:spPr bwMode="auto">
          <a:xfrm>
            <a:off x="1752600" y="2133600"/>
            <a:ext cx="1371600" cy="3962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3" name="Group 2"/>
          <p:cNvGrpSpPr/>
          <p:nvPr/>
        </p:nvGrpSpPr>
        <p:grpSpPr>
          <a:xfrm>
            <a:off x="5486400" y="2514600"/>
            <a:ext cx="3124200" cy="1676400"/>
            <a:chOff x="5486400" y="2514600"/>
            <a:chExt cx="3124200" cy="1676400"/>
          </a:xfrm>
        </p:grpSpPr>
        <p:sp>
          <p:nvSpPr>
            <p:cNvPr id="71" name="TextBox 70"/>
            <p:cNvSpPr txBox="1"/>
            <p:nvPr/>
          </p:nvSpPr>
          <p:spPr>
            <a:xfrm>
              <a:off x="6477000" y="32721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72" name="TextBox 71"/>
            <p:cNvSpPr txBox="1"/>
            <p:nvPr/>
          </p:nvSpPr>
          <p:spPr>
            <a:xfrm>
              <a:off x="5486400" y="3124200"/>
              <a:ext cx="31242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MIN                            = 2    </a:t>
              </a:r>
              <a:endParaRPr lang="en-US" sz="2400" b="0" dirty="0">
                <a:solidFill>
                  <a:schemeClr val="bg1"/>
                </a:solidFill>
                <a:latin typeface="Gill Sans"/>
                <a:cs typeface="Gill Sans"/>
              </a:endParaRPr>
            </a:p>
          </p:txBody>
        </p:sp>
        <p:sp>
          <p:nvSpPr>
            <p:cNvPr id="68" name="Double Brace 67"/>
            <p:cNvSpPr/>
            <p:nvPr/>
          </p:nvSpPr>
          <p:spPr bwMode="auto">
            <a:xfrm>
              <a:off x="6248400" y="2514600"/>
              <a:ext cx="1676400" cy="1676400"/>
            </a:xfrm>
            <a:prstGeom prst="bracePair">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69" name="TextBox 68"/>
            <p:cNvSpPr txBox="1"/>
            <p:nvPr/>
          </p:nvSpPr>
          <p:spPr>
            <a:xfrm>
              <a:off x="6477000" y="2514600"/>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70" name="TextBox 69"/>
            <p:cNvSpPr txBox="1"/>
            <p:nvPr/>
          </p:nvSpPr>
          <p:spPr>
            <a:xfrm>
              <a:off x="6477000" y="28911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73" name="TextBox 72"/>
            <p:cNvSpPr txBox="1"/>
            <p:nvPr/>
          </p:nvSpPr>
          <p:spPr>
            <a:xfrm>
              <a:off x="6477000" y="36531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grpSp>
      <p:sp>
        <p:nvSpPr>
          <p:cNvPr id="7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get</a:t>
            </a:r>
          </a:p>
        </p:txBody>
      </p:sp>
      <p:sp>
        <p:nvSpPr>
          <p:cNvPr id="52" name="Slide Number Placeholder 51">
            <a:extLst>
              <a:ext uri="{FF2B5EF4-FFF2-40B4-BE49-F238E27FC236}">
                <a16:creationId xmlns:a16="http://schemas.microsoft.com/office/drawing/2014/main" id="{12A567DD-CD2F-4425-A510-E6496607AB52}"/>
              </a:ext>
            </a:extLst>
          </p:cNvPr>
          <p:cNvSpPr>
            <a:spLocks noGrp="1"/>
          </p:cNvSpPr>
          <p:nvPr>
            <p:ph type="sldNum" sz="quarter" idx="4"/>
          </p:nvPr>
        </p:nvSpPr>
        <p:spPr/>
        <p:txBody>
          <a:bodyPr/>
          <a:lstStyle/>
          <a:p>
            <a:fld id="{019B477D-1CC2-40BF-9D66-7293E2A0052B}" type="slidenum">
              <a:rPr lang="en-CA" smtClean="0"/>
              <a:pPr/>
              <a:t>52</a:t>
            </a:fld>
            <a:endParaRPr lang="en-CA" dirty="0"/>
          </a:p>
        </p:txBody>
      </p:sp>
    </p:spTree>
    <p:extLst>
      <p:ext uri="{BB962C8B-B14F-4D97-AF65-F5344CB8AC3E}">
        <p14:creationId xmlns:p14="http://schemas.microsoft.com/office/powerpoint/2010/main" val="1877781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3</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67" name="Oval 66"/>
          <p:cNvSpPr/>
          <p:nvPr/>
        </p:nvSpPr>
        <p:spPr bwMode="auto">
          <a:xfrm>
            <a:off x="1447800" y="1447800"/>
            <a:ext cx="533400" cy="5334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y</a:t>
            </a:r>
          </a:p>
        </p:txBody>
      </p:sp>
      <p:sp>
        <p:nvSpPr>
          <p:cNvPr id="68" name="TextBox 67"/>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get</a:t>
            </a:r>
          </a:p>
        </p:txBody>
      </p:sp>
      <p:sp>
        <p:nvSpPr>
          <p:cNvPr id="69" name="TextBox 68"/>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6</a:t>
            </a:r>
            <a:endParaRPr lang="en-US" sz="2400" b="0" dirty="0">
              <a:solidFill>
                <a:schemeClr val="bg1"/>
              </a:solidFill>
              <a:latin typeface="Gill Sans"/>
              <a:cs typeface="Gill Sans"/>
            </a:endParaRPr>
          </a:p>
        </p:txBody>
      </p:sp>
      <p:sp>
        <p:nvSpPr>
          <p:cNvPr id="70" name="TextBox 69"/>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71" name="TextBox 70"/>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12</a:t>
            </a:r>
            <a:endParaRPr lang="en-US" sz="2400" b="0" dirty="0">
              <a:solidFill>
                <a:schemeClr val="bg1"/>
              </a:solidFill>
              <a:latin typeface="Gill Sans"/>
              <a:cs typeface="Gill Sans"/>
            </a:endParaRPr>
          </a:p>
        </p:txBody>
      </p:sp>
      <p:cxnSp>
        <p:nvCxnSpPr>
          <p:cNvPr id="72" name="Straight Arrow Connector 71"/>
          <p:cNvCxnSpPr/>
          <p:nvPr/>
        </p:nvCxnSpPr>
        <p:spPr bwMode="auto">
          <a:xfrm>
            <a:off x="1752600" y="2133600"/>
            <a:ext cx="2362200" cy="2286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bwMode="auto">
          <a:xfrm>
            <a:off x="1752600" y="2133600"/>
            <a:ext cx="1905000" cy="2819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bwMode="auto">
          <a:xfrm>
            <a:off x="1752600" y="2133600"/>
            <a:ext cx="5562600" cy="3352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4114800" y="2510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cxnSp>
        <p:nvCxnSpPr>
          <p:cNvPr id="76" name="Straight Arrow Connector 75"/>
          <p:cNvCxnSpPr/>
          <p:nvPr/>
        </p:nvCxnSpPr>
        <p:spPr bwMode="auto">
          <a:xfrm>
            <a:off x="1752600" y="2133600"/>
            <a:ext cx="304800" cy="3886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get</a:t>
            </a:r>
          </a:p>
        </p:txBody>
      </p:sp>
      <p:sp>
        <p:nvSpPr>
          <p:cNvPr id="3" name="Slide Number Placeholder 2">
            <a:extLst>
              <a:ext uri="{FF2B5EF4-FFF2-40B4-BE49-F238E27FC236}">
                <a16:creationId xmlns:a16="http://schemas.microsoft.com/office/drawing/2014/main" id="{1CDF98E4-1164-463F-9AB5-19EEC94B7CE3}"/>
              </a:ext>
            </a:extLst>
          </p:cNvPr>
          <p:cNvSpPr>
            <a:spLocks noGrp="1"/>
          </p:cNvSpPr>
          <p:nvPr>
            <p:ph type="sldNum" sz="quarter" idx="4"/>
          </p:nvPr>
        </p:nvSpPr>
        <p:spPr/>
        <p:txBody>
          <a:bodyPr/>
          <a:lstStyle/>
          <a:p>
            <a:fld id="{019B477D-1CC2-40BF-9D66-7293E2A0052B}" type="slidenum">
              <a:rPr lang="en-CA" smtClean="0"/>
              <a:pPr/>
              <a:t>53</a:t>
            </a:fld>
            <a:endParaRPr lang="en-CA" dirty="0"/>
          </a:p>
        </p:txBody>
      </p:sp>
    </p:spTree>
    <p:extLst>
      <p:ext uri="{BB962C8B-B14F-4D97-AF65-F5344CB8AC3E}">
        <p14:creationId xmlns:p14="http://schemas.microsoft.com/office/powerpoint/2010/main" val="2212877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69" grpId="0"/>
      <p:bldP spid="70" grpId="0"/>
      <p:bldP spid="71" grpId="0"/>
      <p:bldP spid="7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371600" y="4343400"/>
            <a:ext cx="6324600" cy="2057400"/>
            <a:chOff x="1371600" y="4343400"/>
            <a:chExt cx="6324600" cy="2057400"/>
          </a:xfrm>
        </p:grpSpPr>
        <p:sp>
          <p:nvSpPr>
            <p:cNvPr id="4" name="Rectangle 3"/>
            <p:cNvSpPr/>
            <p:nvPr/>
          </p:nvSpPr>
          <p:spPr bwMode="auto">
            <a:xfrm>
              <a:off x="1371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 name="Rectangle 4"/>
            <p:cNvSpPr/>
            <p:nvPr/>
          </p:nvSpPr>
          <p:spPr bwMode="auto">
            <a:xfrm>
              <a:off x="1905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6" name="Rectangle 5"/>
            <p:cNvSpPr/>
            <p:nvPr/>
          </p:nvSpPr>
          <p:spPr bwMode="auto">
            <a:xfrm>
              <a:off x="2438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7" name="Rectangle 6"/>
            <p:cNvSpPr/>
            <p:nvPr/>
          </p:nvSpPr>
          <p:spPr bwMode="auto">
            <a:xfrm>
              <a:off x="2971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8" name="Rectangle 7"/>
            <p:cNvSpPr/>
            <p:nvPr/>
          </p:nvSpPr>
          <p:spPr bwMode="auto">
            <a:xfrm>
              <a:off x="3505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9" name="Rectangle 8"/>
            <p:cNvSpPr/>
            <p:nvPr/>
          </p:nvSpPr>
          <p:spPr bwMode="auto">
            <a:xfrm>
              <a:off x="4038600" y="43434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auto">
            <a:xfrm>
              <a:off x="4572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1" name="Rectangle 10"/>
            <p:cNvSpPr/>
            <p:nvPr/>
          </p:nvSpPr>
          <p:spPr bwMode="auto">
            <a:xfrm>
              <a:off x="51054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2" name="Rectangle 11"/>
            <p:cNvSpPr/>
            <p:nvPr/>
          </p:nvSpPr>
          <p:spPr bwMode="auto">
            <a:xfrm>
              <a:off x="56388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3" name="Rectangle 12"/>
            <p:cNvSpPr/>
            <p:nvPr/>
          </p:nvSpPr>
          <p:spPr bwMode="auto">
            <a:xfrm>
              <a:off x="61722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4" name="Rectangle 13"/>
            <p:cNvSpPr/>
            <p:nvPr/>
          </p:nvSpPr>
          <p:spPr bwMode="auto">
            <a:xfrm>
              <a:off x="67056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5" name="Rectangle 14"/>
            <p:cNvSpPr/>
            <p:nvPr/>
          </p:nvSpPr>
          <p:spPr bwMode="auto">
            <a:xfrm>
              <a:off x="7239000" y="43434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6" name="Rectangle 15"/>
            <p:cNvSpPr/>
            <p:nvPr/>
          </p:nvSpPr>
          <p:spPr bwMode="auto">
            <a:xfrm>
              <a:off x="1371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7" name="Rectangle 16"/>
            <p:cNvSpPr/>
            <p:nvPr/>
          </p:nvSpPr>
          <p:spPr bwMode="auto">
            <a:xfrm>
              <a:off x="1905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8" name="Rectangle 17"/>
            <p:cNvSpPr/>
            <p:nvPr/>
          </p:nvSpPr>
          <p:spPr bwMode="auto">
            <a:xfrm>
              <a:off x="2438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19" name="Rectangle 18"/>
            <p:cNvSpPr/>
            <p:nvPr/>
          </p:nvSpPr>
          <p:spPr bwMode="auto">
            <a:xfrm>
              <a:off x="2971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0" name="Rectangle 19"/>
            <p:cNvSpPr/>
            <p:nvPr/>
          </p:nvSpPr>
          <p:spPr bwMode="auto">
            <a:xfrm>
              <a:off x="3505200" y="48768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3</a:t>
              </a:r>
            </a:p>
          </p:txBody>
        </p:sp>
        <p:sp>
          <p:nvSpPr>
            <p:cNvPr id="21" name="Rectangle 20"/>
            <p:cNvSpPr/>
            <p:nvPr/>
          </p:nvSpPr>
          <p:spPr bwMode="auto">
            <a:xfrm>
              <a:off x="4038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2" name="Rectangle 21"/>
            <p:cNvSpPr/>
            <p:nvPr/>
          </p:nvSpPr>
          <p:spPr bwMode="auto">
            <a:xfrm>
              <a:off x="4572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3" name="Rectangle 22"/>
            <p:cNvSpPr/>
            <p:nvPr/>
          </p:nvSpPr>
          <p:spPr bwMode="auto">
            <a:xfrm>
              <a:off x="51054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4" name="Rectangle 23"/>
            <p:cNvSpPr/>
            <p:nvPr/>
          </p:nvSpPr>
          <p:spPr bwMode="auto">
            <a:xfrm>
              <a:off x="56388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5" name="Rectangle 24"/>
            <p:cNvSpPr/>
            <p:nvPr/>
          </p:nvSpPr>
          <p:spPr bwMode="auto">
            <a:xfrm>
              <a:off x="61722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6" name="Rectangle 25"/>
            <p:cNvSpPr/>
            <p:nvPr/>
          </p:nvSpPr>
          <p:spPr bwMode="auto">
            <a:xfrm>
              <a:off x="67056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7" name="Rectangle 26"/>
            <p:cNvSpPr/>
            <p:nvPr/>
          </p:nvSpPr>
          <p:spPr bwMode="auto">
            <a:xfrm>
              <a:off x="7239000" y="48768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8" name="Rectangle 27"/>
            <p:cNvSpPr/>
            <p:nvPr/>
          </p:nvSpPr>
          <p:spPr bwMode="auto">
            <a:xfrm>
              <a:off x="1371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29" name="Rectangle 28"/>
            <p:cNvSpPr/>
            <p:nvPr/>
          </p:nvSpPr>
          <p:spPr bwMode="auto">
            <a:xfrm>
              <a:off x="1905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0" name="Rectangle 29"/>
            <p:cNvSpPr/>
            <p:nvPr/>
          </p:nvSpPr>
          <p:spPr bwMode="auto">
            <a:xfrm>
              <a:off x="2438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1" name="Rectangle 30"/>
            <p:cNvSpPr/>
            <p:nvPr/>
          </p:nvSpPr>
          <p:spPr bwMode="auto">
            <a:xfrm>
              <a:off x="2971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2" name="Rectangle 31"/>
            <p:cNvSpPr/>
            <p:nvPr/>
          </p:nvSpPr>
          <p:spPr bwMode="auto">
            <a:xfrm>
              <a:off x="3505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3" name="Rectangle 32"/>
            <p:cNvSpPr/>
            <p:nvPr/>
          </p:nvSpPr>
          <p:spPr bwMode="auto">
            <a:xfrm>
              <a:off x="4038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4" name="Rectangle 33"/>
            <p:cNvSpPr/>
            <p:nvPr/>
          </p:nvSpPr>
          <p:spPr bwMode="auto">
            <a:xfrm>
              <a:off x="45720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5" name="Rectangle 34"/>
            <p:cNvSpPr/>
            <p:nvPr/>
          </p:nvSpPr>
          <p:spPr bwMode="auto">
            <a:xfrm>
              <a:off x="51054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6" name="Rectangle 35"/>
            <p:cNvSpPr/>
            <p:nvPr/>
          </p:nvSpPr>
          <p:spPr bwMode="auto">
            <a:xfrm>
              <a:off x="56388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7" name="Rectangle 36"/>
            <p:cNvSpPr/>
            <p:nvPr/>
          </p:nvSpPr>
          <p:spPr bwMode="auto">
            <a:xfrm>
              <a:off x="61722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38" name="Rectangle 37"/>
            <p:cNvSpPr/>
            <p:nvPr/>
          </p:nvSpPr>
          <p:spPr bwMode="auto">
            <a:xfrm>
              <a:off x="6705600" y="54102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39" name="Rectangle 38"/>
            <p:cNvSpPr/>
            <p:nvPr/>
          </p:nvSpPr>
          <p:spPr bwMode="auto">
            <a:xfrm>
              <a:off x="7239000" y="54102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0" name="Rectangle 39"/>
            <p:cNvSpPr/>
            <p:nvPr/>
          </p:nvSpPr>
          <p:spPr bwMode="auto">
            <a:xfrm>
              <a:off x="1371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1" name="Rectangle 40"/>
            <p:cNvSpPr/>
            <p:nvPr/>
          </p:nvSpPr>
          <p:spPr bwMode="auto">
            <a:xfrm>
              <a:off x="1905000" y="5943600"/>
              <a:ext cx="457200" cy="457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1</a:t>
              </a:r>
            </a:p>
          </p:txBody>
        </p:sp>
        <p:sp>
          <p:nvSpPr>
            <p:cNvPr id="42" name="Rectangle 41"/>
            <p:cNvSpPr/>
            <p:nvPr/>
          </p:nvSpPr>
          <p:spPr bwMode="auto">
            <a:xfrm>
              <a:off x="2438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3" name="Rectangle 42"/>
            <p:cNvSpPr/>
            <p:nvPr/>
          </p:nvSpPr>
          <p:spPr bwMode="auto">
            <a:xfrm>
              <a:off x="2971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2</a:t>
              </a:r>
            </a:p>
          </p:txBody>
        </p:sp>
        <p:sp>
          <p:nvSpPr>
            <p:cNvPr id="44" name="Rectangle 43"/>
            <p:cNvSpPr/>
            <p:nvPr/>
          </p:nvSpPr>
          <p:spPr bwMode="auto">
            <a:xfrm>
              <a:off x="3505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5" name="Rectangle 44"/>
            <p:cNvSpPr/>
            <p:nvPr/>
          </p:nvSpPr>
          <p:spPr bwMode="auto">
            <a:xfrm>
              <a:off x="4038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6" name="Rectangle 45"/>
            <p:cNvSpPr/>
            <p:nvPr/>
          </p:nvSpPr>
          <p:spPr bwMode="auto">
            <a:xfrm>
              <a:off x="4572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7" name="Rectangle 46"/>
            <p:cNvSpPr/>
            <p:nvPr/>
          </p:nvSpPr>
          <p:spPr bwMode="auto">
            <a:xfrm>
              <a:off x="51054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8" name="Rectangle 47"/>
            <p:cNvSpPr/>
            <p:nvPr/>
          </p:nvSpPr>
          <p:spPr bwMode="auto">
            <a:xfrm>
              <a:off x="56388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49" name="Rectangle 48"/>
            <p:cNvSpPr/>
            <p:nvPr/>
          </p:nvSpPr>
          <p:spPr bwMode="auto">
            <a:xfrm>
              <a:off x="61722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0" name="Rectangle 49"/>
            <p:cNvSpPr/>
            <p:nvPr/>
          </p:nvSpPr>
          <p:spPr bwMode="auto">
            <a:xfrm>
              <a:off x="67056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sp>
          <p:nvSpPr>
            <p:cNvPr id="51" name="Rectangle 50"/>
            <p:cNvSpPr/>
            <p:nvPr/>
          </p:nvSpPr>
          <p:spPr bwMode="auto">
            <a:xfrm>
              <a:off x="7239000" y="5943600"/>
              <a:ext cx="457200" cy="457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Gill Sans"/>
                  <a:cs typeface="Gill Sans"/>
                </a:rPr>
                <a:t>0</a:t>
              </a:r>
            </a:p>
          </p:txBody>
        </p:sp>
      </p:grpSp>
      <p:sp>
        <p:nvSpPr>
          <p:cNvPr id="67" name="Oval 66"/>
          <p:cNvSpPr/>
          <p:nvPr/>
        </p:nvSpPr>
        <p:spPr bwMode="auto">
          <a:xfrm>
            <a:off x="1447800" y="1447800"/>
            <a:ext cx="533400" cy="5334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000000"/>
                </a:solidFill>
                <a:effectLst/>
                <a:latin typeface="Gill Sans"/>
                <a:cs typeface="Gill Sans"/>
              </a:rPr>
              <a:t>y</a:t>
            </a:r>
          </a:p>
        </p:txBody>
      </p:sp>
      <p:sp>
        <p:nvSpPr>
          <p:cNvPr id="68" name="TextBox 67"/>
          <p:cNvSpPr txBox="1"/>
          <p:nvPr/>
        </p:nvSpPr>
        <p:spPr>
          <a:xfrm>
            <a:off x="609600" y="1447800"/>
            <a:ext cx="838200" cy="461665"/>
          </a:xfrm>
          <a:prstGeom prst="rect">
            <a:avLst/>
          </a:prstGeom>
          <a:noFill/>
        </p:spPr>
        <p:txBody>
          <a:bodyPr wrap="square" rtlCol="0">
            <a:spAutoFit/>
          </a:bodyPr>
          <a:lstStyle/>
          <a:p>
            <a:pPr algn="ctr">
              <a:tabLst>
                <a:tab pos="292100" algn="l"/>
                <a:tab pos="520700" algn="l"/>
              </a:tabLst>
            </a:pPr>
            <a:r>
              <a:rPr lang="en-US" sz="2400" b="0" dirty="0">
                <a:solidFill>
                  <a:schemeClr val="bg1"/>
                </a:solidFill>
                <a:latin typeface="Gill Sans"/>
                <a:cs typeface="Gill Sans"/>
              </a:rPr>
              <a:t>get</a:t>
            </a:r>
          </a:p>
        </p:txBody>
      </p:sp>
      <p:sp>
        <p:nvSpPr>
          <p:cNvPr id="69" name="TextBox 68"/>
          <p:cNvSpPr txBox="1"/>
          <p:nvPr/>
        </p:nvSpPr>
        <p:spPr>
          <a:xfrm>
            <a:off x="4114800" y="1371600"/>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6</a:t>
            </a:r>
            <a:endParaRPr lang="en-US" sz="2400" b="0" dirty="0">
              <a:solidFill>
                <a:schemeClr val="bg1"/>
              </a:solidFill>
              <a:latin typeface="Gill Sans"/>
              <a:cs typeface="Gill Sans"/>
            </a:endParaRPr>
          </a:p>
        </p:txBody>
      </p:sp>
      <p:sp>
        <p:nvSpPr>
          <p:cNvPr id="70" name="TextBox 69"/>
          <p:cNvSpPr txBox="1"/>
          <p:nvPr/>
        </p:nvSpPr>
        <p:spPr>
          <a:xfrm>
            <a:off x="4114800" y="1748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5</a:t>
            </a:r>
            <a:endParaRPr lang="en-US" sz="2400" b="0" dirty="0">
              <a:solidFill>
                <a:schemeClr val="bg1"/>
              </a:solidFill>
              <a:latin typeface="Gill Sans"/>
              <a:cs typeface="Gill Sans"/>
            </a:endParaRPr>
          </a:p>
        </p:txBody>
      </p:sp>
      <p:sp>
        <p:nvSpPr>
          <p:cNvPr id="71" name="TextBox 70"/>
          <p:cNvSpPr txBox="1"/>
          <p:nvPr/>
        </p:nvSpPr>
        <p:spPr>
          <a:xfrm>
            <a:off x="4114800" y="2129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12</a:t>
            </a:r>
            <a:endParaRPr lang="en-US" sz="2400" b="0" dirty="0">
              <a:solidFill>
                <a:schemeClr val="bg1"/>
              </a:solidFill>
              <a:latin typeface="Gill Sans"/>
              <a:cs typeface="Gill Sans"/>
            </a:endParaRPr>
          </a:p>
        </p:txBody>
      </p:sp>
      <p:cxnSp>
        <p:nvCxnSpPr>
          <p:cNvPr id="72" name="Straight Arrow Connector 71"/>
          <p:cNvCxnSpPr/>
          <p:nvPr/>
        </p:nvCxnSpPr>
        <p:spPr bwMode="auto">
          <a:xfrm>
            <a:off x="1752600" y="2133600"/>
            <a:ext cx="2362200" cy="2286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bwMode="auto">
          <a:xfrm>
            <a:off x="1752600" y="2133600"/>
            <a:ext cx="1905000" cy="2819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bwMode="auto">
          <a:xfrm>
            <a:off x="1752600" y="2133600"/>
            <a:ext cx="5562600" cy="3352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4114800" y="2510135"/>
            <a:ext cx="1447800" cy="461665"/>
          </a:xfrm>
          <a:prstGeom prst="rect">
            <a:avLst/>
          </a:prstGeom>
          <a:noFill/>
        </p:spPr>
        <p:txBody>
          <a:bodyPr wrap="square" rtlCol="0">
            <a:spAutoFit/>
          </a:bodyPr>
          <a:lstStyle/>
          <a:p>
            <a:pPr>
              <a:tabLst>
                <a:tab pos="292100" algn="l"/>
                <a:tab pos="520700" algn="l"/>
              </a:tabLst>
            </a:pP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 = 2</a:t>
            </a:r>
            <a:endParaRPr lang="en-US" sz="2400" b="0" dirty="0">
              <a:solidFill>
                <a:schemeClr val="bg1"/>
              </a:solidFill>
              <a:latin typeface="Gill Sans"/>
              <a:cs typeface="Gill Sans"/>
            </a:endParaRPr>
          </a:p>
        </p:txBody>
      </p:sp>
      <p:cxnSp>
        <p:nvCxnSpPr>
          <p:cNvPr id="76" name="Straight Arrow Connector 75"/>
          <p:cNvCxnSpPr/>
          <p:nvPr/>
        </p:nvCxnSpPr>
        <p:spPr bwMode="auto">
          <a:xfrm>
            <a:off x="1752600" y="2133600"/>
            <a:ext cx="304800" cy="3886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62" name="Group 61"/>
          <p:cNvGrpSpPr/>
          <p:nvPr/>
        </p:nvGrpSpPr>
        <p:grpSpPr>
          <a:xfrm>
            <a:off x="5486400" y="2514600"/>
            <a:ext cx="3124200" cy="1676400"/>
            <a:chOff x="5486400" y="2514600"/>
            <a:chExt cx="3124200" cy="1676400"/>
          </a:xfrm>
        </p:grpSpPr>
        <p:sp>
          <p:nvSpPr>
            <p:cNvPr id="65" name="TextBox 64"/>
            <p:cNvSpPr txBox="1"/>
            <p:nvPr/>
          </p:nvSpPr>
          <p:spPr>
            <a:xfrm>
              <a:off x="5486400" y="3124200"/>
              <a:ext cx="31242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MIN                            = 1    </a:t>
              </a:r>
              <a:endParaRPr lang="en-US" sz="2400" b="0" dirty="0">
                <a:solidFill>
                  <a:schemeClr val="bg1"/>
                </a:solidFill>
                <a:latin typeface="Gill Sans"/>
                <a:cs typeface="Gill Sans"/>
              </a:endParaRPr>
            </a:p>
          </p:txBody>
        </p:sp>
        <p:sp>
          <p:nvSpPr>
            <p:cNvPr id="64" name="TextBox 63"/>
            <p:cNvSpPr txBox="1"/>
            <p:nvPr/>
          </p:nvSpPr>
          <p:spPr>
            <a:xfrm>
              <a:off x="6477000" y="32721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3</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66" name="Double Brace 65"/>
            <p:cNvSpPr/>
            <p:nvPr/>
          </p:nvSpPr>
          <p:spPr bwMode="auto">
            <a:xfrm>
              <a:off x="6248400" y="2514600"/>
              <a:ext cx="1676400" cy="1676400"/>
            </a:xfrm>
            <a:prstGeom prst="bracePair">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77" name="TextBox 76"/>
            <p:cNvSpPr txBox="1"/>
            <p:nvPr/>
          </p:nvSpPr>
          <p:spPr>
            <a:xfrm>
              <a:off x="6477000" y="2514600"/>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1</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78" name="TextBox 77"/>
            <p:cNvSpPr txBox="1"/>
            <p:nvPr/>
          </p:nvSpPr>
          <p:spPr>
            <a:xfrm>
              <a:off x="6477000" y="28911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2</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sp>
          <p:nvSpPr>
            <p:cNvPr id="79" name="TextBox 78"/>
            <p:cNvSpPr txBox="1"/>
            <p:nvPr/>
          </p:nvSpPr>
          <p:spPr>
            <a:xfrm>
              <a:off x="6477000" y="3653135"/>
              <a:ext cx="1447800" cy="461665"/>
            </a:xfrm>
            <a:prstGeom prst="rect">
              <a:avLst/>
            </a:prstGeom>
            <a:noFill/>
          </p:spPr>
          <p:txBody>
            <a:bodyPr wrap="square" rtlCol="0">
              <a:spAutoFit/>
            </a:bodyPr>
            <a:lstStyle/>
            <a:p>
              <a:pPr>
                <a:tabLst>
                  <a:tab pos="292100" algn="l"/>
                  <a:tab pos="520700" algn="l"/>
                </a:tabLst>
              </a:pPr>
              <a:r>
                <a:rPr lang="en-US" sz="2400" b="0" kern="0" dirty="0">
                  <a:solidFill>
                    <a:srgbClr val="000000"/>
                  </a:solidFill>
                  <a:latin typeface="Gill Sans"/>
                  <a:cs typeface="Gill Sans"/>
                </a:rPr>
                <a:t>A[</a:t>
              </a:r>
              <a:r>
                <a:rPr lang="en-US" sz="2400" b="0" i="1" kern="0" dirty="0">
                  <a:solidFill>
                    <a:srgbClr val="000000"/>
                  </a:solidFill>
                  <a:latin typeface="Gill Sans"/>
                  <a:cs typeface="Gill Sans"/>
                </a:rPr>
                <a:t>h</a:t>
              </a:r>
              <a:r>
                <a:rPr lang="en-US" sz="2400" b="0" i="1" kern="0" baseline="-25000" dirty="0">
                  <a:solidFill>
                    <a:srgbClr val="000000"/>
                  </a:solidFill>
                  <a:latin typeface="Gill Sans"/>
                  <a:cs typeface="Gill Sans"/>
                </a:rPr>
                <a:t>4</a:t>
              </a:r>
              <a:r>
                <a:rPr lang="en-US" sz="2400" b="0" kern="0" dirty="0">
                  <a:solidFill>
                    <a:srgbClr val="000000"/>
                  </a:solidFill>
                  <a:latin typeface="Gill Sans"/>
                  <a:cs typeface="Gill Sans"/>
                </a:rPr>
                <a:t>(</a:t>
              </a:r>
              <a:r>
                <a:rPr lang="en-US" sz="2400" b="0" i="1" kern="0" dirty="0">
                  <a:solidFill>
                    <a:srgbClr val="000000"/>
                  </a:solidFill>
                  <a:latin typeface="Gill Sans"/>
                  <a:cs typeface="Gill Sans"/>
                </a:rPr>
                <a:t>y</a:t>
              </a:r>
              <a:r>
                <a:rPr lang="en-US" sz="2400" b="0" kern="0" dirty="0">
                  <a:solidFill>
                    <a:srgbClr val="000000"/>
                  </a:solidFill>
                  <a:latin typeface="Gill Sans"/>
                  <a:cs typeface="Gill Sans"/>
                </a:rPr>
                <a:t>)]</a:t>
              </a:r>
              <a:endParaRPr lang="en-US" sz="2400" b="0" dirty="0">
                <a:solidFill>
                  <a:schemeClr val="bg1"/>
                </a:solidFill>
                <a:latin typeface="Gill Sans"/>
                <a:cs typeface="Gill Sans"/>
              </a:endParaRPr>
            </a:p>
          </p:txBody>
        </p:sp>
      </p:grpSp>
      <p:sp>
        <p:nvSpPr>
          <p:cNvPr id="8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 get</a:t>
            </a:r>
          </a:p>
        </p:txBody>
      </p:sp>
      <p:sp>
        <p:nvSpPr>
          <p:cNvPr id="3" name="Slide Number Placeholder 2">
            <a:extLst>
              <a:ext uri="{FF2B5EF4-FFF2-40B4-BE49-F238E27FC236}">
                <a16:creationId xmlns:a16="http://schemas.microsoft.com/office/drawing/2014/main" id="{4C5A48DC-E268-40C9-A2EB-3A68322483BC}"/>
              </a:ext>
            </a:extLst>
          </p:cNvPr>
          <p:cNvSpPr>
            <a:spLocks noGrp="1"/>
          </p:cNvSpPr>
          <p:nvPr>
            <p:ph type="sldNum" sz="quarter" idx="4"/>
          </p:nvPr>
        </p:nvSpPr>
        <p:spPr/>
        <p:txBody>
          <a:bodyPr/>
          <a:lstStyle/>
          <a:p>
            <a:fld id="{019B477D-1CC2-40BF-9D66-7293E2A0052B}" type="slidenum">
              <a:rPr lang="en-CA" smtClean="0"/>
              <a:pPr/>
              <a:t>54</a:t>
            </a:fld>
            <a:endParaRPr lang="en-CA" dirty="0"/>
          </a:p>
        </p:txBody>
      </p:sp>
    </p:spTree>
    <p:extLst>
      <p:ext uri="{BB962C8B-B14F-4D97-AF65-F5344CB8AC3E}">
        <p14:creationId xmlns:p14="http://schemas.microsoft.com/office/powerpoint/2010/main" val="93882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Count-Min Sketches</a:t>
            </a:r>
          </a:p>
        </p:txBody>
      </p:sp>
      <p:sp>
        <p:nvSpPr>
          <p:cNvPr id="5" name="TextBox 4"/>
          <p:cNvSpPr txBox="1"/>
          <p:nvPr/>
        </p:nvSpPr>
        <p:spPr>
          <a:xfrm>
            <a:off x="0" y="2209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Error properties: get(</a:t>
            </a:r>
            <a:r>
              <a:rPr lang="en-US" sz="2400" b="0" i="1" kern="0" dirty="0">
                <a:solidFill>
                  <a:srgbClr val="000000"/>
                </a:solidFill>
                <a:latin typeface="Gill Sans"/>
                <a:cs typeface="Gill Sans"/>
              </a:rPr>
              <a:t>x</a:t>
            </a:r>
            <a:r>
              <a:rPr lang="en-US" sz="2400" b="0" kern="0" dirty="0">
                <a:solidFill>
                  <a:srgbClr val="000000"/>
                </a:solidFill>
                <a:latin typeface="Gill Sans"/>
                <a:cs typeface="Gill Sans"/>
              </a:rPr>
              <a:t>)</a:t>
            </a:r>
          </a:p>
        </p:txBody>
      </p:sp>
      <p:sp>
        <p:nvSpPr>
          <p:cNvPr id="6" name="TextBox 5"/>
          <p:cNvSpPr txBox="1"/>
          <p:nvPr/>
        </p:nvSpPr>
        <p:spPr>
          <a:xfrm>
            <a:off x="0" y="25908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Reasonable estimation of heavy-hitters</a:t>
            </a:r>
          </a:p>
          <a:p>
            <a:pPr lvl="0" algn="ctr">
              <a:defRPr/>
            </a:pPr>
            <a:r>
              <a:rPr lang="en-US" sz="2000" b="0" kern="0" dirty="0">
                <a:solidFill>
                  <a:srgbClr val="0070C0"/>
                </a:solidFill>
                <a:latin typeface="Gill Sans"/>
                <a:cs typeface="Gill Sans"/>
              </a:rPr>
              <a:t>Frequent over-estimation of tail</a:t>
            </a:r>
          </a:p>
        </p:txBody>
      </p:sp>
      <p:sp>
        <p:nvSpPr>
          <p:cNvPr id="7" name="TextBox 6"/>
          <p:cNvSpPr txBox="1"/>
          <p:nvPr/>
        </p:nvSpPr>
        <p:spPr>
          <a:xfrm>
            <a:off x="0" y="3483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Usage</a:t>
            </a:r>
          </a:p>
        </p:txBody>
      </p:sp>
      <p:sp>
        <p:nvSpPr>
          <p:cNvPr id="8" name="TextBox 7"/>
          <p:cNvSpPr txBox="1"/>
          <p:nvPr/>
        </p:nvSpPr>
        <p:spPr>
          <a:xfrm>
            <a:off x="0" y="38641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Constraints: number of distinct events, distribution of events, error bounds</a:t>
            </a:r>
          </a:p>
          <a:p>
            <a:pPr lvl="0" algn="ctr">
              <a:defRPr/>
            </a:pPr>
            <a:r>
              <a:rPr lang="en-US" sz="2000" b="0" kern="0" dirty="0">
                <a:solidFill>
                  <a:srgbClr val="0070C0"/>
                </a:solidFill>
                <a:latin typeface="Gill Sans"/>
                <a:cs typeface="Gill Sans"/>
              </a:rPr>
              <a:t>Tunable parameters: number of counters </a:t>
            </a:r>
            <a:r>
              <a:rPr lang="en-US" sz="2000" b="0" i="1" kern="0" dirty="0">
                <a:solidFill>
                  <a:srgbClr val="0070C0"/>
                </a:solidFill>
                <a:latin typeface="Gill Sans"/>
                <a:cs typeface="Gill Sans"/>
              </a:rPr>
              <a:t>m</a:t>
            </a:r>
            <a:r>
              <a:rPr lang="en-US" sz="2000" b="0" kern="0" dirty="0">
                <a:solidFill>
                  <a:srgbClr val="0070C0"/>
                </a:solidFill>
                <a:latin typeface="Gill Sans"/>
                <a:cs typeface="Gill Sans"/>
              </a:rPr>
              <a:t> and hash functions </a:t>
            </a:r>
            <a:r>
              <a:rPr lang="en-US" sz="2000" b="0" i="1" kern="0" dirty="0">
                <a:solidFill>
                  <a:srgbClr val="0070C0"/>
                </a:solidFill>
                <a:latin typeface="Gill Sans"/>
                <a:cs typeface="Gill Sans"/>
              </a:rPr>
              <a:t>k</a:t>
            </a:r>
            <a:r>
              <a:rPr lang="en-US" sz="2000" b="0" kern="0" dirty="0">
                <a:solidFill>
                  <a:srgbClr val="0070C0"/>
                </a:solidFill>
                <a:latin typeface="Gill Sans"/>
                <a:cs typeface="Gill Sans"/>
              </a:rPr>
              <a:t>, size of counters</a:t>
            </a:r>
          </a:p>
        </p:txBody>
      </p:sp>
      <p:sp>
        <p:nvSpPr>
          <p:cNvPr id="3" name="Slide Number Placeholder 2">
            <a:extLst>
              <a:ext uri="{FF2B5EF4-FFF2-40B4-BE49-F238E27FC236}">
                <a16:creationId xmlns:a16="http://schemas.microsoft.com/office/drawing/2014/main" id="{188858BE-7448-4A7B-B042-7F4EA94E4600}"/>
              </a:ext>
            </a:extLst>
          </p:cNvPr>
          <p:cNvSpPr>
            <a:spLocks noGrp="1"/>
          </p:cNvSpPr>
          <p:nvPr>
            <p:ph type="sldNum" sz="quarter" idx="4"/>
          </p:nvPr>
        </p:nvSpPr>
        <p:spPr/>
        <p:txBody>
          <a:bodyPr/>
          <a:lstStyle/>
          <a:p>
            <a:fld id="{019B477D-1CC2-40BF-9D66-7293E2A0052B}" type="slidenum">
              <a:rPr lang="en-CA" smtClean="0"/>
              <a:pPr/>
              <a:t>55</a:t>
            </a:fld>
            <a:endParaRPr lang="en-CA" dirty="0"/>
          </a:p>
        </p:txBody>
      </p:sp>
    </p:spTree>
    <p:extLst>
      <p:ext uri="{BB962C8B-B14F-4D97-AF65-F5344CB8AC3E}">
        <p14:creationId xmlns:p14="http://schemas.microsoft.com/office/powerpoint/2010/main" val="3893066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Hashing for Three Common Tasks</a:t>
            </a:r>
          </a:p>
        </p:txBody>
      </p:sp>
      <p:sp>
        <p:nvSpPr>
          <p:cNvPr id="5" name="TextBox 4"/>
          <p:cNvSpPr txBox="1"/>
          <p:nvPr/>
        </p:nvSpPr>
        <p:spPr>
          <a:xfrm>
            <a:off x="0" y="1524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Cardinality estimation</a:t>
            </a:r>
          </a:p>
        </p:txBody>
      </p:sp>
      <p:sp>
        <p:nvSpPr>
          <p:cNvPr id="6" name="TextBox 5"/>
          <p:cNvSpPr txBox="1"/>
          <p:nvPr/>
        </p:nvSpPr>
        <p:spPr>
          <a:xfrm>
            <a:off x="0" y="1905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What’s the cardinality of set </a:t>
            </a:r>
            <a:r>
              <a:rPr lang="en-US" sz="2000" b="0" i="1" kern="0" dirty="0">
                <a:solidFill>
                  <a:srgbClr val="0070C0"/>
                </a:solidFill>
                <a:latin typeface="Gill Sans"/>
                <a:cs typeface="Gill Sans"/>
              </a:rPr>
              <a:t>S</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How many unique visitors to this page?</a:t>
            </a:r>
          </a:p>
        </p:txBody>
      </p:sp>
      <p:sp>
        <p:nvSpPr>
          <p:cNvPr id="7" name="TextBox 6"/>
          <p:cNvSpPr txBox="1"/>
          <p:nvPr/>
        </p:nvSpPr>
        <p:spPr>
          <a:xfrm>
            <a:off x="0" y="2949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Set membership</a:t>
            </a:r>
          </a:p>
        </p:txBody>
      </p:sp>
      <p:sp>
        <p:nvSpPr>
          <p:cNvPr id="8" name="TextBox 7"/>
          <p:cNvSpPr txBox="1"/>
          <p:nvPr/>
        </p:nvSpPr>
        <p:spPr>
          <a:xfrm>
            <a:off x="0" y="3330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Is </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 a member of set </a:t>
            </a:r>
            <a:r>
              <a:rPr lang="en-US" sz="2000" b="0" i="1" kern="0" dirty="0">
                <a:solidFill>
                  <a:srgbClr val="0070C0"/>
                </a:solidFill>
                <a:latin typeface="Gill Sans"/>
                <a:cs typeface="Gill Sans"/>
              </a:rPr>
              <a:t>S</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Has this user seen this ad before?</a:t>
            </a:r>
          </a:p>
        </p:txBody>
      </p:sp>
      <p:sp>
        <p:nvSpPr>
          <p:cNvPr id="9" name="TextBox 8"/>
          <p:cNvSpPr txBox="1"/>
          <p:nvPr/>
        </p:nvSpPr>
        <p:spPr>
          <a:xfrm>
            <a:off x="0" y="4473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Frequency estimation</a:t>
            </a:r>
          </a:p>
        </p:txBody>
      </p:sp>
      <p:sp>
        <p:nvSpPr>
          <p:cNvPr id="10" name="TextBox 9"/>
          <p:cNvSpPr txBox="1"/>
          <p:nvPr/>
        </p:nvSpPr>
        <p:spPr>
          <a:xfrm>
            <a:off x="0" y="48547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How many times have we observed </a:t>
            </a:r>
            <a:r>
              <a:rPr lang="en-US" sz="2000" b="0" i="1" kern="0" dirty="0">
                <a:solidFill>
                  <a:srgbClr val="0070C0"/>
                </a:solidFill>
                <a:latin typeface="Gill Sans"/>
                <a:cs typeface="Gill Sans"/>
              </a:rPr>
              <a:t>x</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How many queries has this user issued?</a:t>
            </a:r>
          </a:p>
        </p:txBody>
      </p:sp>
      <p:sp>
        <p:nvSpPr>
          <p:cNvPr id="11" name="TextBox 10"/>
          <p:cNvSpPr txBox="1"/>
          <p:nvPr/>
        </p:nvSpPr>
        <p:spPr>
          <a:xfrm>
            <a:off x="5638800" y="2510135"/>
            <a:ext cx="1828800" cy="461665"/>
          </a:xfrm>
          <a:prstGeom prst="rect">
            <a:avLst/>
          </a:prstGeom>
          <a:noFill/>
        </p:spPr>
        <p:txBody>
          <a:bodyPr wrap="square" rtlCol="0">
            <a:spAutoFit/>
          </a:bodyPr>
          <a:lstStyle/>
          <a:p>
            <a:pPr algn="ctr">
              <a:tabLst>
                <a:tab pos="292100" algn="l"/>
                <a:tab pos="520700" algn="l"/>
              </a:tabLst>
            </a:pPr>
            <a:r>
              <a:rPr lang="en-US" sz="2400" b="0" dirty="0" err="1">
                <a:solidFill>
                  <a:schemeClr val="bg1"/>
                </a:solidFill>
                <a:latin typeface="Gill Sans"/>
                <a:cs typeface="Gill Sans"/>
              </a:rPr>
              <a:t>HashSet</a:t>
            </a:r>
            <a:endParaRPr lang="en-US" sz="2400" b="0" dirty="0">
              <a:solidFill>
                <a:schemeClr val="bg1"/>
              </a:solidFill>
              <a:latin typeface="Gill Sans"/>
              <a:cs typeface="Gill Sans"/>
            </a:endParaRPr>
          </a:p>
        </p:txBody>
      </p:sp>
      <p:sp>
        <p:nvSpPr>
          <p:cNvPr id="12" name="TextBox 11"/>
          <p:cNvSpPr txBox="1"/>
          <p:nvPr/>
        </p:nvSpPr>
        <p:spPr>
          <a:xfrm>
            <a:off x="5638800" y="3881735"/>
            <a:ext cx="1828800" cy="461665"/>
          </a:xfrm>
          <a:prstGeom prst="rect">
            <a:avLst/>
          </a:prstGeom>
          <a:noFill/>
        </p:spPr>
        <p:txBody>
          <a:bodyPr wrap="square" rtlCol="0">
            <a:spAutoFit/>
          </a:bodyPr>
          <a:lstStyle/>
          <a:p>
            <a:pPr algn="ctr">
              <a:tabLst>
                <a:tab pos="292100" algn="l"/>
                <a:tab pos="520700" algn="l"/>
              </a:tabLst>
            </a:pPr>
            <a:r>
              <a:rPr lang="en-US" sz="2400" b="0" dirty="0" err="1">
                <a:solidFill>
                  <a:schemeClr val="bg1"/>
                </a:solidFill>
                <a:latin typeface="Gill Sans"/>
                <a:cs typeface="Gill Sans"/>
              </a:rPr>
              <a:t>HashSet</a:t>
            </a:r>
            <a:endParaRPr lang="en-US" sz="2400" b="0" dirty="0">
              <a:solidFill>
                <a:schemeClr val="bg1"/>
              </a:solidFill>
              <a:latin typeface="Gill Sans"/>
              <a:cs typeface="Gill Sans"/>
            </a:endParaRPr>
          </a:p>
        </p:txBody>
      </p:sp>
      <p:sp>
        <p:nvSpPr>
          <p:cNvPr id="13" name="TextBox 12"/>
          <p:cNvSpPr txBox="1"/>
          <p:nvPr/>
        </p:nvSpPr>
        <p:spPr>
          <a:xfrm>
            <a:off x="5638800" y="5405735"/>
            <a:ext cx="1828800" cy="461665"/>
          </a:xfrm>
          <a:prstGeom prst="rect">
            <a:avLst/>
          </a:prstGeom>
          <a:noFill/>
        </p:spPr>
        <p:txBody>
          <a:bodyPr wrap="square" rtlCol="0">
            <a:spAutoFit/>
          </a:bodyPr>
          <a:lstStyle/>
          <a:p>
            <a:pPr algn="ctr">
              <a:tabLst>
                <a:tab pos="292100" algn="l"/>
                <a:tab pos="520700" algn="l"/>
              </a:tabLst>
            </a:pPr>
            <a:r>
              <a:rPr lang="en-US" sz="2400" b="0" dirty="0" err="1">
                <a:solidFill>
                  <a:schemeClr val="bg1"/>
                </a:solidFill>
                <a:latin typeface="Gill Sans"/>
                <a:cs typeface="Gill Sans"/>
              </a:rPr>
              <a:t>HashMap</a:t>
            </a:r>
            <a:endParaRPr lang="en-US" sz="2400" b="0" dirty="0">
              <a:solidFill>
                <a:schemeClr val="bg1"/>
              </a:solidFill>
              <a:latin typeface="Gill Sans"/>
              <a:cs typeface="Gill Sans"/>
            </a:endParaRPr>
          </a:p>
        </p:txBody>
      </p:sp>
      <p:sp>
        <p:nvSpPr>
          <p:cNvPr id="14" name="TextBox 13"/>
          <p:cNvSpPr txBox="1"/>
          <p:nvPr/>
        </p:nvSpPr>
        <p:spPr>
          <a:xfrm>
            <a:off x="7239000" y="2510135"/>
            <a:ext cx="1828800" cy="461665"/>
          </a:xfrm>
          <a:prstGeom prst="rect">
            <a:avLst/>
          </a:prstGeom>
          <a:noFill/>
        </p:spPr>
        <p:txBody>
          <a:bodyPr wrap="square" rtlCol="0">
            <a:spAutoFit/>
          </a:bodyPr>
          <a:lstStyle/>
          <a:p>
            <a:pPr algn="ctr">
              <a:tabLst>
                <a:tab pos="292100" algn="l"/>
                <a:tab pos="520700" algn="l"/>
              </a:tabLst>
            </a:pPr>
            <a:r>
              <a:rPr lang="en-US" sz="2400" b="0" dirty="0">
                <a:solidFill>
                  <a:srgbClr val="FF0000"/>
                </a:solidFill>
                <a:latin typeface="Gill Sans"/>
                <a:cs typeface="Gill Sans"/>
              </a:rPr>
              <a:t>HLL counter</a:t>
            </a:r>
          </a:p>
        </p:txBody>
      </p:sp>
      <p:sp>
        <p:nvSpPr>
          <p:cNvPr id="15" name="TextBox 14"/>
          <p:cNvSpPr txBox="1"/>
          <p:nvPr/>
        </p:nvSpPr>
        <p:spPr>
          <a:xfrm>
            <a:off x="7239000" y="3881735"/>
            <a:ext cx="1828800" cy="461665"/>
          </a:xfrm>
          <a:prstGeom prst="rect">
            <a:avLst/>
          </a:prstGeom>
          <a:noFill/>
        </p:spPr>
        <p:txBody>
          <a:bodyPr wrap="square" rtlCol="0">
            <a:spAutoFit/>
          </a:bodyPr>
          <a:lstStyle/>
          <a:p>
            <a:pPr algn="ctr">
              <a:tabLst>
                <a:tab pos="292100" algn="l"/>
                <a:tab pos="520700" algn="l"/>
              </a:tabLst>
            </a:pPr>
            <a:r>
              <a:rPr lang="en-US" sz="2400" b="0" dirty="0">
                <a:solidFill>
                  <a:srgbClr val="FF0000"/>
                </a:solidFill>
                <a:latin typeface="Gill Sans"/>
                <a:cs typeface="Gill Sans"/>
              </a:rPr>
              <a:t>Bloom Filter</a:t>
            </a:r>
          </a:p>
        </p:txBody>
      </p:sp>
      <p:sp>
        <p:nvSpPr>
          <p:cNvPr id="16" name="TextBox 15"/>
          <p:cNvSpPr txBox="1"/>
          <p:nvPr/>
        </p:nvSpPr>
        <p:spPr>
          <a:xfrm>
            <a:off x="7239000" y="5405735"/>
            <a:ext cx="1828800" cy="461665"/>
          </a:xfrm>
          <a:prstGeom prst="rect">
            <a:avLst/>
          </a:prstGeom>
          <a:noFill/>
        </p:spPr>
        <p:txBody>
          <a:bodyPr wrap="square" rtlCol="0">
            <a:spAutoFit/>
          </a:bodyPr>
          <a:lstStyle/>
          <a:p>
            <a:pPr algn="ctr">
              <a:tabLst>
                <a:tab pos="292100" algn="l"/>
                <a:tab pos="520700" algn="l"/>
              </a:tabLst>
            </a:pPr>
            <a:r>
              <a:rPr lang="en-US" sz="2400" b="0" dirty="0">
                <a:solidFill>
                  <a:srgbClr val="FF0000"/>
                </a:solidFill>
                <a:latin typeface="Gill Sans"/>
                <a:cs typeface="Gill Sans"/>
              </a:rPr>
              <a:t>CMS</a:t>
            </a:r>
          </a:p>
        </p:txBody>
      </p:sp>
      <p:sp>
        <p:nvSpPr>
          <p:cNvPr id="3" name="Slide Number Placeholder 2">
            <a:extLst>
              <a:ext uri="{FF2B5EF4-FFF2-40B4-BE49-F238E27FC236}">
                <a16:creationId xmlns:a16="http://schemas.microsoft.com/office/drawing/2014/main" id="{05E032DC-1F46-46D2-93AD-CC40E83BDDF5}"/>
              </a:ext>
            </a:extLst>
          </p:cNvPr>
          <p:cNvSpPr>
            <a:spLocks noGrp="1"/>
          </p:cNvSpPr>
          <p:nvPr>
            <p:ph type="sldNum" sz="quarter" idx="4"/>
          </p:nvPr>
        </p:nvSpPr>
        <p:spPr/>
        <p:txBody>
          <a:bodyPr/>
          <a:lstStyle/>
          <a:p>
            <a:fld id="{019B477D-1CC2-40BF-9D66-7293E2A0052B}" type="slidenum">
              <a:rPr lang="en-CA" smtClean="0"/>
              <a:pPr/>
              <a:t>56</a:t>
            </a:fld>
            <a:endParaRPr lang="en-CA" dirty="0"/>
          </a:p>
        </p:txBody>
      </p:sp>
    </p:spTree>
    <p:extLst>
      <p:ext uri="{BB962C8B-B14F-4D97-AF65-F5344CB8AC3E}">
        <p14:creationId xmlns:p14="http://schemas.microsoft.com/office/powerpoint/2010/main" val="3428882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Kafka so fast?</a:t>
            </a:r>
          </a:p>
        </p:txBody>
      </p:sp>
      <p:sp>
        <p:nvSpPr>
          <p:cNvPr id="3" name="Content Placeholder 2"/>
          <p:cNvSpPr>
            <a:spLocks noGrp="1"/>
          </p:cNvSpPr>
          <p:nvPr>
            <p:ph idx="1"/>
          </p:nvPr>
        </p:nvSpPr>
        <p:spPr/>
        <p:txBody>
          <a:bodyPr/>
          <a:lstStyle/>
          <a:p>
            <a:r>
              <a:rPr lang="en-US" sz="2000" dirty="0">
                <a:sym typeface="Wingdings"/>
              </a:rPr>
              <a:t>Fast </a:t>
            </a:r>
            <a:r>
              <a:rPr lang="en-US" sz="2000" b="1" dirty="0">
                <a:sym typeface="Wingdings"/>
              </a:rPr>
              <a:t>writes</a:t>
            </a:r>
            <a:r>
              <a:rPr lang="en-US" sz="2000" dirty="0">
                <a:sym typeface="Wingdings"/>
              </a:rPr>
              <a:t>:</a:t>
            </a:r>
          </a:p>
          <a:p>
            <a:pPr lvl="1"/>
            <a:r>
              <a:rPr lang="en-US" sz="1800" dirty="0">
                <a:sym typeface="Wingdings"/>
              </a:rPr>
              <a:t>While Kafka persists all data to disk, essentially all writes go to the</a:t>
            </a:r>
            <a:br>
              <a:rPr lang="en-US" sz="1800" dirty="0">
                <a:sym typeface="Wingdings"/>
              </a:rPr>
            </a:br>
            <a:r>
              <a:rPr lang="en-US" sz="1800" b="1" dirty="0">
                <a:sym typeface="Wingdings"/>
              </a:rPr>
              <a:t>page cache </a:t>
            </a:r>
            <a:r>
              <a:rPr lang="en-US" sz="1800" dirty="0">
                <a:sym typeface="Wingdings"/>
              </a:rPr>
              <a:t>of OS, i.e. RAM.</a:t>
            </a:r>
          </a:p>
          <a:p>
            <a:endParaRPr lang="en-US" sz="2000" dirty="0">
              <a:sym typeface="Wingdings"/>
            </a:endParaRPr>
          </a:p>
          <a:p>
            <a:r>
              <a:rPr lang="en-US" sz="2000" dirty="0">
                <a:sym typeface="Wingdings"/>
              </a:rPr>
              <a:t>Fast </a:t>
            </a:r>
            <a:r>
              <a:rPr lang="en-US" sz="2000" b="1" dirty="0">
                <a:sym typeface="Wingdings"/>
              </a:rPr>
              <a:t>reads</a:t>
            </a:r>
            <a:r>
              <a:rPr lang="en-US" sz="2000" dirty="0">
                <a:sym typeface="Wingdings"/>
              </a:rPr>
              <a:t>:</a:t>
            </a:r>
          </a:p>
          <a:p>
            <a:pPr lvl="1"/>
            <a:r>
              <a:rPr lang="en-US" sz="1800" dirty="0">
                <a:sym typeface="Wingdings"/>
              </a:rPr>
              <a:t>Very efficient to transfer data from page cache to a network </a:t>
            </a:r>
            <a:r>
              <a:rPr lang="en-US" sz="1800" b="1" dirty="0">
                <a:sym typeface="Wingdings"/>
              </a:rPr>
              <a:t>socket</a:t>
            </a:r>
          </a:p>
          <a:p>
            <a:pPr lvl="1"/>
            <a:r>
              <a:rPr lang="en-US" sz="1800" dirty="0">
                <a:sym typeface="Wingdings"/>
              </a:rPr>
              <a:t>Linux: </a:t>
            </a:r>
            <a:r>
              <a:rPr lang="en-US" sz="1800" b="1" dirty="0" err="1">
                <a:latin typeface="Consolas"/>
                <a:cs typeface="Consolas"/>
                <a:sym typeface="Wingdings"/>
              </a:rPr>
              <a:t>sendfile</a:t>
            </a:r>
            <a:r>
              <a:rPr lang="en-US" sz="1800" b="1" dirty="0">
                <a:latin typeface="Consolas"/>
                <a:cs typeface="Consolas"/>
                <a:sym typeface="Wingdings"/>
              </a:rPr>
              <a:t>()</a:t>
            </a:r>
            <a:r>
              <a:rPr lang="en-US" sz="1800" dirty="0">
                <a:sym typeface="Wingdings"/>
              </a:rPr>
              <a:t> system call</a:t>
            </a:r>
          </a:p>
          <a:p>
            <a:endParaRPr lang="en-US" sz="2000" dirty="0"/>
          </a:p>
          <a:p>
            <a:r>
              <a:rPr lang="en-US" sz="2000" dirty="0"/>
              <a:t>Combination of the two = fast Kafka!</a:t>
            </a:r>
          </a:p>
          <a:p>
            <a:pPr lvl="1"/>
            <a:r>
              <a:rPr lang="en-US" sz="1800" dirty="0"/>
              <a:t>Example (Operations): On a Kafka cluster where the consumers are mostly caught up you will see no read activity on the disks as they will be serving data entirely from cache.</a:t>
            </a:r>
          </a:p>
        </p:txBody>
      </p:sp>
      <p:sp>
        <p:nvSpPr>
          <p:cNvPr id="6" name="TextBox 5"/>
          <p:cNvSpPr txBox="1"/>
          <p:nvPr/>
        </p:nvSpPr>
        <p:spPr>
          <a:xfrm>
            <a:off x="1916856" y="6165205"/>
            <a:ext cx="5288627" cy="338554"/>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a:ea typeface="+mn-ea"/>
                <a:cs typeface="+mn-cs"/>
                <a:hlinkClick r:id="rId2"/>
              </a:rPr>
              <a:t>http://kafka.apache.org/documentation.html#persistence</a:t>
            </a:r>
            <a:r>
              <a:rPr kumimoji="0" lang="en-US" sz="1600" b="0" i="0" u="none" strike="noStrike" kern="1200" cap="none" spc="0" normalizeH="0" baseline="0" noProof="0" dirty="0">
                <a:ln>
                  <a:noFill/>
                </a:ln>
                <a:solidFill>
                  <a:srgbClr val="000000"/>
                </a:solidFill>
                <a:effectLst/>
                <a:uLnTx/>
                <a:uFillTx/>
                <a:latin typeface="Helvetica"/>
                <a:ea typeface="+mn-ea"/>
                <a:cs typeface="+mn-cs"/>
              </a:rPr>
              <a:t> </a:t>
            </a:r>
            <a:endParaRPr kumimoji="0" lang="en-US" sz="1200" b="0" i="0" u="none" strike="noStrike" kern="1200" cap="none" spc="0" normalizeH="0" baseline="0" noProof="0" dirty="0">
              <a:ln>
                <a:noFill/>
              </a:ln>
              <a:solidFill>
                <a:srgbClr val="000000"/>
              </a:solidFill>
              <a:effectLst/>
              <a:uLnTx/>
              <a:uFillTx/>
              <a:latin typeface="Helvetica"/>
              <a:ea typeface="+mn-ea"/>
              <a:cs typeface="+mn-cs"/>
            </a:endParaRPr>
          </a:p>
        </p:txBody>
      </p:sp>
      <p:sp>
        <p:nvSpPr>
          <p:cNvPr id="4" name="Slide Number Placeholder 3">
            <a:extLst>
              <a:ext uri="{FF2B5EF4-FFF2-40B4-BE49-F238E27FC236}">
                <a16:creationId xmlns:a16="http://schemas.microsoft.com/office/drawing/2014/main" id="{0620E66D-23E6-4A9D-A116-98FABBA1659D}"/>
              </a:ext>
            </a:extLst>
          </p:cNvPr>
          <p:cNvSpPr>
            <a:spLocks noGrp="1"/>
          </p:cNvSpPr>
          <p:nvPr>
            <p:ph type="sldNum" sz="quarter" idx="12"/>
          </p:nvPr>
        </p:nvSpPr>
        <p:spPr/>
        <p:txBody>
          <a:bodyPr/>
          <a:lstStyle/>
          <a:p>
            <a:fld id="{407C8B75-4858-41E6-BEC3-A0853FA4AC5B}" type="slidenum">
              <a:rPr lang="en-US" smtClean="0"/>
              <a:pPr/>
              <a:t>6</a:t>
            </a:fld>
            <a:endParaRPr lang="en-US" dirty="0"/>
          </a:p>
        </p:txBody>
      </p:sp>
    </p:spTree>
    <p:extLst>
      <p:ext uri="{BB962C8B-B14F-4D97-AF65-F5344CB8AC3E}">
        <p14:creationId xmlns:p14="http://schemas.microsoft.com/office/powerpoint/2010/main" val="108740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first look</a:t>
            </a:r>
          </a:p>
        </p:txBody>
      </p:sp>
      <p:sp>
        <p:nvSpPr>
          <p:cNvPr id="3" name="Content Placeholder 2"/>
          <p:cNvSpPr>
            <a:spLocks noGrp="1"/>
          </p:cNvSpPr>
          <p:nvPr>
            <p:ph idx="1"/>
          </p:nvPr>
        </p:nvSpPr>
        <p:spPr/>
        <p:txBody>
          <a:bodyPr/>
          <a:lstStyle/>
          <a:p>
            <a:r>
              <a:rPr lang="en-US" dirty="0">
                <a:sym typeface="Wingdings"/>
              </a:rPr>
              <a:t>The who is who</a:t>
            </a:r>
          </a:p>
          <a:p>
            <a:pPr lvl="1"/>
            <a:r>
              <a:rPr lang="en-US" b="1" dirty="0">
                <a:sym typeface="Wingdings"/>
              </a:rPr>
              <a:t>Producers</a:t>
            </a:r>
            <a:r>
              <a:rPr lang="en-US" dirty="0">
                <a:sym typeface="Wingdings"/>
              </a:rPr>
              <a:t> write data to </a:t>
            </a:r>
            <a:r>
              <a:rPr lang="en-US" b="1" dirty="0">
                <a:sym typeface="Wingdings"/>
              </a:rPr>
              <a:t>brokers</a:t>
            </a:r>
            <a:r>
              <a:rPr lang="en-US" dirty="0">
                <a:sym typeface="Wingdings"/>
              </a:rPr>
              <a:t>.</a:t>
            </a:r>
          </a:p>
          <a:p>
            <a:pPr lvl="1"/>
            <a:r>
              <a:rPr lang="en-US" b="1" dirty="0">
                <a:sym typeface="Wingdings"/>
              </a:rPr>
              <a:t>Consumers</a:t>
            </a:r>
            <a:r>
              <a:rPr lang="en-US" dirty="0">
                <a:sym typeface="Wingdings"/>
              </a:rPr>
              <a:t> read data from </a:t>
            </a:r>
            <a:r>
              <a:rPr lang="en-US" b="1" dirty="0">
                <a:sym typeface="Wingdings"/>
              </a:rPr>
              <a:t>brokers</a:t>
            </a:r>
            <a:r>
              <a:rPr lang="en-US" dirty="0">
                <a:sym typeface="Wingdings"/>
              </a:rPr>
              <a:t>.</a:t>
            </a:r>
          </a:p>
          <a:p>
            <a:pPr lvl="1"/>
            <a:r>
              <a:rPr lang="en-US" dirty="0">
                <a:sym typeface="Wingdings"/>
              </a:rPr>
              <a:t>All this is distributed.</a:t>
            </a:r>
          </a:p>
          <a:p>
            <a:endParaRPr lang="en-US" dirty="0">
              <a:sym typeface="Wingdings"/>
            </a:endParaRPr>
          </a:p>
          <a:p>
            <a:r>
              <a:rPr lang="en-US" dirty="0">
                <a:sym typeface="Wingdings"/>
              </a:rPr>
              <a:t>The data</a:t>
            </a:r>
          </a:p>
          <a:p>
            <a:pPr lvl="1"/>
            <a:r>
              <a:rPr lang="en-US" dirty="0">
                <a:sym typeface="Wingdings"/>
              </a:rPr>
              <a:t>Data is stored in </a:t>
            </a:r>
            <a:r>
              <a:rPr lang="en-US" b="1" dirty="0">
                <a:sym typeface="Wingdings"/>
              </a:rPr>
              <a:t>topics</a:t>
            </a:r>
            <a:r>
              <a:rPr lang="en-US" dirty="0">
                <a:sym typeface="Wingdings"/>
              </a:rPr>
              <a:t>.</a:t>
            </a:r>
          </a:p>
          <a:p>
            <a:pPr lvl="1"/>
            <a:r>
              <a:rPr lang="en-US" b="1" dirty="0">
                <a:sym typeface="Wingdings"/>
              </a:rPr>
              <a:t>Topics </a:t>
            </a:r>
            <a:r>
              <a:rPr lang="en-US" dirty="0">
                <a:sym typeface="Wingdings"/>
              </a:rPr>
              <a:t>are split into </a:t>
            </a:r>
            <a:r>
              <a:rPr lang="en-US" b="1" dirty="0">
                <a:sym typeface="Wingdings"/>
              </a:rPr>
              <a:t>partitions</a:t>
            </a:r>
            <a:r>
              <a:rPr lang="en-US" dirty="0">
                <a:sym typeface="Wingdings"/>
              </a:rPr>
              <a:t>,</a:t>
            </a:r>
            <a:r>
              <a:rPr lang="en-US" b="1" dirty="0">
                <a:sym typeface="Wingdings"/>
              </a:rPr>
              <a:t> </a:t>
            </a:r>
            <a:r>
              <a:rPr lang="en-US" dirty="0">
                <a:sym typeface="Wingdings"/>
              </a:rPr>
              <a:t>which are </a:t>
            </a:r>
            <a:r>
              <a:rPr lang="en-US" b="1" dirty="0">
                <a:sym typeface="Wingdings"/>
              </a:rPr>
              <a:t>replicated</a:t>
            </a:r>
            <a:r>
              <a:rPr lang="en-US" dirty="0">
                <a:sym typeface="Wingdings"/>
              </a:rPr>
              <a:t>.</a:t>
            </a:r>
          </a:p>
          <a:p>
            <a:pPr marL="0" indent="0">
              <a:buNone/>
            </a:pPr>
            <a:endParaRPr lang="en-US" dirty="0">
              <a:sym typeface="Wingdings"/>
            </a:endParaRPr>
          </a:p>
        </p:txBody>
      </p:sp>
      <p:pic>
        <p:nvPicPr>
          <p:cNvPr id="4" name="Picture 3"/>
          <p:cNvPicPr>
            <a:picLocks noChangeAspect="1"/>
          </p:cNvPicPr>
          <p:nvPr/>
        </p:nvPicPr>
        <p:blipFill>
          <a:blip r:embed="rId2"/>
          <a:stretch>
            <a:fillRect/>
          </a:stretch>
        </p:blipFill>
        <p:spPr>
          <a:xfrm>
            <a:off x="5322169" y="1086993"/>
            <a:ext cx="3214970" cy="2062813"/>
          </a:xfrm>
          <a:prstGeom prst="rect">
            <a:avLst/>
          </a:prstGeom>
        </p:spPr>
      </p:pic>
      <p:sp>
        <p:nvSpPr>
          <p:cNvPr id="6" name="Slide Number Placeholder 5">
            <a:extLst>
              <a:ext uri="{FF2B5EF4-FFF2-40B4-BE49-F238E27FC236}">
                <a16:creationId xmlns:a16="http://schemas.microsoft.com/office/drawing/2014/main" id="{CF3E2A66-EF43-4DCE-8EE9-DD36EED95255}"/>
              </a:ext>
            </a:extLst>
          </p:cNvPr>
          <p:cNvSpPr>
            <a:spLocks noGrp="1"/>
          </p:cNvSpPr>
          <p:nvPr>
            <p:ph type="sldNum" sz="quarter" idx="12"/>
          </p:nvPr>
        </p:nvSpPr>
        <p:spPr/>
        <p:txBody>
          <a:bodyPr/>
          <a:lstStyle/>
          <a:p>
            <a:fld id="{407C8B75-4858-41E6-BEC3-A0853FA4AC5B}" type="slidenum">
              <a:rPr lang="en-US" smtClean="0"/>
              <a:pPr/>
              <a:t>7</a:t>
            </a:fld>
            <a:endParaRPr lang="en-US" dirty="0"/>
          </a:p>
        </p:txBody>
      </p:sp>
    </p:spTree>
    <p:extLst>
      <p:ext uri="{BB962C8B-B14F-4D97-AF65-F5344CB8AC3E}">
        <p14:creationId xmlns:p14="http://schemas.microsoft.com/office/powerpoint/2010/main" val="188056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first look</a:t>
            </a:r>
          </a:p>
        </p:txBody>
      </p:sp>
      <p:sp>
        <p:nvSpPr>
          <p:cNvPr id="9" name="TextBox 8"/>
          <p:cNvSpPr txBox="1"/>
          <p:nvPr/>
        </p:nvSpPr>
        <p:spPr>
          <a:xfrm>
            <a:off x="187135" y="6039405"/>
            <a:ext cx="87639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hlinkClick r:id="rId2"/>
              </a:rPr>
              <a:t>http://www.michael-noll.com/blog/2013/03/13/running-a-multi-broker-apache-kafka-cluster-on-a-single-node/</a:t>
            </a:r>
            <a:r>
              <a:rPr kumimoji="0" lang="en-US" sz="1400" b="0" i="0" u="none" strike="noStrike" kern="1200" cap="none" spc="0" normalizeH="0" baseline="0" noProof="0" dirty="0">
                <a:ln>
                  <a:noFill/>
                </a:ln>
                <a:solidFill>
                  <a:srgbClr val="000000"/>
                </a:solidFill>
                <a:effectLst/>
                <a:uLnTx/>
                <a:uFillTx/>
                <a:latin typeface="Helvetica"/>
                <a:ea typeface="+mn-ea"/>
                <a:cs typeface="+mn-cs"/>
              </a:rPr>
              <a:t> </a:t>
            </a:r>
          </a:p>
        </p:txBody>
      </p:sp>
      <p:pic>
        <p:nvPicPr>
          <p:cNvPr id="3" name="Picture 2"/>
          <p:cNvPicPr>
            <a:picLocks noChangeAspect="1"/>
          </p:cNvPicPr>
          <p:nvPr/>
        </p:nvPicPr>
        <p:blipFill>
          <a:blip r:embed="rId3"/>
          <a:stretch>
            <a:fillRect/>
          </a:stretch>
        </p:blipFill>
        <p:spPr>
          <a:xfrm>
            <a:off x="1008109" y="801561"/>
            <a:ext cx="6549647" cy="5237844"/>
          </a:xfrm>
          <a:prstGeom prst="rect">
            <a:avLst/>
          </a:prstGeom>
        </p:spPr>
      </p:pic>
      <p:cxnSp>
        <p:nvCxnSpPr>
          <p:cNvPr id="6" name="Straight Connector 5"/>
          <p:cNvCxnSpPr/>
          <p:nvPr/>
        </p:nvCxnSpPr>
        <p:spPr>
          <a:xfrm>
            <a:off x="1790543" y="4455748"/>
            <a:ext cx="603787" cy="104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E548E492-1613-41E2-8BFF-A494C4D247AB}"/>
              </a:ext>
            </a:extLst>
          </p:cNvPr>
          <p:cNvSpPr>
            <a:spLocks noGrp="1"/>
          </p:cNvSpPr>
          <p:nvPr>
            <p:ph type="sldNum" sz="quarter" idx="12"/>
          </p:nvPr>
        </p:nvSpPr>
        <p:spPr/>
        <p:txBody>
          <a:bodyPr/>
          <a:lstStyle/>
          <a:p>
            <a:fld id="{407C8B75-4858-41E6-BEC3-A0853FA4AC5B}" type="slidenum">
              <a:rPr lang="en-US" smtClean="0"/>
              <a:pPr/>
              <a:t>8</a:t>
            </a:fld>
            <a:endParaRPr lang="en-US" dirty="0"/>
          </a:p>
        </p:txBody>
      </p:sp>
    </p:spTree>
    <p:extLst>
      <p:ext uri="{BB962C8B-B14F-4D97-AF65-F5344CB8AC3E}">
        <p14:creationId xmlns:p14="http://schemas.microsoft.com/office/powerpoint/2010/main" val="92446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71310" y="2475230"/>
            <a:ext cx="5208999" cy="3583701"/>
            <a:chOff x="1571310" y="2222500"/>
            <a:chExt cx="5208999" cy="3836431"/>
          </a:xfrm>
        </p:grpSpPr>
        <p:sp>
          <p:nvSpPr>
            <p:cNvPr id="33" name="Rectangle 32"/>
            <p:cNvSpPr/>
            <p:nvPr/>
          </p:nvSpPr>
          <p:spPr>
            <a:xfrm>
              <a:off x="1571310" y="2222500"/>
              <a:ext cx="5208999" cy="38364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34" name="TextBox 33"/>
            <p:cNvSpPr txBox="1"/>
            <p:nvPr/>
          </p:nvSpPr>
          <p:spPr>
            <a:xfrm>
              <a:off x="3831740" y="5660742"/>
              <a:ext cx="9227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Broker(s)</a:t>
              </a:r>
            </a:p>
          </p:txBody>
        </p:sp>
      </p:grpSp>
      <p:sp>
        <p:nvSpPr>
          <p:cNvPr id="2" name="Title 1"/>
          <p:cNvSpPr>
            <a:spLocks noGrp="1"/>
          </p:cNvSpPr>
          <p:nvPr>
            <p:ph type="title"/>
          </p:nvPr>
        </p:nvSpPr>
        <p:spPr/>
        <p:txBody>
          <a:bodyPr/>
          <a:lstStyle/>
          <a:p>
            <a:r>
              <a:rPr lang="en-US" dirty="0"/>
              <a:t>Topics</a:t>
            </a:r>
          </a:p>
        </p:txBody>
      </p:sp>
      <p:sp>
        <p:nvSpPr>
          <p:cNvPr id="17" name="Rectangle 16"/>
          <p:cNvSpPr/>
          <p:nvPr/>
        </p:nvSpPr>
        <p:spPr>
          <a:xfrm>
            <a:off x="262255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19" name="Rectangle 18"/>
          <p:cNvSpPr/>
          <p:nvPr/>
        </p:nvSpPr>
        <p:spPr>
          <a:xfrm>
            <a:off x="29972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0" name="Rectangle 19"/>
          <p:cNvSpPr/>
          <p:nvPr/>
        </p:nvSpPr>
        <p:spPr>
          <a:xfrm>
            <a:off x="374015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1" name="Rectangle 20"/>
          <p:cNvSpPr/>
          <p:nvPr/>
        </p:nvSpPr>
        <p:spPr>
          <a:xfrm>
            <a:off x="33655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2" name="Rectangle 21"/>
          <p:cNvSpPr/>
          <p:nvPr/>
        </p:nvSpPr>
        <p:spPr>
          <a:xfrm>
            <a:off x="41148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3" name="Rectangle 22"/>
          <p:cNvSpPr/>
          <p:nvPr/>
        </p:nvSpPr>
        <p:spPr>
          <a:xfrm>
            <a:off x="485775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4" name="Rectangle 23"/>
          <p:cNvSpPr/>
          <p:nvPr/>
        </p:nvSpPr>
        <p:spPr>
          <a:xfrm>
            <a:off x="44831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sp>
        <p:nvSpPr>
          <p:cNvPr id="25" name="Rectangle 24"/>
          <p:cNvSpPr/>
          <p:nvPr/>
        </p:nvSpPr>
        <p:spPr>
          <a:xfrm>
            <a:off x="52324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Helvetica"/>
              <a:ea typeface="+mn-ea"/>
              <a:cs typeface="+mn-cs"/>
            </a:endParaRPr>
          </a:p>
        </p:txBody>
      </p:sp>
      <p:grpSp>
        <p:nvGrpSpPr>
          <p:cNvPr id="45" name="Group 44"/>
          <p:cNvGrpSpPr/>
          <p:nvPr/>
        </p:nvGrpSpPr>
        <p:grpSpPr>
          <a:xfrm>
            <a:off x="5151340" y="2557956"/>
            <a:ext cx="3278735" cy="1959355"/>
            <a:chOff x="5151340" y="2557956"/>
            <a:chExt cx="3278735" cy="1959355"/>
          </a:xfrm>
        </p:grpSpPr>
        <p:sp>
          <p:nvSpPr>
            <p:cNvPr id="27" name="Rectangle 26"/>
            <p:cNvSpPr/>
            <p:nvPr/>
          </p:nvSpPr>
          <p:spPr>
            <a:xfrm>
              <a:off x="5600700" y="3168650"/>
              <a:ext cx="3683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61A3"/>
                  </a:solidFill>
                  <a:effectLst/>
                  <a:uLnTx/>
                  <a:uFillTx/>
                  <a:latin typeface="Helvetica"/>
                  <a:ea typeface="+mn-ea"/>
                  <a:cs typeface="+mn-cs"/>
                </a:rPr>
                <a:t>new</a:t>
              </a:r>
            </a:p>
          </p:txBody>
        </p:sp>
        <p:sp>
          <p:nvSpPr>
            <p:cNvPr id="11" name="TextBox 10"/>
            <p:cNvSpPr txBox="1"/>
            <p:nvPr/>
          </p:nvSpPr>
          <p:spPr>
            <a:xfrm>
              <a:off x="7213600" y="2557956"/>
              <a:ext cx="11728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Producer A1</a:t>
              </a:r>
            </a:p>
          </p:txBody>
        </p:sp>
        <p:sp>
          <p:nvSpPr>
            <p:cNvPr id="29" name="TextBox 28"/>
            <p:cNvSpPr txBox="1"/>
            <p:nvPr/>
          </p:nvSpPr>
          <p:spPr>
            <a:xfrm>
              <a:off x="7213600" y="2853428"/>
              <a:ext cx="11728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Producer A2</a:t>
              </a:r>
            </a:p>
          </p:txBody>
        </p:sp>
        <p:sp>
          <p:nvSpPr>
            <p:cNvPr id="30" name="TextBox 29"/>
            <p:cNvSpPr txBox="1"/>
            <p:nvPr/>
          </p:nvSpPr>
          <p:spPr>
            <a:xfrm>
              <a:off x="7213600" y="3263202"/>
              <a:ext cx="12027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Producer A</a:t>
              </a:r>
              <a:r>
                <a:rPr kumimoji="0" lang="en-US" sz="1400" b="0" i="1" u="none" strike="noStrike" kern="1200" cap="none" spc="0" normalizeH="0" baseline="0" noProof="0" dirty="0">
                  <a:ln>
                    <a:noFill/>
                  </a:ln>
                  <a:solidFill>
                    <a:srgbClr val="000000"/>
                  </a:solidFill>
                  <a:effectLst/>
                  <a:uLnTx/>
                  <a:uFillTx/>
                  <a:latin typeface="Helvetica"/>
                  <a:ea typeface="+mn-ea"/>
                  <a:cs typeface="+mn-cs"/>
                </a:rPr>
                <a:t>n</a:t>
              </a:r>
            </a:p>
          </p:txBody>
        </p:sp>
        <p:sp>
          <p:nvSpPr>
            <p:cNvPr id="31" name="TextBox 30"/>
            <p:cNvSpPr txBox="1"/>
            <p:nvPr/>
          </p:nvSpPr>
          <p:spPr>
            <a:xfrm>
              <a:off x="7548101" y="3007317"/>
              <a:ext cx="364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a:t>
              </a:r>
            </a:p>
          </p:txBody>
        </p:sp>
        <p:cxnSp>
          <p:nvCxnSpPr>
            <p:cNvPr id="36" name="Elbow Connector 35"/>
            <p:cNvCxnSpPr/>
            <p:nvPr/>
          </p:nvCxnSpPr>
          <p:spPr>
            <a:xfrm rot="10800000" flipV="1">
              <a:off x="6137822" y="2768600"/>
              <a:ext cx="897979" cy="596900"/>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151340" y="3932535"/>
              <a:ext cx="3278735" cy="58477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Producers always append to “tail”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(think: append to a file)</a:t>
              </a:r>
            </a:p>
          </p:txBody>
        </p:sp>
      </p:grpSp>
      <p:sp>
        <p:nvSpPr>
          <p:cNvPr id="40" name="TextBox 39"/>
          <p:cNvSpPr txBox="1"/>
          <p:nvPr/>
        </p:nvSpPr>
        <p:spPr>
          <a:xfrm>
            <a:off x="2207751" y="3211611"/>
            <a:ext cx="364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a:t>
            </a:r>
          </a:p>
        </p:txBody>
      </p:sp>
      <p:grpSp>
        <p:nvGrpSpPr>
          <p:cNvPr id="44" name="Group 43"/>
          <p:cNvGrpSpPr/>
          <p:nvPr/>
        </p:nvGrpSpPr>
        <p:grpSpPr>
          <a:xfrm>
            <a:off x="682074" y="2062754"/>
            <a:ext cx="5256340" cy="802979"/>
            <a:chOff x="682074" y="2062754"/>
            <a:chExt cx="5256340" cy="802979"/>
          </a:xfrm>
        </p:grpSpPr>
        <p:sp>
          <p:nvSpPr>
            <p:cNvPr id="42" name="Left Brace 41"/>
            <p:cNvSpPr/>
            <p:nvPr/>
          </p:nvSpPr>
          <p:spPr>
            <a:xfrm rot="5400000">
              <a:off x="1943303" y="2237083"/>
              <a:ext cx="419100" cy="838200"/>
            </a:xfrm>
            <a:prstGeom prst="leftBrace">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1A3"/>
                </a:solidFill>
                <a:effectLst/>
                <a:uLnTx/>
                <a:uFillTx/>
                <a:latin typeface="Helvetica"/>
                <a:ea typeface="+mn-ea"/>
                <a:cs typeface="+mn-cs"/>
              </a:endParaRPr>
            </a:p>
          </p:txBody>
        </p:sp>
        <p:sp>
          <p:nvSpPr>
            <p:cNvPr id="43" name="TextBox 42"/>
            <p:cNvSpPr txBox="1"/>
            <p:nvPr/>
          </p:nvSpPr>
          <p:spPr>
            <a:xfrm>
              <a:off x="682074" y="2062754"/>
              <a:ext cx="525634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1A3"/>
                  </a:solidFill>
                  <a:effectLst/>
                  <a:uLnTx/>
                  <a:uFillTx/>
                  <a:latin typeface="Arial"/>
                  <a:ea typeface="+mn-ea"/>
                  <a:cs typeface="Arial"/>
                </a:rPr>
                <a:t>Kafka prunes “head” based on </a:t>
              </a:r>
              <a:r>
                <a:rPr kumimoji="0" lang="en-US" sz="1600" b="0" i="1" u="none" strike="noStrike" kern="1200" cap="none" spc="0" normalizeH="0" baseline="0" noProof="0" dirty="0">
                  <a:ln>
                    <a:noFill/>
                  </a:ln>
                  <a:solidFill>
                    <a:srgbClr val="FF0000"/>
                  </a:solidFill>
                  <a:effectLst/>
                  <a:uLnTx/>
                  <a:uFillTx/>
                  <a:latin typeface="Arial"/>
                  <a:ea typeface="+mn-ea"/>
                  <a:cs typeface="Arial"/>
                </a:rPr>
                <a:t>age</a:t>
              </a:r>
              <a:r>
                <a:rPr kumimoji="0" lang="en-US" sz="1600" b="0" i="1" u="none" strike="noStrike" kern="1200" cap="none" spc="0" normalizeH="0" baseline="0" noProof="0" dirty="0">
                  <a:ln>
                    <a:noFill/>
                  </a:ln>
                  <a:solidFill>
                    <a:srgbClr val="0061A3"/>
                  </a:solidFill>
                  <a:effectLst/>
                  <a:uLnTx/>
                  <a:uFillTx/>
                  <a:latin typeface="Arial"/>
                  <a:ea typeface="+mn-ea"/>
                  <a:cs typeface="Arial"/>
                </a:rPr>
                <a:t> or </a:t>
              </a:r>
              <a:r>
                <a:rPr kumimoji="0" lang="en-US" sz="1600" b="0" i="1" u="none" strike="noStrike" kern="1200" cap="none" spc="0" normalizeH="0" baseline="0" noProof="0" dirty="0">
                  <a:ln>
                    <a:noFill/>
                  </a:ln>
                  <a:solidFill>
                    <a:srgbClr val="FF0000"/>
                  </a:solidFill>
                  <a:effectLst/>
                  <a:uLnTx/>
                  <a:uFillTx/>
                  <a:latin typeface="Arial"/>
                  <a:ea typeface="+mn-ea"/>
                  <a:cs typeface="Arial"/>
                </a:rPr>
                <a:t>max size </a:t>
              </a:r>
              <a:r>
                <a:rPr kumimoji="0" lang="en-US" sz="1600" b="0" i="1" u="none" strike="noStrike" kern="1200" cap="none" spc="0" normalizeH="0" baseline="0" noProof="0" dirty="0">
                  <a:ln>
                    <a:noFill/>
                  </a:ln>
                  <a:solidFill>
                    <a:srgbClr val="0061A3"/>
                  </a:solidFill>
                  <a:effectLst/>
                  <a:uLnTx/>
                  <a:uFillTx/>
                  <a:latin typeface="Arial"/>
                  <a:ea typeface="+mn-ea"/>
                  <a:cs typeface="Arial"/>
                </a:rPr>
                <a:t>or </a:t>
              </a:r>
              <a:r>
                <a:rPr kumimoji="0" lang="en-US" sz="1600" b="0" i="1" u="none" strike="noStrike" kern="1200" cap="none" spc="0" normalizeH="0" baseline="0" noProof="0" dirty="0">
                  <a:ln>
                    <a:noFill/>
                  </a:ln>
                  <a:solidFill>
                    <a:srgbClr val="FF0000"/>
                  </a:solidFill>
                  <a:effectLst/>
                  <a:uLnTx/>
                  <a:uFillTx/>
                  <a:latin typeface="Arial"/>
                  <a:ea typeface="+mn-ea"/>
                  <a:cs typeface="Arial"/>
                </a:rPr>
                <a:t>“key”</a:t>
              </a:r>
            </a:p>
          </p:txBody>
        </p:sp>
      </p:grpSp>
      <p:sp>
        <p:nvSpPr>
          <p:cNvPr id="46" name="TextBox 45"/>
          <p:cNvSpPr txBox="1"/>
          <p:nvPr/>
        </p:nvSpPr>
        <p:spPr>
          <a:xfrm>
            <a:off x="2168736" y="3558976"/>
            <a:ext cx="110251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Older </a:t>
            </a:r>
            <a:r>
              <a:rPr kumimoji="0" lang="en-US" sz="1400" b="0" i="0" u="none" strike="noStrike" kern="1200" cap="none" spc="0" normalizeH="0" baseline="0" noProof="0" dirty="0" err="1">
                <a:ln>
                  <a:noFill/>
                </a:ln>
                <a:solidFill>
                  <a:srgbClr val="000000"/>
                </a:solidFill>
                <a:effectLst/>
                <a:uLnTx/>
                <a:uFillTx/>
                <a:latin typeface="Helvetica"/>
                <a:ea typeface="+mn-ea"/>
                <a:cs typeface="+mn-cs"/>
              </a:rPr>
              <a:t>msgs</a:t>
            </a:r>
            <a:endParaRPr kumimoji="0" lang="en-US" sz="1400" b="0" i="0" u="none" strike="noStrike" kern="1200" cap="none" spc="0" normalizeH="0" baseline="0" noProof="0" dirty="0">
              <a:ln>
                <a:noFill/>
              </a:ln>
              <a:solidFill>
                <a:srgbClr val="000000"/>
              </a:solidFill>
              <a:effectLst/>
              <a:uLnTx/>
              <a:uFillTx/>
              <a:latin typeface="Helvetica"/>
              <a:ea typeface="+mn-ea"/>
              <a:cs typeface="+mn-cs"/>
            </a:endParaRPr>
          </a:p>
        </p:txBody>
      </p:sp>
      <p:sp>
        <p:nvSpPr>
          <p:cNvPr id="47" name="TextBox 46"/>
          <p:cNvSpPr txBox="1"/>
          <p:nvPr/>
        </p:nvSpPr>
        <p:spPr>
          <a:xfrm>
            <a:off x="4502150" y="3558976"/>
            <a:ext cx="11822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Newer </a:t>
            </a:r>
            <a:r>
              <a:rPr kumimoji="0" lang="en-US" sz="1400" b="0" i="0" u="none" strike="noStrike" kern="1200" cap="none" spc="0" normalizeH="0" baseline="0" noProof="0" dirty="0" err="1">
                <a:ln>
                  <a:noFill/>
                </a:ln>
                <a:solidFill>
                  <a:srgbClr val="000000"/>
                </a:solidFill>
                <a:effectLst/>
                <a:uLnTx/>
                <a:uFillTx/>
                <a:latin typeface="Helvetica"/>
                <a:ea typeface="+mn-ea"/>
                <a:cs typeface="+mn-cs"/>
              </a:rPr>
              <a:t>msgs</a:t>
            </a:r>
            <a:endParaRPr kumimoji="0" lang="en-US" sz="1400" b="0" i="0" u="none" strike="noStrike" kern="1200" cap="none" spc="0" normalizeH="0" baseline="0" noProof="0" dirty="0">
              <a:ln>
                <a:noFill/>
              </a:ln>
              <a:solidFill>
                <a:srgbClr val="000000"/>
              </a:solidFill>
              <a:effectLst/>
              <a:uLnTx/>
              <a:uFillTx/>
              <a:latin typeface="Helvetica"/>
              <a:ea typeface="+mn-ea"/>
              <a:cs typeface="+mn-cs"/>
            </a:endParaRPr>
          </a:p>
        </p:txBody>
      </p:sp>
      <p:sp>
        <p:nvSpPr>
          <p:cNvPr id="48" name="TextBox 47"/>
          <p:cNvSpPr txBox="1"/>
          <p:nvPr/>
        </p:nvSpPr>
        <p:spPr>
          <a:xfrm>
            <a:off x="3378200" y="2761853"/>
            <a:ext cx="11592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a:ea typeface="+mn-ea"/>
                <a:cs typeface="+mn-cs"/>
              </a:rPr>
              <a:t>Kafka topic</a:t>
            </a:r>
          </a:p>
        </p:txBody>
      </p:sp>
      <p:sp>
        <p:nvSpPr>
          <p:cNvPr id="35" name="Content Placeholder 2"/>
          <p:cNvSpPr>
            <a:spLocks noGrp="1"/>
          </p:cNvSpPr>
          <p:nvPr>
            <p:ph idx="1"/>
          </p:nvPr>
        </p:nvSpPr>
        <p:spPr>
          <a:xfrm>
            <a:off x="457200" y="1078992"/>
            <a:ext cx="8229600" cy="5255490"/>
          </a:xfrm>
        </p:spPr>
        <p:txBody>
          <a:bodyPr/>
          <a:lstStyle/>
          <a:p>
            <a:r>
              <a:rPr lang="en-US" b="1" dirty="0"/>
              <a:t>Topic:  </a:t>
            </a:r>
            <a:r>
              <a:rPr lang="en-US" dirty="0"/>
              <a:t>feed name to which messages are published</a:t>
            </a:r>
          </a:p>
          <a:p>
            <a:pPr lvl="1"/>
            <a:r>
              <a:rPr lang="en-US" dirty="0">
                <a:sym typeface="Wingdings"/>
              </a:rPr>
              <a:t>Example: “</a:t>
            </a:r>
            <a:r>
              <a:rPr lang="en-US" dirty="0" err="1">
                <a:sym typeface="Wingdings"/>
              </a:rPr>
              <a:t>zerg.hydra</a:t>
            </a:r>
            <a:r>
              <a:rPr lang="en-US" dirty="0">
                <a:sym typeface="Wingdings"/>
              </a:rPr>
              <a:t>”</a:t>
            </a:r>
          </a:p>
        </p:txBody>
      </p:sp>
      <p:sp>
        <p:nvSpPr>
          <p:cNvPr id="3" name="Slide Number Placeholder 2">
            <a:extLst>
              <a:ext uri="{FF2B5EF4-FFF2-40B4-BE49-F238E27FC236}">
                <a16:creationId xmlns:a16="http://schemas.microsoft.com/office/drawing/2014/main" id="{7F9C4FA6-7F4A-439B-8864-D1EBFF4EE224}"/>
              </a:ext>
            </a:extLst>
          </p:cNvPr>
          <p:cNvSpPr>
            <a:spLocks noGrp="1"/>
          </p:cNvSpPr>
          <p:nvPr>
            <p:ph type="sldNum" sz="quarter" idx="12"/>
          </p:nvPr>
        </p:nvSpPr>
        <p:spPr/>
        <p:txBody>
          <a:bodyPr/>
          <a:lstStyle/>
          <a:p>
            <a:fld id="{407C8B75-4858-41E6-BEC3-A0853FA4AC5B}" type="slidenum">
              <a:rPr lang="en-US" smtClean="0"/>
              <a:pPr/>
              <a:t>9</a:t>
            </a:fld>
            <a:endParaRPr lang="en-US" dirty="0"/>
          </a:p>
        </p:txBody>
      </p:sp>
    </p:spTree>
    <p:extLst>
      <p:ext uri="{BB962C8B-B14F-4D97-AF65-F5344CB8AC3E}">
        <p14:creationId xmlns:p14="http://schemas.microsoft.com/office/powerpoint/2010/main" val="42144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risign Theme 2013">
  <a:themeElements>
    <a:clrScheme name="VRSN Corporate Colors 2013">
      <a:dk1>
        <a:srgbClr val="000000"/>
      </a:dk1>
      <a:lt1>
        <a:srgbClr val="FFFFFF"/>
      </a:lt1>
      <a:dk2>
        <a:srgbClr val="707070"/>
      </a:dk2>
      <a:lt2>
        <a:srgbClr val="0061A3"/>
      </a:lt2>
      <a:accent1>
        <a:srgbClr val="61A1D4"/>
      </a:accent1>
      <a:accent2>
        <a:srgbClr val="6BB02E"/>
      </a:accent2>
      <a:accent3>
        <a:srgbClr val="99D4F5"/>
      </a:accent3>
      <a:accent4>
        <a:srgbClr val="FFCB03"/>
      </a:accent4>
      <a:accent5>
        <a:srgbClr val="5B8F22"/>
      </a:accent5>
      <a:accent6>
        <a:srgbClr val="F2821D"/>
      </a:accent6>
      <a:hlink>
        <a:srgbClr val="1DA4FF"/>
      </a:hlink>
      <a:folHlink>
        <a:srgbClr val="995BD7"/>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58615</TotalTime>
  <Words>3272</Words>
  <Application>Microsoft Office PowerPoint</Application>
  <PresentationFormat>On-screen Show (4:3)</PresentationFormat>
  <Paragraphs>1106</Paragraphs>
  <Slides>56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vt:lpstr>
      <vt:lpstr>Arial Black</vt:lpstr>
      <vt:lpstr>Calibri</vt:lpstr>
      <vt:lpstr>Consolas</vt:lpstr>
      <vt:lpstr>Gill Sans</vt:lpstr>
      <vt:lpstr>Helvetica</vt:lpstr>
      <vt:lpstr>Wingdings</vt:lpstr>
      <vt:lpstr>1_Default Design</vt:lpstr>
      <vt:lpstr>Verisign Theme 2013</vt:lpstr>
      <vt:lpstr>PowerPoint Presentation</vt:lpstr>
      <vt:lpstr>PowerPoint Presentation</vt:lpstr>
      <vt:lpstr>Kafka?</vt:lpstr>
      <vt:lpstr>Kafka adoption and use cases</vt:lpstr>
      <vt:lpstr>How fast is Kafka?</vt:lpstr>
      <vt:lpstr>Why is Kafka so fast?</vt:lpstr>
      <vt:lpstr>A first look</vt:lpstr>
      <vt:lpstr>A first look</vt:lpstr>
      <vt:lpstr>Topics</vt:lpstr>
      <vt:lpstr>Topics</vt:lpstr>
      <vt:lpstr>Partitions</vt:lpstr>
      <vt:lpstr>Partitions</vt:lpstr>
      <vt:lpstr>Partition offsets</vt:lpstr>
      <vt:lpstr>Replicas of a partition</vt:lpstr>
      <vt:lpstr>Topics vs. Partitions vs. Replicas</vt:lpstr>
      <vt:lpstr>Writing data to Kafka</vt:lpstr>
      <vt:lpstr>Writing data to Kafka</vt:lpstr>
      <vt:lpstr>Producers</vt:lpstr>
      <vt:lpstr>Producers</vt:lpstr>
      <vt:lpstr>1) Message acking</vt:lpstr>
      <vt:lpstr>1) Message acking</vt:lpstr>
      <vt:lpstr>2) Batching of messages</vt:lpstr>
      <vt:lpstr>Reading data from Kafka</vt:lpstr>
      <vt:lpstr>Reading data from Kafka</vt:lpstr>
      <vt:lpstr>Reading data from Kafka</vt:lpstr>
      <vt:lpstr>Reading data from Kafka</vt:lpstr>
      <vt:lpstr>Guarantees when reading data from Kafka</vt:lpstr>
      <vt:lpstr>Rebalancing: how consumers meet brokers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Ali Abedi</cp:lastModifiedBy>
  <cp:revision>12547</cp:revision>
  <dcterms:created xsi:type="dcterms:W3CDTF">2012-08-31T06:36:49Z</dcterms:created>
  <dcterms:modified xsi:type="dcterms:W3CDTF">2019-11-28T05:17:41Z</dcterms:modified>
  <cp:category/>
</cp:coreProperties>
</file>